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1" r:id="rId1"/>
  </p:sldMasterIdLst>
  <p:notesMasterIdLst>
    <p:notesMasterId r:id="rId73"/>
  </p:notesMasterIdLst>
  <p:handoutMasterIdLst>
    <p:handoutMasterId r:id="rId74"/>
  </p:handoutMasterIdLst>
  <p:sldIdLst>
    <p:sldId id="405" r:id="rId2"/>
    <p:sldId id="1041" r:id="rId3"/>
    <p:sldId id="1056" r:id="rId4"/>
    <p:sldId id="1057" r:id="rId5"/>
    <p:sldId id="1120" r:id="rId6"/>
    <p:sldId id="1128" r:id="rId7"/>
    <p:sldId id="1129" r:id="rId8"/>
    <p:sldId id="1059" r:id="rId9"/>
    <p:sldId id="1112" r:id="rId10"/>
    <p:sldId id="1060" r:id="rId11"/>
    <p:sldId id="1130" r:id="rId12"/>
    <p:sldId id="1131" r:id="rId13"/>
    <p:sldId id="1132" r:id="rId14"/>
    <p:sldId id="1133" r:id="rId15"/>
    <p:sldId id="1134" r:id="rId16"/>
    <p:sldId id="1135" r:id="rId17"/>
    <p:sldId id="1136" r:id="rId18"/>
    <p:sldId id="1170" r:id="rId19"/>
    <p:sldId id="1138" r:id="rId20"/>
    <p:sldId id="1139" r:id="rId21"/>
    <p:sldId id="1140" r:id="rId22"/>
    <p:sldId id="1141" r:id="rId23"/>
    <p:sldId id="1142" r:id="rId24"/>
    <p:sldId id="1143" r:id="rId25"/>
    <p:sldId id="1144" r:id="rId26"/>
    <p:sldId id="1145" r:id="rId27"/>
    <p:sldId id="1146" r:id="rId28"/>
    <p:sldId id="1147" r:id="rId29"/>
    <p:sldId id="1148" r:id="rId30"/>
    <p:sldId id="1149" r:id="rId31"/>
    <p:sldId id="1150" r:id="rId32"/>
    <p:sldId id="1151" r:id="rId33"/>
    <p:sldId id="1152" r:id="rId34"/>
    <p:sldId id="1153" r:id="rId35"/>
    <p:sldId id="1154" r:id="rId36"/>
    <p:sldId id="1155" r:id="rId37"/>
    <p:sldId id="1156" r:id="rId38"/>
    <p:sldId id="1157" r:id="rId39"/>
    <p:sldId id="1158" r:id="rId40"/>
    <p:sldId id="1159" r:id="rId41"/>
    <p:sldId id="1160" r:id="rId42"/>
    <p:sldId id="1161" r:id="rId43"/>
    <p:sldId id="1162" r:id="rId44"/>
    <p:sldId id="1163" r:id="rId45"/>
    <p:sldId id="1164" r:id="rId46"/>
    <p:sldId id="1165" r:id="rId47"/>
    <p:sldId id="1166" r:id="rId48"/>
    <p:sldId id="1167" r:id="rId49"/>
    <p:sldId id="1168" r:id="rId50"/>
    <p:sldId id="1169" r:id="rId51"/>
    <p:sldId id="1137" r:id="rId52"/>
    <p:sldId id="1063" r:id="rId53"/>
    <p:sldId id="1042" r:id="rId54"/>
    <p:sldId id="1067" r:id="rId55"/>
    <p:sldId id="1068" r:id="rId56"/>
    <p:sldId id="1064" r:id="rId57"/>
    <p:sldId id="1113" r:id="rId58"/>
    <p:sldId id="1117" r:id="rId59"/>
    <p:sldId id="1075" r:id="rId60"/>
    <p:sldId id="1074" r:id="rId61"/>
    <p:sldId id="1076" r:id="rId62"/>
    <p:sldId id="1111" r:id="rId63"/>
    <p:sldId id="1070" r:id="rId64"/>
    <p:sldId id="1072" r:id="rId65"/>
    <p:sldId id="1073" r:id="rId66"/>
    <p:sldId id="1107" r:id="rId67"/>
    <p:sldId id="1110" r:id="rId68"/>
    <p:sldId id="1079" r:id="rId69"/>
    <p:sldId id="1171" r:id="rId70"/>
    <p:sldId id="1100" r:id="rId71"/>
    <p:sldId id="1118" r:id="rId72"/>
  </p:sldIdLst>
  <p:sldSz cx="9156700" cy="6870700"/>
  <p:notesSz cx="7315200" cy="9601200"/>
  <p:kinsoku lang="zh-CN" invalStChars="、。，．・：；？！゛゜ヽヾゝゞ々ー’”）〕］｝〉》」』】°‰′″℃￠％ぁぃぅぇぉっゃゅょゎァィゥェォッャュョヮヵヶ!%),.:;?]}｡｣､･ｧｨｩｪｫｬｭｮｯｰﾞﾟ" invalEndChars="‘“（〔［｛〈《「『【￥＄$([\{｢￡"/>
  <p:defaultTextStyle>
    <a:defPPr>
      <a:defRPr lang="en-US"/>
    </a:defPPr>
    <a:lvl1pPr algn="l" rtl="0" fontAlgn="base">
      <a:spcBef>
        <a:spcPct val="0"/>
      </a:spcBef>
      <a:spcAft>
        <a:spcPct val="0"/>
      </a:spcAft>
      <a:defRPr sz="5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sz="5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sz="5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sz="5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sz="500" kern="1200">
        <a:solidFill>
          <a:schemeClr val="tx1"/>
        </a:solidFill>
        <a:latin typeface="Times New Roman" pitchFamily="18" charset="0"/>
        <a:ea typeface="宋体" pitchFamily="2" charset="-122"/>
        <a:cs typeface="+mn-cs"/>
      </a:defRPr>
    </a:lvl5pPr>
    <a:lvl6pPr marL="2286000" algn="l" defTabSz="914400" rtl="0" eaLnBrk="1" latinLnBrk="0" hangingPunct="1">
      <a:defRPr sz="500" kern="1200">
        <a:solidFill>
          <a:schemeClr val="tx1"/>
        </a:solidFill>
        <a:latin typeface="Times New Roman" pitchFamily="18" charset="0"/>
        <a:ea typeface="宋体" pitchFamily="2" charset="-122"/>
        <a:cs typeface="+mn-cs"/>
      </a:defRPr>
    </a:lvl6pPr>
    <a:lvl7pPr marL="2743200" algn="l" defTabSz="914400" rtl="0" eaLnBrk="1" latinLnBrk="0" hangingPunct="1">
      <a:defRPr sz="500" kern="1200">
        <a:solidFill>
          <a:schemeClr val="tx1"/>
        </a:solidFill>
        <a:latin typeface="Times New Roman" pitchFamily="18" charset="0"/>
        <a:ea typeface="宋体" pitchFamily="2" charset="-122"/>
        <a:cs typeface="+mn-cs"/>
      </a:defRPr>
    </a:lvl7pPr>
    <a:lvl8pPr marL="3200400" algn="l" defTabSz="914400" rtl="0" eaLnBrk="1" latinLnBrk="0" hangingPunct="1">
      <a:defRPr sz="500" kern="1200">
        <a:solidFill>
          <a:schemeClr val="tx1"/>
        </a:solidFill>
        <a:latin typeface="Times New Roman" pitchFamily="18" charset="0"/>
        <a:ea typeface="宋体" pitchFamily="2" charset="-122"/>
        <a:cs typeface="+mn-cs"/>
      </a:defRPr>
    </a:lvl8pPr>
    <a:lvl9pPr marL="3657600" algn="l" defTabSz="914400" rtl="0" eaLnBrk="1" latinLnBrk="0" hangingPunct="1">
      <a:defRPr sz="500" kern="1200">
        <a:solidFill>
          <a:schemeClr val="tx1"/>
        </a:solidFill>
        <a:latin typeface="Times New Roman" pitchFamily="18"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showPr>
  <p:clrMru>
    <a:srgbClr val="0033CC"/>
    <a:srgbClr val="3366FF"/>
    <a:srgbClr val="F6BF69"/>
    <a:srgbClr val="618FFD"/>
    <a:srgbClr val="C1CEFF"/>
    <a:srgbClr val="99FF66"/>
    <a:srgbClr val="A4A4A4"/>
    <a:srgbClr val="80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horzBarState="maximized">
    <p:restoredLeft sz="15625" autoAdjust="0"/>
    <p:restoredTop sz="95245" autoAdjust="0"/>
  </p:normalViewPr>
  <p:slideViewPr>
    <p:cSldViewPr>
      <p:cViewPr>
        <p:scale>
          <a:sx n="90" d="100"/>
          <a:sy n="90" d="100"/>
        </p:scale>
        <p:origin x="-1512" y="-124"/>
      </p:cViewPr>
      <p:guideLst>
        <p:guide orient="horz" pos="2164"/>
        <p:guide pos="28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1668" y="-90"/>
      </p:cViewPr>
      <p:guideLst>
        <p:guide orient="horz" pos="3024"/>
        <p:guide pos="2303"/>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3259138" y="9150350"/>
            <a:ext cx="800100" cy="261938"/>
          </a:xfrm>
          <a:prstGeom prst="rect">
            <a:avLst/>
          </a:prstGeom>
          <a:noFill/>
          <a:ln w="12700">
            <a:noFill/>
            <a:miter lim="800000"/>
            <a:headEnd/>
            <a:tailEnd/>
          </a:ln>
          <a:effectLst/>
        </p:spPr>
        <p:txBody>
          <a:bodyPr wrap="none" lIns="92022" tIns="46013" rIns="92022" bIns="46013">
            <a:spAutoFit/>
          </a:bodyPr>
          <a:lstStyle/>
          <a:p>
            <a:pPr algn="ctr" defTabSz="906463" eaLnBrk="0" hangingPunct="0">
              <a:lnSpc>
                <a:spcPct val="90000"/>
              </a:lnSpc>
              <a:defRPr/>
            </a:pPr>
            <a:r>
              <a:rPr lang="en-US" altLang="zh-CN" sz="1200">
                <a:latin typeface="Arial" pitchFamily="34" charset="0"/>
                <a:ea typeface="+mn-ea"/>
              </a:rPr>
              <a:t>Page </a:t>
            </a:r>
            <a:fld id="{B607FC43-EAF6-4C5F-8CA6-F707B9B267E9}" type="slidenum">
              <a:rPr lang="en-US" altLang="zh-CN" sz="1200">
                <a:latin typeface="Arial" pitchFamily="34" charset="0"/>
                <a:ea typeface="+mn-ea"/>
              </a:rPr>
              <a:pPr algn="ctr" defTabSz="906463" eaLnBrk="0" hangingPunct="0">
                <a:lnSpc>
                  <a:spcPct val="90000"/>
                </a:lnSpc>
                <a:defRPr/>
              </a:pPr>
              <a:t>‹#›</a:t>
            </a:fld>
            <a:endParaRPr lang="en-US" altLang="zh-CN" sz="1200">
              <a:latin typeface="Arial" pitchFamily="34" charset="0"/>
              <a:ea typeface="+mn-ea"/>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9488" y="4562475"/>
            <a:ext cx="5359400" cy="4318000"/>
          </a:xfrm>
          <a:prstGeom prst="rect">
            <a:avLst/>
          </a:prstGeom>
          <a:noFill/>
          <a:ln w="12700">
            <a:noFill/>
            <a:miter lim="800000"/>
            <a:headEnd/>
            <a:tailEnd/>
          </a:ln>
          <a:effectLst/>
        </p:spPr>
        <p:txBody>
          <a:bodyPr vert="horz" wrap="square" lIns="96951" tIns="47654" rIns="96951" bIns="47654" numCol="1" anchor="t" anchorCtr="0" compatLnSpc="1">
            <a:prstTxWarp prst="textNoShape">
              <a:avLst/>
            </a:prstTxWarp>
          </a:bodyPr>
          <a:lstStyle/>
          <a:p>
            <a:pPr lvl="0"/>
            <a:r>
              <a:rPr lang="en-US" altLang="zh-CN" noProof="0" smtClean="0"/>
              <a:t>Body Text</a:t>
            </a:r>
          </a:p>
          <a:p>
            <a:pPr lvl="0"/>
            <a:r>
              <a:rPr lang="en-US" altLang="zh-CN" noProof="0" smtClean="0"/>
              <a:t>Second Level</a:t>
            </a:r>
          </a:p>
          <a:p>
            <a:pPr lvl="0"/>
            <a:r>
              <a:rPr lang="en-US" altLang="zh-CN" noProof="0" smtClean="0"/>
              <a:t>Third Level</a:t>
            </a:r>
          </a:p>
          <a:p>
            <a:pPr lvl="0"/>
            <a:r>
              <a:rPr lang="en-US" altLang="zh-CN" noProof="0" smtClean="0"/>
              <a:t>Fourth Level</a:t>
            </a:r>
          </a:p>
          <a:p>
            <a:pPr lvl="0"/>
            <a:r>
              <a:rPr lang="en-US" altLang="zh-CN" noProof="0" smtClean="0"/>
              <a:t>Fifth Level</a:t>
            </a:r>
          </a:p>
        </p:txBody>
      </p:sp>
      <p:sp>
        <p:nvSpPr>
          <p:cNvPr id="2051" name="Rectangle 3"/>
          <p:cNvSpPr>
            <a:spLocks noChangeArrowheads="1"/>
          </p:cNvSpPr>
          <p:nvPr/>
        </p:nvSpPr>
        <p:spPr bwMode="auto">
          <a:xfrm>
            <a:off x="3259138" y="9150350"/>
            <a:ext cx="800100" cy="261938"/>
          </a:xfrm>
          <a:prstGeom prst="rect">
            <a:avLst/>
          </a:prstGeom>
          <a:noFill/>
          <a:ln w="12700">
            <a:noFill/>
            <a:miter lim="800000"/>
            <a:headEnd/>
            <a:tailEnd/>
          </a:ln>
          <a:effectLst/>
        </p:spPr>
        <p:txBody>
          <a:bodyPr wrap="none" lIns="92022" tIns="46013" rIns="92022" bIns="46013">
            <a:spAutoFit/>
          </a:bodyPr>
          <a:lstStyle/>
          <a:p>
            <a:pPr algn="ctr" defTabSz="906463" eaLnBrk="0" hangingPunct="0">
              <a:lnSpc>
                <a:spcPct val="90000"/>
              </a:lnSpc>
              <a:defRPr/>
            </a:pPr>
            <a:r>
              <a:rPr lang="en-US" altLang="zh-CN" sz="1200">
                <a:latin typeface="Arial" pitchFamily="34" charset="0"/>
                <a:ea typeface="+mn-ea"/>
              </a:rPr>
              <a:t>Page </a:t>
            </a:r>
            <a:fld id="{F221A723-8D99-474E-B322-91B6254E3E43}" type="slidenum">
              <a:rPr lang="en-US" altLang="zh-CN" sz="1200">
                <a:latin typeface="Arial" pitchFamily="34" charset="0"/>
                <a:ea typeface="+mn-ea"/>
              </a:rPr>
              <a:pPr algn="ctr" defTabSz="906463" eaLnBrk="0" hangingPunct="0">
                <a:lnSpc>
                  <a:spcPct val="90000"/>
                </a:lnSpc>
                <a:defRPr/>
              </a:pPr>
              <a:t>‹#›</a:t>
            </a:fld>
            <a:endParaRPr lang="en-US" altLang="zh-CN" sz="1200">
              <a:latin typeface="Arial" pitchFamily="34" charset="0"/>
              <a:ea typeface="+mn-ea"/>
            </a:endParaRPr>
          </a:p>
        </p:txBody>
      </p:sp>
      <p:sp>
        <p:nvSpPr>
          <p:cNvPr id="53252" name="Rectangle 4"/>
          <p:cNvSpPr>
            <a:spLocks noGrp="1" noRot="1" noChangeAspect="1" noChangeArrowheads="1" noTextEdit="1"/>
          </p:cNvSpPr>
          <p:nvPr>
            <p:ph type="sldImg" idx="2"/>
          </p:nvPr>
        </p:nvSpPr>
        <p:spPr bwMode="auto">
          <a:xfrm>
            <a:off x="1306513" y="752475"/>
            <a:ext cx="4719637" cy="3541713"/>
          </a:xfrm>
          <a:prstGeom prst="rect">
            <a:avLst/>
          </a:prstGeom>
          <a:noFill/>
          <a:ln w="12700">
            <a:solidFill>
              <a:schemeClr val="tx1"/>
            </a:solidFill>
            <a:miter lim="800000"/>
            <a:headEnd/>
            <a:tailEnd/>
          </a:ln>
        </p:spPr>
      </p:sp>
    </p:spTree>
  </p:cSld>
  <p:clrMap bg1="lt1" tx1="dk1" bg2="lt2" tx2="dk2" accent1="accent1" accent2="accent2" accent3="accent3" accent4="accent4" accent5="accent5" accent6="accent6" hlink="hlink" folHlink="folHlink"/>
  <p:notesStyle>
    <a:lvl1pPr algn="l" defTabSz="904875" rtl="0" eaLnBrk="0" fontAlgn="base" hangingPunct="0">
      <a:lnSpc>
        <a:spcPct val="90000"/>
      </a:lnSpc>
      <a:spcBef>
        <a:spcPct val="40000"/>
      </a:spcBef>
      <a:spcAft>
        <a:spcPct val="0"/>
      </a:spcAft>
      <a:defRPr sz="1200" kern="1200">
        <a:solidFill>
          <a:schemeClr val="tx1"/>
        </a:solidFill>
        <a:latin typeface="Arial" pitchFamily="34" charset="0"/>
        <a:ea typeface="+mn-ea"/>
        <a:cs typeface="+mn-cs"/>
      </a:defRPr>
    </a:lvl1pPr>
    <a:lvl2pPr marL="742950" indent="-285750" algn="l" defTabSz="904875" rtl="0" eaLnBrk="0" fontAlgn="base" hangingPunct="0">
      <a:lnSpc>
        <a:spcPct val="90000"/>
      </a:lnSpc>
      <a:spcBef>
        <a:spcPct val="40000"/>
      </a:spcBef>
      <a:spcAft>
        <a:spcPct val="0"/>
      </a:spcAft>
      <a:defRPr sz="1200" kern="1200">
        <a:solidFill>
          <a:schemeClr val="tx1"/>
        </a:solidFill>
        <a:latin typeface="Arial" pitchFamily="34" charset="0"/>
        <a:ea typeface="+mn-ea"/>
        <a:cs typeface="+mn-cs"/>
      </a:defRPr>
    </a:lvl2pPr>
    <a:lvl3pPr marL="1143000" indent="-228600" algn="l" defTabSz="904875" rtl="0" eaLnBrk="0" fontAlgn="base" hangingPunct="0">
      <a:lnSpc>
        <a:spcPct val="90000"/>
      </a:lnSpc>
      <a:spcBef>
        <a:spcPct val="40000"/>
      </a:spcBef>
      <a:spcAft>
        <a:spcPct val="0"/>
      </a:spcAft>
      <a:defRPr sz="1200" kern="1200">
        <a:solidFill>
          <a:schemeClr val="tx1"/>
        </a:solidFill>
        <a:latin typeface="Arial" pitchFamily="34" charset="0"/>
        <a:ea typeface="+mn-ea"/>
        <a:cs typeface="+mn-cs"/>
      </a:defRPr>
    </a:lvl3pPr>
    <a:lvl4pPr marL="1600200" indent="-228600" algn="l" defTabSz="904875" rtl="0" eaLnBrk="0" fontAlgn="base" hangingPunct="0">
      <a:lnSpc>
        <a:spcPct val="90000"/>
      </a:lnSpc>
      <a:spcBef>
        <a:spcPct val="40000"/>
      </a:spcBef>
      <a:spcAft>
        <a:spcPct val="0"/>
      </a:spcAft>
      <a:defRPr sz="1200" kern="1200">
        <a:solidFill>
          <a:schemeClr val="tx1"/>
        </a:solidFill>
        <a:latin typeface="Arial" pitchFamily="34" charset="0"/>
        <a:ea typeface="+mn-ea"/>
        <a:cs typeface="+mn-cs"/>
      </a:defRPr>
    </a:lvl4pPr>
    <a:lvl5pPr marL="2057400" indent="-228600" algn="l" defTabSz="904875" rtl="0" eaLnBrk="0" fontAlgn="base" hangingPunct="0">
      <a:lnSpc>
        <a:spcPct val="90000"/>
      </a:lnSpc>
      <a:spcBef>
        <a:spcPct val="4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fld id="{356D3210-A797-4831-AE2F-A82B2D4CA580}" type="slidenum">
              <a:rPr lang="en-US" altLang="zh-CN">
                <a:ea typeface="楷体_GB2312"/>
                <a:cs typeface="楷体_GB2312"/>
              </a:rPr>
              <a:pPr/>
              <a:t>5</a:t>
            </a:fld>
            <a:endParaRPr lang="en-US" altLang="zh-CN">
              <a:ea typeface="楷体_GB2312"/>
              <a:cs typeface="楷体_GB2312"/>
            </a:endParaRPr>
          </a:p>
        </p:txBody>
      </p:sp>
      <p:sp>
        <p:nvSpPr>
          <p:cNvPr id="54275" name="Rectangle 2"/>
          <p:cNvSpPr>
            <a:spLocks noGrp="1" noRot="1" noChangeAspect="1" noChangeArrowheads="1" noTextEdit="1"/>
          </p:cNvSpPr>
          <p:nvPr>
            <p:ph type="sldImg"/>
          </p:nvPr>
        </p:nvSpPr>
        <p:spPr>
          <a:xfrm>
            <a:off x="1258888" y="720725"/>
            <a:ext cx="4797425" cy="3598863"/>
          </a:xfrm>
          <a:ln/>
        </p:spPr>
      </p:sp>
      <p:sp>
        <p:nvSpPr>
          <p:cNvPr id="54276" name="Rectangle 3"/>
          <p:cNvSpPr>
            <a:spLocks noGrp="1" noChangeArrowheads="1"/>
          </p:cNvSpPr>
          <p:nvPr>
            <p:ph type="body" idx="1"/>
          </p:nvPr>
        </p:nvSpPr>
        <p:spPr>
          <a:noFill/>
          <a:ln w="9525"/>
        </p:spPr>
        <p:txBody>
          <a:bodyPr lIns="97739" tIns="48869" rIns="97739" bIns="48869"/>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4294967295"/>
          </p:nvPr>
        </p:nvSpPr>
        <p:spPr bwMode="auto">
          <a:xfrm>
            <a:off x="4143375" y="9120188"/>
            <a:ext cx="3170238" cy="479425"/>
          </a:xfrm>
          <a:prstGeom prst="rect">
            <a:avLst/>
          </a:prstGeom>
          <a:noFill/>
          <a:ln>
            <a:miter lim="800000"/>
            <a:headEnd/>
            <a:tailEnd/>
          </a:ln>
        </p:spPr>
        <p:txBody>
          <a:bodyPr/>
          <a:lstStyle/>
          <a:p>
            <a:pPr algn="ctr" eaLnBrk="0" hangingPunct="0"/>
            <a:fld id="{7ADE2F6C-6142-48DC-95DC-3D65714FFF47}" type="slidenum">
              <a:rPr lang="en-US" altLang="zh-CN"/>
              <a:pPr algn="ctr" eaLnBrk="0" hangingPunct="0"/>
              <a:t>18</a:t>
            </a:fld>
            <a:endParaRPr lang="en-US" altLang="zh-CN"/>
          </a:p>
        </p:txBody>
      </p:sp>
      <p:sp>
        <p:nvSpPr>
          <p:cNvPr id="56323" name="Rectangle 2"/>
          <p:cNvSpPr>
            <a:spLocks noGrp="1" noRot="1" noChangeAspect="1" noChangeArrowheads="1" noTextEdit="1"/>
          </p:cNvSpPr>
          <p:nvPr>
            <p:ph type="sldImg"/>
          </p:nvPr>
        </p:nvSpPr>
        <p:spPr>
          <a:xfrm>
            <a:off x="1258888" y="720725"/>
            <a:ext cx="4797425" cy="3598863"/>
          </a:xfrm>
          <a:ln/>
        </p:spPr>
      </p:sp>
      <p:sp>
        <p:nvSpPr>
          <p:cNvPr id="56324" name="Rectangle 3"/>
          <p:cNvSpPr>
            <a:spLocks noGrp="1" noChangeArrowheads="1"/>
          </p:cNvSpPr>
          <p:nvPr>
            <p:ph type="body" idx="1"/>
          </p:nvPr>
        </p:nvSpPr>
        <p:spPr>
          <a:noFill/>
          <a:ln w="9525"/>
        </p:spPr>
        <p:txBody>
          <a:bodyPr/>
          <a:lstStyle/>
          <a:p>
            <a:pPr eaLnBrk="1" hangingPunct="1"/>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7388" y="2133600"/>
            <a:ext cx="7781925" cy="1473200"/>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3188" y="3894138"/>
            <a:ext cx="6410325" cy="17557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fld id="{9A0A49AF-F209-4C8C-8367-33F992225045}" type="datetime1">
              <a:rPr lang="zh-CN" altLang="en-US"/>
              <a:pPr>
                <a:defRPr/>
              </a:pPr>
              <a:t>2015/11/8</a:t>
            </a:fld>
            <a:endParaRPr lang="en-US" altLang="zh-CN"/>
          </a:p>
        </p:txBody>
      </p:sp>
      <p:sp>
        <p:nvSpPr>
          <p:cNvPr id="5" name="Rectangle 11"/>
          <p:cNvSpPr>
            <a:spLocks noGrp="1" noChangeArrowheads="1"/>
          </p:cNvSpPr>
          <p:nvPr>
            <p:ph type="ftr" sz="quarter" idx="11"/>
          </p:nvPr>
        </p:nvSpPr>
        <p:spPr>
          <a:ln/>
        </p:spPr>
        <p:txBody>
          <a:bodyPr/>
          <a:lstStyle>
            <a:lvl1pPr>
              <a:defRPr/>
            </a:lvl1pPr>
          </a:lstStyle>
          <a:p>
            <a:pPr>
              <a:defRPr/>
            </a:pPr>
            <a:r>
              <a:rPr lang="zh-CN" altLang="en-US"/>
              <a:t>CS433/533: COmputer Networks</a:t>
            </a:r>
            <a:endParaRPr lang="en-US" altLang="zh-CN"/>
          </a:p>
        </p:txBody>
      </p:sp>
      <p:sp>
        <p:nvSpPr>
          <p:cNvPr id="6" name="Rectangle 12"/>
          <p:cNvSpPr>
            <a:spLocks noGrp="1" noChangeArrowheads="1"/>
          </p:cNvSpPr>
          <p:nvPr>
            <p:ph type="sldNum" sz="quarter" idx="12"/>
          </p:nvPr>
        </p:nvSpPr>
        <p:spPr>
          <a:ln/>
        </p:spPr>
        <p:txBody>
          <a:bodyPr/>
          <a:lstStyle>
            <a:lvl1pPr>
              <a:defRPr/>
            </a:lvl1pPr>
          </a:lstStyle>
          <a:p>
            <a:pPr>
              <a:defRPr/>
            </a:pPr>
            <a:fld id="{619A9D62-A342-4A19-95F5-E3EC91301FD8}"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fld id="{58B57BF2-D86D-4206-91D3-088F18E3192E}" type="datetime1">
              <a:rPr lang="zh-CN" altLang="en-US"/>
              <a:pPr>
                <a:defRPr/>
              </a:pPr>
              <a:t>2015/11/8</a:t>
            </a:fld>
            <a:endParaRPr lang="en-US" altLang="zh-CN"/>
          </a:p>
        </p:txBody>
      </p:sp>
      <p:sp>
        <p:nvSpPr>
          <p:cNvPr id="5" name="Rectangle 11"/>
          <p:cNvSpPr>
            <a:spLocks noGrp="1" noChangeArrowheads="1"/>
          </p:cNvSpPr>
          <p:nvPr>
            <p:ph type="ftr" sz="quarter" idx="11"/>
          </p:nvPr>
        </p:nvSpPr>
        <p:spPr>
          <a:ln/>
        </p:spPr>
        <p:txBody>
          <a:bodyPr/>
          <a:lstStyle>
            <a:lvl1pPr>
              <a:defRPr/>
            </a:lvl1pPr>
          </a:lstStyle>
          <a:p>
            <a:pPr>
              <a:defRPr/>
            </a:pPr>
            <a:r>
              <a:rPr lang="zh-CN" altLang="en-US"/>
              <a:t>CS433/533: COmputer Networks</a:t>
            </a:r>
            <a:endParaRPr lang="en-US" altLang="zh-CN"/>
          </a:p>
        </p:txBody>
      </p:sp>
      <p:sp>
        <p:nvSpPr>
          <p:cNvPr id="6" name="Rectangle 12"/>
          <p:cNvSpPr>
            <a:spLocks noGrp="1" noChangeArrowheads="1"/>
          </p:cNvSpPr>
          <p:nvPr>
            <p:ph type="sldNum" sz="quarter" idx="12"/>
          </p:nvPr>
        </p:nvSpPr>
        <p:spPr>
          <a:ln/>
        </p:spPr>
        <p:txBody>
          <a:bodyPr/>
          <a:lstStyle>
            <a:lvl1pPr>
              <a:defRPr/>
            </a:lvl1pPr>
          </a:lstStyle>
          <a:p>
            <a:pPr>
              <a:defRPr/>
            </a:pPr>
            <a:fld id="{E6EA80B0-4D01-4157-B361-701597226B16}"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72225" y="228600"/>
            <a:ext cx="1944688" cy="60309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3400" y="228600"/>
            <a:ext cx="5686425" cy="60309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fld id="{C680ED3F-4B40-4791-936A-273D90CAA3D1}" type="datetime1">
              <a:rPr lang="zh-CN" altLang="en-US"/>
              <a:pPr>
                <a:defRPr/>
              </a:pPr>
              <a:t>2015/11/8</a:t>
            </a:fld>
            <a:endParaRPr lang="en-US" altLang="zh-CN"/>
          </a:p>
        </p:txBody>
      </p:sp>
      <p:sp>
        <p:nvSpPr>
          <p:cNvPr id="5" name="Rectangle 11"/>
          <p:cNvSpPr>
            <a:spLocks noGrp="1" noChangeArrowheads="1"/>
          </p:cNvSpPr>
          <p:nvPr>
            <p:ph type="ftr" sz="quarter" idx="11"/>
          </p:nvPr>
        </p:nvSpPr>
        <p:spPr>
          <a:ln/>
        </p:spPr>
        <p:txBody>
          <a:bodyPr/>
          <a:lstStyle>
            <a:lvl1pPr>
              <a:defRPr/>
            </a:lvl1pPr>
          </a:lstStyle>
          <a:p>
            <a:pPr>
              <a:defRPr/>
            </a:pPr>
            <a:r>
              <a:rPr lang="zh-CN" altLang="en-US"/>
              <a:t>CS433/533: COmputer Networks</a:t>
            </a:r>
            <a:endParaRPr lang="en-US" altLang="zh-CN"/>
          </a:p>
        </p:txBody>
      </p:sp>
      <p:sp>
        <p:nvSpPr>
          <p:cNvPr id="6" name="Rectangle 12"/>
          <p:cNvSpPr>
            <a:spLocks noGrp="1" noChangeArrowheads="1"/>
          </p:cNvSpPr>
          <p:nvPr>
            <p:ph type="sldNum" sz="quarter" idx="12"/>
          </p:nvPr>
        </p:nvSpPr>
        <p:spPr>
          <a:ln/>
        </p:spPr>
        <p:txBody>
          <a:bodyPr/>
          <a:lstStyle>
            <a:lvl1pPr>
              <a:defRPr/>
            </a:lvl1pPr>
          </a:lstStyle>
          <a:p>
            <a:pPr>
              <a:defRPr/>
            </a:pPr>
            <a:fld id="{99F15E67-6BA8-45AA-9685-B7657C19C839}" type="slidenum">
              <a:rPr lang="zh-CN" altLang="en-US"/>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83513" cy="11461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33400" y="1603375"/>
            <a:ext cx="3814763" cy="46561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00563" y="1603375"/>
            <a:ext cx="3816350" cy="46561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pPr>
              <a:defRPr/>
            </a:pPr>
            <a:fld id="{9B339DF4-B762-462E-8296-EFB922F564FC}" type="datetime1">
              <a:rPr lang="zh-CN" altLang="en-US"/>
              <a:pPr>
                <a:defRPr/>
              </a:pPr>
              <a:t>2015/11/8</a:t>
            </a:fld>
            <a:endParaRPr lang="en-US" altLang="zh-CN"/>
          </a:p>
        </p:txBody>
      </p:sp>
      <p:sp>
        <p:nvSpPr>
          <p:cNvPr id="6" name="Rectangle 11"/>
          <p:cNvSpPr>
            <a:spLocks noGrp="1" noChangeArrowheads="1"/>
          </p:cNvSpPr>
          <p:nvPr>
            <p:ph type="ftr" sz="quarter" idx="11"/>
          </p:nvPr>
        </p:nvSpPr>
        <p:spPr>
          <a:ln/>
        </p:spPr>
        <p:txBody>
          <a:bodyPr/>
          <a:lstStyle>
            <a:lvl1pPr>
              <a:defRPr/>
            </a:lvl1pPr>
          </a:lstStyle>
          <a:p>
            <a:pPr>
              <a:defRPr/>
            </a:pPr>
            <a:r>
              <a:rPr lang="zh-CN" altLang="en-US"/>
              <a:t>CS433/533: COmputer Networks</a:t>
            </a:r>
            <a:endParaRPr lang="en-US" altLang="zh-CN"/>
          </a:p>
        </p:txBody>
      </p:sp>
      <p:sp>
        <p:nvSpPr>
          <p:cNvPr id="7" name="Rectangle 12"/>
          <p:cNvSpPr>
            <a:spLocks noGrp="1" noChangeArrowheads="1"/>
          </p:cNvSpPr>
          <p:nvPr>
            <p:ph type="sldNum" sz="quarter" idx="12"/>
          </p:nvPr>
        </p:nvSpPr>
        <p:spPr>
          <a:ln/>
        </p:spPr>
        <p:txBody>
          <a:bodyPr/>
          <a:lstStyle>
            <a:lvl1pPr>
              <a:defRPr/>
            </a:lvl1pPr>
          </a:lstStyle>
          <a:p>
            <a:pPr>
              <a:defRPr/>
            </a:pPr>
            <a:fld id="{1DBF7532-75A3-4B83-9496-F15C566F9082}"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83513" cy="11461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33400" y="1603375"/>
            <a:ext cx="3814763" cy="46561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4500563" y="1603375"/>
            <a:ext cx="3816350" cy="4656138"/>
          </a:xfrm>
        </p:spPr>
        <p:txBody>
          <a:bodyPr/>
          <a:lstStyle/>
          <a:p>
            <a:pPr lvl="0"/>
            <a:endParaRPr lang="zh-CN" altLang="en-US" noProof="0"/>
          </a:p>
        </p:txBody>
      </p:sp>
      <p:sp>
        <p:nvSpPr>
          <p:cNvPr id="5" name="Rectangle 10"/>
          <p:cNvSpPr>
            <a:spLocks noGrp="1" noChangeArrowheads="1"/>
          </p:cNvSpPr>
          <p:nvPr>
            <p:ph type="dt" sz="half" idx="10"/>
          </p:nvPr>
        </p:nvSpPr>
        <p:spPr>
          <a:ln/>
        </p:spPr>
        <p:txBody>
          <a:bodyPr/>
          <a:lstStyle>
            <a:lvl1pPr>
              <a:defRPr/>
            </a:lvl1pPr>
          </a:lstStyle>
          <a:p>
            <a:pPr>
              <a:defRPr/>
            </a:pPr>
            <a:fld id="{D69DA09D-7C80-4572-8539-F413CB07C718}" type="datetime1">
              <a:rPr lang="zh-CN" altLang="en-US"/>
              <a:pPr>
                <a:defRPr/>
              </a:pPr>
              <a:t>2015/11/8</a:t>
            </a:fld>
            <a:endParaRPr lang="en-US" altLang="zh-CN"/>
          </a:p>
        </p:txBody>
      </p:sp>
      <p:sp>
        <p:nvSpPr>
          <p:cNvPr id="6" name="Rectangle 11"/>
          <p:cNvSpPr>
            <a:spLocks noGrp="1" noChangeArrowheads="1"/>
          </p:cNvSpPr>
          <p:nvPr>
            <p:ph type="ftr" sz="quarter" idx="11"/>
          </p:nvPr>
        </p:nvSpPr>
        <p:spPr>
          <a:ln/>
        </p:spPr>
        <p:txBody>
          <a:bodyPr/>
          <a:lstStyle>
            <a:lvl1pPr>
              <a:defRPr/>
            </a:lvl1pPr>
          </a:lstStyle>
          <a:p>
            <a:pPr>
              <a:defRPr/>
            </a:pPr>
            <a:r>
              <a:rPr lang="zh-CN" altLang="en-US"/>
              <a:t>CS433/533: COmputer Networks</a:t>
            </a:r>
            <a:endParaRPr lang="en-US" altLang="zh-CN"/>
          </a:p>
        </p:txBody>
      </p:sp>
      <p:sp>
        <p:nvSpPr>
          <p:cNvPr id="7" name="Rectangle 12"/>
          <p:cNvSpPr>
            <a:spLocks noGrp="1" noChangeArrowheads="1"/>
          </p:cNvSpPr>
          <p:nvPr>
            <p:ph type="sldNum" sz="quarter" idx="12"/>
          </p:nvPr>
        </p:nvSpPr>
        <p:spPr>
          <a:ln/>
        </p:spPr>
        <p:txBody>
          <a:bodyPr/>
          <a:lstStyle>
            <a:lvl1pPr>
              <a:defRPr/>
            </a:lvl1pPr>
          </a:lstStyle>
          <a:p>
            <a:pPr>
              <a:defRPr/>
            </a:pPr>
            <a:fld id="{1274D698-99D8-4DB0-AEC8-FC2BDC561FB7}" type="slidenum">
              <a:rPr lang="zh-CN" altLang="en-US"/>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83513" cy="11461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33400" y="1603375"/>
            <a:ext cx="3814763" cy="46561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500563" y="1603375"/>
            <a:ext cx="3816350" cy="22510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00563" y="4006850"/>
            <a:ext cx="3816350" cy="22526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ln/>
        </p:spPr>
        <p:txBody>
          <a:bodyPr/>
          <a:lstStyle>
            <a:lvl1pPr>
              <a:defRPr/>
            </a:lvl1pPr>
          </a:lstStyle>
          <a:p>
            <a:pPr>
              <a:defRPr/>
            </a:pPr>
            <a:fld id="{B5D0B494-E4C3-4E63-ADD1-759C1369B254}" type="datetime1">
              <a:rPr lang="zh-CN" altLang="en-US"/>
              <a:pPr>
                <a:defRPr/>
              </a:pPr>
              <a:t>2015/11/8</a:t>
            </a:fld>
            <a:endParaRPr lang="en-US" altLang="zh-CN"/>
          </a:p>
        </p:txBody>
      </p:sp>
      <p:sp>
        <p:nvSpPr>
          <p:cNvPr id="7" name="Rectangle 11"/>
          <p:cNvSpPr>
            <a:spLocks noGrp="1" noChangeArrowheads="1"/>
          </p:cNvSpPr>
          <p:nvPr>
            <p:ph type="ftr" sz="quarter" idx="11"/>
          </p:nvPr>
        </p:nvSpPr>
        <p:spPr>
          <a:ln/>
        </p:spPr>
        <p:txBody>
          <a:bodyPr/>
          <a:lstStyle>
            <a:lvl1pPr>
              <a:defRPr/>
            </a:lvl1pPr>
          </a:lstStyle>
          <a:p>
            <a:pPr>
              <a:defRPr/>
            </a:pPr>
            <a:r>
              <a:rPr lang="zh-CN" altLang="en-US"/>
              <a:t>CS433/533: COmputer Networks</a:t>
            </a:r>
            <a:endParaRPr lang="en-US" altLang="zh-CN"/>
          </a:p>
        </p:txBody>
      </p:sp>
      <p:sp>
        <p:nvSpPr>
          <p:cNvPr id="8" name="Rectangle 12"/>
          <p:cNvSpPr>
            <a:spLocks noGrp="1" noChangeArrowheads="1"/>
          </p:cNvSpPr>
          <p:nvPr>
            <p:ph type="sldNum" sz="quarter" idx="12"/>
          </p:nvPr>
        </p:nvSpPr>
        <p:spPr>
          <a:ln/>
        </p:spPr>
        <p:txBody>
          <a:bodyPr/>
          <a:lstStyle>
            <a:lvl1pPr>
              <a:defRPr/>
            </a:lvl1pPr>
          </a:lstStyle>
          <a:p>
            <a:pPr>
              <a:defRPr/>
            </a:pPr>
            <a:fld id="{C9FB04F3-FA1E-4708-A673-4F9DD140C5BB}"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i="0" u="none" baseline="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buClr>
                <a:srgbClr val="C00000"/>
              </a:buClr>
              <a:buFont typeface="Wingdings" pitchFamily="2" charset="2"/>
              <a:buChar char="n"/>
              <a:defRPr/>
            </a:lvl1pPr>
            <a:lvl2pPr>
              <a:buClr>
                <a:srgbClr val="C00000"/>
              </a:buClr>
              <a:buFont typeface="Wingdings" pitchFamily="2" charset="2"/>
              <a:buChar char="Ø"/>
              <a:defRPr/>
            </a:lvl2pPr>
            <a:lvl3pPr>
              <a:buClr>
                <a:schemeClr val="accent2">
                  <a:lumMod val="75000"/>
                </a:schemeClr>
              </a:buClr>
              <a:buFont typeface="Comic Sans MS" pitchFamily="66" charset="0"/>
              <a:buChar char="»"/>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ln/>
        </p:spPr>
        <p:txBody>
          <a:bodyPr/>
          <a:lstStyle>
            <a:lvl1pPr>
              <a:defRPr/>
            </a:lvl1pPr>
          </a:lstStyle>
          <a:p>
            <a:pPr>
              <a:defRPr/>
            </a:pPr>
            <a:fld id="{AE1040A1-16A2-4E24-BE8C-279D6CEEBAC5}" type="datetime1">
              <a:rPr lang="zh-CN" altLang="en-US"/>
              <a:pPr>
                <a:defRPr/>
              </a:pPr>
              <a:t>2015/11/8</a:t>
            </a:fld>
            <a:endParaRPr lang="en-US" altLang="zh-CN"/>
          </a:p>
        </p:txBody>
      </p:sp>
      <p:sp>
        <p:nvSpPr>
          <p:cNvPr id="5" name="Rectangle 11"/>
          <p:cNvSpPr>
            <a:spLocks noGrp="1" noChangeArrowheads="1"/>
          </p:cNvSpPr>
          <p:nvPr>
            <p:ph type="ftr" sz="quarter" idx="11"/>
          </p:nvPr>
        </p:nvSpPr>
        <p:spPr>
          <a:ln/>
        </p:spPr>
        <p:txBody>
          <a:bodyPr/>
          <a:lstStyle>
            <a:lvl1pPr>
              <a:defRPr/>
            </a:lvl1pPr>
          </a:lstStyle>
          <a:p>
            <a:pPr>
              <a:defRPr/>
            </a:pPr>
            <a:r>
              <a:rPr lang="zh-CN" altLang="en-US"/>
              <a:t>CS433/533: COmputer Networks</a:t>
            </a:r>
            <a:endParaRPr lang="en-US" altLang="zh-CN"/>
          </a:p>
        </p:txBody>
      </p:sp>
      <p:sp>
        <p:nvSpPr>
          <p:cNvPr id="6" name="Rectangle 12"/>
          <p:cNvSpPr>
            <a:spLocks noGrp="1" noChangeArrowheads="1"/>
          </p:cNvSpPr>
          <p:nvPr>
            <p:ph type="sldNum" sz="quarter" idx="12"/>
          </p:nvPr>
        </p:nvSpPr>
        <p:spPr>
          <a:ln/>
        </p:spPr>
        <p:txBody>
          <a:bodyPr/>
          <a:lstStyle>
            <a:lvl1pPr>
              <a:defRPr/>
            </a:lvl1pPr>
          </a:lstStyle>
          <a:p>
            <a:pPr>
              <a:defRPr/>
            </a:pPr>
            <a:fld id="{72BEDC46-F0E0-42AD-8E13-929B9BE2BD19}"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3900" y="4414838"/>
            <a:ext cx="7781925" cy="1365250"/>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3900" y="2911475"/>
            <a:ext cx="7781925" cy="150336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0"/>
          <p:cNvSpPr>
            <a:spLocks noGrp="1" noChangeArrowheads="1"/>
          </p:cNvSpPr>
          <p:nvPr>
            <p:ph type="dt" sz="half" idx="10"/>
          </p:nvPr>
        </p:nvSpPr>
        <p:spPr>
          <a:ln/>
        </p:spPr>
        <p:txBody>
          <a:bodyPr/>
          <a:lstStyle>
            <a:lvl1pPr>
              <a:defRPr/>
            </a:lvl1pPr>
          </a:lstStyle>
          <a:p>
            <a:pPr>
              <a:defRPr/>
            </a:pPr>
            <a:fld id="{23428BEF-BE04-4DD2-8021-D14E0AD10C53}" type="datetime1">
              <a:rPr lang="zh-CN" altLang="en-US"/>
              <a:pPr>
                <a:defRPr/>
              </a:pPr>
              <a:t>2015/11/8</a:t>
            </a:fld>
            <a:endParaRPr lang="en-US" altLang="zh-CN"/>
          </a:p>
        </p:txBody>
      </p:sp>
      <p:sp>
        <p:nvSpPr>
          <p:cNvPr id="5" name="Rectangle 11"/>
          <p:cNvSpPr>
            <a:spLocks noGrp="1" noChangeArrowheads="1"/>
          </p:cNvSpPr>
          <p:nvPr>
            <p:ph type="ftr" sz="quarter" idx="11"/>
          </p:nvPr>
        </p:nvSpPr>
        <p:spPr>
          <a:ln/>
        </p:spPr>
        <p:txBody>
          <a:bodyPr/>
          <a:lstStyle>
            <a:lvl1pPr>
              <a:defRPr/>
            </a:lvl1pPr>
          </a:lstStyle>
          <a:p>
            <a:pPr>
              <a:defRPr/>
            </a:pPr>
            <a:r>
              <a:rPr lang="zh-CN" altLang="en-US"/>
              <a:t>CS433/533: COmputer Networks</a:t>
            </a:r>
            <a:endParaRPr lang="en-US" altLang="zh-CN"/>
          </a:p>
        </p:txBody>
      </p:sp>
      <p:sp>
        <p:nvSpPr>
          <p:cNvPr id="6" name="Rectangle 12"/>
          <p:cNvSpPr>
            <a:spLocks noGrp="1" noChangeArrowheads="1"/>
          </p:cNvSpPr>
          <p:nvPr>
            <p:ph type="sldNum" sz="quarter" idx="12"/>
          </p:nvPr>
        </p:nvSpPr>
        <p:spPr>
          <a:ln/>
        </p:spPr>
        <p:txBody>
          <a:bodyPr/>
          <a:lstStyle>
            <a:lvl1pPr>
              <a:defRPr/>
            </a:lvl1pPr>
          </a:lstStyle>
          <a:p>
            <a:pPr>
              <a:defRPr/>
            </a:pPr>
            <a:fld id="{B91EA8E2-0135-4B90-991E-4C05B16DA2FE}" type="slidenum">
              <a:rPr lang="zh-CN"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3400" y="1603375"/>
            <a:ext cx="3814763"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00563" y="1603375"/>
            <a:ext cx="3816350" cy="4656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pPr>
              <a:defRPr/>
            </a:pPr>
            <a:fld id="{B6E6E418-32F9-4CDD-B511-16A7C2BC3F14}" type="datetime1">
              <a:rPr lang="zh-CN" altLang="en-US"/>
              <a:pPr>
                <a:defRPr/>
              </a:pPr>
              <a:t>2015/11/8</a:t>
            </a:fld>
            <a:endParaRPr lang="en-US" altLang="zh-CN"/>
          </a:p>
        </p:txBody>
      </p:sp>
      <p:sp>
        <p:nvSpPr>
          <p:cNvPr id="6" name="Rectangle 11"/>
          <p:cNvSpPr>
            <a:spLocks noGrp="1" noChangeArrowheads="1"/>
          </p:cNvSpPr>
          <p:nvPr>
            <p:ph type="ftr" sz="quarter" idx="11"/>
          </p:nvPr>
        </p:nvSpPr>
        <p:spPr>
          <a:ln/>
        </p:spPr>
        <p:txBody>
          <a:bodyPr/>
          <a:lstStyle>
            <a:lvl1pPr>
              <a:defRPr/>
            </a:lvl1pPr>
          </a:lstStyle>
          <a:p>
            <a:pPr>
              <a:defRPr/>
            </a:pPr>
            <a:r>
              <a:rPr lang="zh-CN" altLang="en-US"/>
              <a:t>CS433/533: COmputer Networks</a:t>
            </a:r>
            <a:endParaRPr lang="en-US" altLang="zh-CN"/>
          </a:p>
        </p:txBody>
      </p:sp>
      <p:sp>
        <p:nvSpPr>
          <p:cNvPr id="7" name="Rectangle 12"/>
          <p:cNvSpPr>
            <a:spLocks noGrp="1" noChangeArrowheads="1"/>
          </p:cNvSpPr>
          <p:nvPr>
            <p:ph type="sldNum" sz="quarter" idx="12"/>
          </p:nvPr>
        </p:nvSpPr>
        <p:spPr>
          <a:ln/>
        </p:spPr>
        <p:txBody>
          <a:bodyPr/>
          <a:lstStyle>
            <a:lvl1pPr>
              <a:defRPr/>
            </a:lvl1pPr>
          </a:lstStyle>
          <a:p>
            <a:pPr>
              <a:defRPr/>
            </a:pPr>
            <a:fld id="{6484E19D-DD06-49E9-988C-EB25119AD162}"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42300" cy="1146175"/>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8288"/>
            <a:ext cx="4046538"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9638"/>
            <a:ext cx="4046538"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51375" y="1538288"/>
            <a:ext cx="4048125"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51375" y="2179638"/>
            <a:ext cx="4048125" cy="39576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0"/>
          <p:cNvSpPr>
            <a:spLocks noGrp="1" noChangeArrowheads="1"/>
          </p:cNvSpPr>
          <p:nvPr>
            <p:ph type="dt" sz="half" idx="10"/>
          </p:nvPr>
        </p:nvSpPr>
        <p:spPr>
          <a:ln/>
        </p:spPr>
        <p:txBody>
          <a:bodyPr/>
          <a:lstStyle>
            <a:lvl1pPr>
              <a:defRPr/>
            </a:lvl1pPr>
          </a:lstStyle>
          <a:p>
            <a:pPr>
              <a:defRPr/>
            </a:pPr>
            <a:fld id="{396A6B5A-262F-418D-AD62-91FF3417590E}" type="datetime1">
              <a:rPr lang="zh-CN" altLang="en-US"/>
              <a:pPr>
                <a:defRPr/>
              </a:pPr>
              <a:t>2015/11/8</a:t>
            </a:fld>
            <a:endParaRPr lang="en-US" altLang="zh-CN"/>
          </a:p>
        </p:txBody>
      </p:sp>
      <p:sp>
        <p:nvSpPr>
          <p:cNvPr id="8" name="Rectangle 11"/>
          <p:cNvSpPr>
            <a:spLocks noGrp="1" noChangeArrowheads="1"/>
          </p:cNvSpPr>
          <p:nvPr>
            <p:ph type="ftr" sz="quarter" idx="11"/>
          </p:nvPr>
        </p:nvSpPr>
        <p:spPr>
          <a:ln/>
        </p:spPr>
        <p:txBody>
          <a:bodyPr/>
          <a:lstStyle>
            <a:lvl1pPr>
              <a:defRPr/>
            </a:lvl1pPr>
          </a:lstStyle>
          <a:p>
            <a:pPr>
              <a:defRPr/>
            </a:pPr>
            <a:r>
              <a:rPr lang="zh-CN" altLang="en-US"/>
              <a:t>CS433/533: COmputer Networks</a:t>
            </a:r>
            <a:endParaRPr lang="en-US" altLang="zh-CN"/>
          </a:p>
        </p:txBody>
      </p:sp>
      <p:sp>
        <p:nvSpPr>
          <p:cNvPr id="9" name="Rectangle 12"/>
          <p:cNvSpPr>
            <a:spLocks noGrp="1" noChangeArrowheads="1"/>
          </p:cNvSpPr>
          <p:nvPr>
            <p:ph type="sldNum" sz="quarter" idx="12"/>
          </p:nvPr>
        </p:nvSpPr>
        <p:spPr>
          <a:ln/>
        </p:spPr>
        <p:txBody>
          <a:bodyPr/>
          <a:lstStyle>
            <a:lvl1pPr>
              <a:defRPr/>
            </a:lvl1pPr>
          </a:lstStyle>
          <a:p>
            <a:pPr>
              <a:defRPr/>
            </a:pPr>
            <a:fld id="{EEBA8494-5DEA-4BF8-BB1E-820874C3CEB2}"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fld id="{0C185E9C-84AC-49E3-88F9-29B67970C166}" type="datetime1">
              <a:rPr lang="zh-CN" altLang="en-US"/>
              <a:pPr>
                <a:defRPr/>
              </a:pPr>
              <a:t>2015/11/8</a:t>
            </a:fld>
            <a:endParaRPr lang="en-US" altLang="zh-CN"/>
          </a:p>
        </p:txBody>
      </p:sp>
      <p:sp>
        <p:nvSpPr>
          <p:cNvPr id="4" name="Rectangle 11"/>
          <p:cNvSpPr>
            <a:spLocks noGrp="1" noChangeArrowheads="1"/>
          </p:cNvSpPr>
          <p:nvPr>
            <p:ph type="ftr" sz="quarter" idx="11"/>
          </p:nvPr>
        </p:nvSpPr>
        <p:spPr>
          <a:ln/>
        </p:spPr>
        <p:txBody>
          <a:bodyPr/>
          <a:lstStyle>
            <a:lvl1pPr>
              <a:defRPr/>
            </a:lvl1pPr>
          </a:lstStyle>
          <a:p>
            <a:pPr>
              <a:defRPr/>
            </a:pPr>
            <a:r>
              <a:rPr lang="zh-CN" altLang="en-US"/>
              <a:t>CS433/533: COmputer Networks</a:t>
            </a:r>
            <a:endParaRPr lang="en-US" altLang="zh-CN"/>
          </a:p>
        </p:txBody>
      </p:sp>
      <p:sp>
        <p:nvSpPr>
          <p:cNvPr id="5" name="Rectangle 12"/>
          <p:cNvSpPr>
            <a:spLocks noGrp="1" noChangeArrowheads="1"/>
          </p:cNvSpPr>
          <p:nvPr>
            <p:ph type="sldNum" sz="quarter" idx="12"/>
          </p:nvPr>
        </p:nvSpPr>
        <p:spPr>
          <a:ln/>
        </p:spPr>
        <p:txBody>
          <a:bodyPr/>
          <a:lstStyle>
            <a:lvl1pPr>
              <a:defRPr/>
            </a:lvl1pPr>
          </a:lstStyle>
          <a:p>
            <a:pPr>
              <a:defRPr/>
            </a:pPr>
            <a:fld id="{A0837137-29D0-4A6C-B59D-E8DF5808D1AA}"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pPr>
              <a:defRPr/>
            </a:pPr>
            <a:fld id="{2E0494EC-5318-4F7A-B0AF-A81D6C09E7AD}" type="datetime1">
              <a:rPr lang="zh-CN" altLang="en-US"/>
              <a:pPr>
                <a:defRPr/>
              </a:pPr>
              <a:t>2015/11/8</a:t>
            </a:fld>
            <a:endParaRPr lang="en-US" altLang="zh-CN"/>
          </a:p>
        </p:txBody>
      </p:sp>
      <p:sp>
        <p:nvSpPr>
          <p:cNvPr id="3" name="Rectangle 11"/>
          <p:cNvSpPr>
            <a:spLocks noGrp="1" noChangeArrowheads="1"/>
          </p:cNvSpPr>
          <p:nvPr>
            <p:ph type="ftr" sz="quarter" idx="11"/>
          </p:nvPr>
        </p:nvSpPr>
        <p:spPr>
          <a:ln/>
        </p:spPr>
        <p:txBody>
          <a:bodyPr/>
          <a:lstStyle>
            <a:lvl1pPr>
              <a:defRPr/>
            </a:lvl1pPr>
          </a:lstStyle>
          <a:p>
            <a:pPr>
              <a:defRPr/>
            </a:pPr>
            <a:r>
              <a:rPr lang="zh-CN" altLang="en-US"/>
              <a:t>CS433/533: COmputer Networks</a:t>
            </a:r>
            <a:endParaRPr lang="en-US" altLang="zh-CN"/>
          </a:p>
        </p:txBody>
      </p:sp>
      <p:sp>
        <p:nvSpPr>
          <p:cNvPr id="4" name="Rectangle 12"/>
          <p:cNvSpPr>
            <a:spLocks noGrp="1" noChangeArrowheads="1"/>
          </p:cNvSpPr>
          <p:nvPr>
            <p:ph type="sldNum" sz="quarter" idx="12"/>
          </p:nvPr>
        </p:nvSpPr>
        <p:spPr>
          <a:ln/>
        </p:spPr>
        <p:txBody>
          <a:bodyPr/>
          <a:lstStyle>
            <a:lvl1pPr>
              <a:defRPr/>
            </a:lvl1pPr>
          </a:lstStyle>
          <a:p>
            <a:pPr>
              <a:defRPr/>
            </a:pPr>
            <a:fld id="{B16B9831-DA59-4132-8DB3-C0968E768B39}"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13075" cy="1165225"/>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9813" y="273050"/>
            <a:ext cx="5119687" cy="5864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8275"/>
            <a:ext cx="3013075" cy="469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0"/>
          <p:cNvSpPr>
            <a:spLocks noGrp="1" noChangeArrowheads="1"/>
          </p:cNvSpPr>
          <p:nvPr>
            <p:ph type="dt" sz="half" idx="10"/>
          </p:nvPr>
        </p:nvSpPr>
        <p:spPr>
          <a:ln/>
        </p:spPr>
        <p:txBody>
          <a:bodyPr/>
          <a:lstStyle>
            <a:lvl1pPr>
              <a:defRPr/>
            </a:lvl1pPr>
          </a:lstStyle>
          <a:p>
            <a:pPr>
              <a:defRPr/>
            </a:pPr>
            <a:fld id="{1050303B-8F4E-49F7-B1F7-4939ED3680F6}" type="datetime1">
              <a:rPr lang="zh-CN" altLang="en-US"/>
              <a:pPr>
                <a:defRPr/>
              </a:pPr>
              <a:t>2015/11/8</a:t>
            </a:fld>
            <a:endParaRPr lang="en-US" altLang="zh-CN"/>
          </a:p>
        </p:txBody>
      </p:sp>
      <p:sp>
        <p:nvSpPr>
          <p:cNvPr id="6" name="Rectangle 11"/>
          <p:cNvSpPr>
            <a:spLocks noGrp="1" noChangeArrowheads="1"/>
          </p:cNvSpPr>
          <p:nvPr>
            <p:ph type="ftr" sz="quarter" idx="11"/>
          </p:nvPr>
        </p:nvSpPr>
        <p:spPr>
          <a:ln/>
        </p:spPr>
        <p:txBody>
          <a:bodyPr/>
          <a:lstStyle>
            <a:lvl1pPr>
              <a:defRPr/>
            </a:lvl1pPr>
          </a:lstStyle>
          <a:p>
            <a:pPr>
              <a:defRPr/>
            </a:pPr>
            <a:r>
              <a:rPr lang="zh-CN" altLang="en-US"/>
              <a:t>CS433/533: COmputer Networks</a:t>
            </a:r>
            <a:endParaRPr lang="en-US" altLang="zh-CN"/>
          </a:p>
        </p:txBody>
      </p:sp>
      <p:sp>
        <p:nvSpPr>
          <p:cNvPr id="7" name="Rectangle 12"/>
          <p:cNvSpPr>
            <a:spLocks noGrp="1" noChangeArrowheads="1"/>
          </p:cNvSpPr>
          <p:nvPr>
            <p:ph type="sldNum" sz="quarter" idx="12"/>
          </p:nvPr>
        </p:nvSpPr>
        <p:spPr>
          <a:ln/>
        </p:spPr>
        <p:txBody>
          <a:bodyPr/>
          <a:lstStyle>
            <a:lvl1pPr>
              <a:defRPr/>
            </a:lvl1pPr>
          </a:lstStyle>
          <a:p>
            <a:pPr>
              <a:defRPr/>
            </a:pPr>
            <a:fld id="{E4D25B09-D884-4FE5-A3A3-99364F8F0E69}"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5463" y="4810125"/>
            <a:ext cx="549275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5463" y="614363"/>
            <a:ext cx="5492750" cy="41227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5463" y="5376863"/>
            <a:ext cx="5492750" cy="8064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0"/>
          <p:cNvSpPr>
            <a:spLocks noGrp="1" noChangeArrowheads="1"/>
          </p:cNvSpPr>
          <p:nvPr>
            <p:ph type="dt" sz="half" idx="10"/>
          </p:nvPr>
        </p:nvSpPr>
        <p:spPr>
          <a:ln/>
        </p:spPr>
        <p:txBody>
          <a:bodyPr/>
          <a:lstStyle>
            <a:lvl1pPr>
              <a:defRPr/>
            </a:lvl1pPr>
          </a:lstStyle>
          <a:p>
            <a:pPr>
              <a:defRPr/>
            </a:pPr>
            <a:fld id="{56F435A7-F629-493E-A0DB-ACB59A1D7510}" type="datetime1">
              <a:rPr lang="zh-CN" altLang="en-US"/>
              <a:pPr>
                <a:defRPr/>
              </a:pPr>
              <a:t>2015/11/8</a:t>
            </a:fld>
            <a:endParaRPr lang="en-US" altLang="zh-CN"/>
          </a:p>
        </p:txBody>
      </p:sp>
      <p:sp>
        <p:nvSpPr>
          <p:cNvPr id="6" name="Rectangle 11"/>
          <p:cNvSpPr>
            <a:spLocks noGrp="1" noChangeArrowheads="1"/>
          </p:cNvSpPr>
          <p:nvPr>
            <p:ph type="ftr" sz="quarter" idx="11"/>
          </p:nvPr>
        </p:nvSpPr>
        <p:spPr>
          <a:ln/>
        </p:spPr>
        <p:txBody>
          <a:bodyPr/>
          <a:lstStyle>
            <a:lvl1pPr>
              <a:defRPr/>
            </a:lvl1pPr>
          </a:lstStyle>
          <a:p>
            <a:pPr>
              <a:defRPr/>
            </a:pPr>
            <a:r>
              <a:rPr lang="zh-CN" altLang="en-US"/>
              <a:t>CS433/533: COmputer Networks</a:t>
            </a:r>
            <a:endParaRPr lang="en-US" altLang="zh-CN"/>
          </a:p>
        </p:txBody>
      </p:sp>
      <p:sp>
        <p:nvSpPr>
          <p:cNvPr id="7" name="Rectangle 12"/>
          <p:cNvSpPr>
            <a:spLocks noGrp="1" noChangeArrowheads="1"/>
          </p:cNvSpPr>
          <p:nvPr>
            <p:ph type="sldNum" sz="quarter" idx="12"/>
          </p:nvPr>
        </p:nvSpPr>
        <p:spPr>
          <a:ln/>
        </p:spPr>
        <p:txBody>
          <a:bodyPr/>
          <a:lstStyle>
            <a:lvl1pPr>
              <a:defRPr/>
            </a:lvl1pPr>
          </a:lstStyle>
          <a:p>
            <a:pPr>
              <a:defRPr/>
            </a:pPr>
            <a:fld id="{73F11E53-5A36-4CD9-893F-916AE2A4B012}"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533400" y="228600"/>
            <a:ext cx="7783513" cy="1146175"/>
          </a:xfrm>
          <a:prstGeom prst="rect">
            <a:avLst/>
          </a:prstGeom>
          <a:noFill/>
          <a:ln w="9525">
            <a:noFill/>
            <a:miter lim="800000"/>
            <a:headEnd/>
            <a:tailEnd/>
          </a:ln>
        </p:spPr>
        <p:txBody>
          <a:bodyPr vert="horz" wrap="square" lIns="91557" tIns="45781" rIns="91557" bIns="45781" numCol="1" anchor="ctr" anchorCtr="0" compatLnSpc="1">
            <a:prstTxWarp prst="textNoShape">
              <a:avLst/>
            </a:prstTxWarp>
          </a:bodyPr>
          <a:lstStyle/>
          <a:p>
            <a:pPr lvl="0"/>
            <a:r>
              <a:rPr lang="en-US" altLang="zh-CN" smtClean="0"/>
              <a:t>Click to edit Master title style</a:t>
            </a:r>
          </a:p>
        </p:txBody>
      </p:sp>
      <p:sp>
        <p:nvSpPr>
          <p:cNvPr id="8195" name="Rectangle 3"/>
          <p:cNvSpPr>
            <a:spLocks noGrp="1" noChangeArrowheads="1"/>
          </p:cNvSpPr>
          <p:nvPr>
            <p:ph type="body" idx="1"/>
          </p:nvPr>
        </p:nvSpPr>
        <p:spPr bwMode="auto">
          <a:xfrm>
            <a:off x="533400" y="1603375"/>
            <a:ext cx="7783513" cy="4656138"/>
          </a:xfrm>
          <a:prstGeom prst="rect">
            <a:avLst/>
          </a:prstGeom>
          <a:noFill/>
          <a:ln w="9525">
            <a:noFill/>
            <a:miter lim="800000"/>
            <a:headEnd/>
            <a:tailEnd/>
          </a:ln>
        </p:spPr>
        <p:txBody>
          <a:bodyPr vert="horz" wrap="square" lIns="91557" tIns="45781" rIns="91557" bIns="45781"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230404" name="Rectangle 4"/>
          <p:cNvSpPr>
            <a:spLocks noChangeArrowheads="1"/>
          </p:cNvSpPr>
          <p:nvPr/>
        </p:nvSpPr>
        <p:spPr bwMode="auto">
          <a:xfrm>
            <a:off x="0" y="1295400"/>
            <a:ext cx="9156700" cy="76200"/>
          </a:xfrm>
          <a:prstGeom prst="rect">
            <a:avLst/>
          </a:prstGeom>
          <a:gradFill rotWithShape="0">
            <a:gsLst>
              <a:gs pos="0">
                <a:srgbClr val="99CCFF">
                  <a:gamma/>
                  <a:shade val="46275"/>
                  <a:invGamma/>
                </a:srgbClr>
              </a:gs>
              <a:gs pos="100000">
                <a:srgbClr val="99CCFF"/>
              </a:gs>
            </a:gsLst>
            <a:lin ang="0" scaled="1"/>
          </a:gradFill>
          <a:ln w="50800">
            <a:noFill/>
            <a:miter lim="800000"/>
            <a:headEnd/>
            <a:tailEnd/>
          </a:ln>
          <a:effectLst/>
        </p:spPr>
        <p:txBody>
          <a:bodyPr wrap="none" lIns="90488" tIns="44450" rIns="90488" bIns="44450" anchor="ctr"/>
          <a:lstStyle/>
          <a:p>
            <a:pPr algn="ctr" eaLnBrk="0" hangingPunct="0">
              <a:defRPr/>
            </a:pPr>
            <a:endParaRPr lang="zh-CN" altLang="en-US"/>
          </a:p>
        </p:txBody>
      </p:sp>
      <p:sp>
        <p:nvSpPr>
          <p:cNvPr id="230405" name="Text Box 5"/>
          <p:cNvSpPr txBox="1">
            <a:spLocks noChangeArrowheads="1"/>
          </p:cNvSpPr>
          <p:nvPr/>
        </p:nvSpPr>
        <p:spPr bwMode="auto">
          <a:xfrm>
            <a:off x="8051800" y="6407150"/>
            <a:ext cx="184150" cy="168275"/>
          </a:xfrm>
          <a:prstGeom prst="rect">
            <a:avLst/>
          </a:prstGeom>
          <a:noFill/>
          <a:ln w="12700">
            <a:noFill/>
            <a:miter lim="800000"/>
            <a:headEnd/>
            <a:tailEnd/>
          </a:ln>
          <a:effectLst/>
        </p:spPr>
        <p:txBody>
          <a:bodyPr wrap="none" lIns="91431" tIns="45715" rIns="91431" bIns="45715">
            <a:spAutoFit/>
          </a:bodyPr>
          <a:lstStyle/>
          <a:p>
            <a:pPr algn="ctr" eaLnBrk="0" hangingPunct="0">
              <a:defRPr/>
            </a:pPr>
            <a:endParaRPr lang="zh-CN" altLang="en-US"/>
          </a:p>
        </p:txBody>
      </p:sp>
      <p:sp>
        <p:nvSpPr>
          <p:cNvPr id="230407" name="Rectangle 7"/>
          <p:cNvSpPr>
            <a:spLocks noChangeArrowheads="1"/>
          </p:cNvSpPr>
          <p:nvPr/>
        </p:nvSpPr>
        <p:spPr bwMode="auto">
          <a:xfrm>
            <a:off x="0" y="1295400"/>
            <a:ext cx="9156700" cy="76200"/>
          </a:xfrm>
          <a:prstGeom prst="rect">
            <a:avLst/>
          </a:prstGeom>
          <a:gradFill rotWithShape="0">
            <a:gsLst>
              <a:gs pos="0">
                <a:srgbClr val="99CCFF">
                  <a:gamma/>
                  <a:shade val="46275"/>
                  <a:invGamma/>
                </a:srgbClr>
              </a:gs>
              <a:gs pos="100000">
                <a:srgbClr val="99CCFF"/>
              </a:gs>
            </a:gsLst>
            <a:lin ang="0" scaled="1"/>
          </a:gradFill>
          <a:ln w="50800">
            <a:noFill/>
            <a:miter lim="800000"/>
            <a:headEnd/>
            <a:tailEnd/>
          </a:ln>
          <a:effectLst/>
        </p:spPr>
        <p:txBody>
          <a:bodyPr wrap="none" lIns="90488" tIns="44450" rIns="90488" bIns="44450" anchor="ctr"/>
          <a:lstStyle/>
          <a:p>
            <a:pPr algn="ctr" eaLnBrk="0" hangingPunct="0">
              <a:defRPr/>
            </a:pPr>
            <a:endParaRPr lang="zh-CN" altLang="en-US"/>
          </a:p>
        </p:txBody>
      </p:sp>
      <p:sp>
        <p:nvSpPr>
          <p:cNvPr id="230410" name="Rectangle 10"/>
          <p:cNvSpPr>
            <a:spLocks noGrp="1" noChangeArrowheads="1"/>
          </p:cNvSpPr>
          <p:nvPr>
            <p:ph type="dt" sz="half" idx="2"/>
          </p:nvPr>
        </p:nvSpPr>
        <p:spPr bwMode="auto">
          <a:xfrm>
            <a:off x="234950" y="64135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smtClean="0">
                <a:latin typeface="Tahoma" pitchFamily="34" charset="0"/>
                <a:ea typeface="宋体" pitchFamily="2" charset="-122"/>
              </a:defRPr>
            </a:lvl1pPr>
          </a:lstStyle>
          <a:p>
            <a:pPr>
              <a:defRPr/>
            </a:pPr>
            <a:fld id="{C15BF4B9-4038-4E06-9F6C-C8EFF7E73941}" type="datetime1">
              <a:rPr lang="zh-CN" altLang="en-US"/>
              <a:pPr>
                <a:defRPr/>
              </a:pPr>
              <a:t>2015/11/8</a:t>
            </a:fld>
            <a:endParaRPr lang="en-US" altLang="zh-CN"/>
          </a:p>
        </p:txBody>
      </p:sp>
      <p:sp>
        <p:nvSpPr>
          <p:cNvPr id="230411" name="Rectangle 11"/>
          <p:cNvSpPr>
            <a:spLocks noGrp="1" noChangeArrowheads="1"/>
          </p:cNvSpPr>
          <p:nvPr>
            <p:ph type="ftr" sz="quarter" idx="3"/>
          </p:nvPr>
        </p:nvSpPr>
        <p:spPr bwMode="auto">
          <a:xfrm>
            <a:off x="2825750" y="6413500"/>
            <a:ext cx="3962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Tahoma" pitchFamily="34" charset="0"/>
                <a:ea typeface="宋体" pitchFamily="2" charset="-122"/>
              </a:defRPr>
            </a:lvl1pPr>
          </a:lstStyle>
          <a:p>
            <a:pPr>
              <a:defRPr/>
            </a:pPr>
            <a:r>
              <a:rPr lang="zh-CN" altLang="en-US"/>
              <a:t>CS433/533: COmputer Networks</a:t>
            </a:r>
            <a:endParaRPr lang="en-US" altLang="zh-CN"/>
          </a:p>
        </p:txBody>
      </p:sp>
      <p:sp>
        <p:nvSpPr>
          <p:cNvPr id="230412" name="Rectangle 12"/>
          <p:cNvSpPr>
            <a:spLocks noGrp="1" noChangeArrowheads="1"/>
          </p:cNvSpPr>
          <p:nvPr>
            <p:ph type="sldNum" sz="quarter" idx="4"/>
          </p:nvPr>
        </p:nvSpPr>
        <p:spPr bwMode="auto">
          <a:xfrm>
            <a:off x="7023100" y="64135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pitchFamily="34" charset="0"/>
                <a:ea typeface="宋体" pitchFamily="2" charset="-122"/>
              </a:defRPr>
            </a:lvl1pPr>
          </a:lstStyle>
          <a:p>
            <a:pPr>
              <a:defRPr/>
            </a:pPr>
            <a:fld id="{A4477C18-C9DB-4C98-8076-C09F33F66BE9}" type="slidenum">
              <a:rPr lang="zh-CN" altLang="en-US"/>
              <a:pPr>
                <a:defRPr/>
              </a:pPr>
              <a:t>‹#›</a:t>
            </a:fld>
            <a:endParaRPr lang="en-US" altLang="zh-CN"/>
          </a:p>
        </p:txBody>
      </p:sp>
      <p:pic>
        <p:nvPicPr>
          <p:cNvPr id="8202" name="Picture 13" descr="无标题"/>
          <p:cNvPicPr>
            <a:picLocks noChangeAspect="1" noChangeArrowheads="1"/>
          </p:cNvPicPr>
          <p:nvPr/>
        </p:nvPicPr>
        <p:blipFill>
          <a:blip r:embed="rId16"/>
          <a:srcRect/>
          <a:stretch>
            <a:fillRect/>
          </a:stretch>
        </p:blipFill>
        <p:spPr bwMode="auto">
          <a:xfrm>
            <a:off x="8159750" y="234950"/>
            <a:ext cx="822325" cy="8445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Lst>
  <p:hf sldNum="0" hdr="0" ftr="0" dt="0"/>
  <p:txStyles>
    <p:titleStyle>
      <a:lvl1pPr algn="l" defTabSz="915988" rtl="0" eaLnBrk="0" fontAlgn="base" hangingPunct="0">
        <a:spcBef>
          <a:spcPct val="0"/>
        </a:spcBef>
        <a:spcAft>
          <a:spcPct val="0"/>
        </a:spcAft>
        <a:defRPr sz="4000" u="sng">
          <a:solidFill>
            <a:schemeClr val="accent2"/>
          </a:solidFill>
          <a:latin typeface="+mj-lt"/>
          <a:ea typeface="+mj-ea"/>
          <a:cs typeface="+mj-cs"/>
        </a:defRPr>
      </a:lvl1pPr>
      <a:lvl2pPr algn="l" defTabSz="915988" rtl="0" eaLnBrk="0" fontAlgn="base" hangingPunct="0">
        <a:spcBef>
          <a:spcPct val="0"/>
        </a:spcBef>
        <a:spcAft>
          <a:spcPct val="0"/>
        </a:spcAft>
        <a:defRPr sz="4000" u="sng">
          <a:solidFill>
            <a:schemeClr val="accent2"/>
          </a:solidFill>
          <a:latin typeface="Comic Sans MS" pitchFamily="66" charset="0"/>
        </a:defRPr>
      </a:lvl2pPr>
      <a:lvl3pPr algn="l" defTabSz="915988" rtl="0" eaLnBrk="0" fontAlgn="base" hangingPunct="0">
        <a:spcBef>
          <a:spcPct val="0"/>
        </a:spcBef>
        <a:spcAft>
          <a:spcPct val="0"/>
        </a:spcAft>
        <a:defRPr sz="4000" u="sng">
          <a:solidFill>
            <a:schemeClr val="accent2"/>
          </a:solidFill>
          <a:latin typeface="Comic Sans MS" pitchFamily="66" charset="0"/>
        </a:defRPr>
      </a:lvl3pPr>
      <a:lvl4pPr algn="l" defTabSz="915988" rtl="0" eaLnBrk="0" fontAlgn="base" hangingPunct="0">
        <a:spcBef>
          <a:spcPct val="0"/>
        </a:spcBef>
        <a:spcAft>
          <a:spcPct val="0"/>
        </a:spcAft>
        <a:defRPr sz="4000" u="sng">
          <a:solidFill>
            <a:schemeClr val="accent2"/>
          </a:solidFill>
          <a:latin typeface="Comic Sans MS" pitchFamily="66" charset="0"/>
        </a:defRPr>
      </a:lvl4pPr>
      <a:lvl5pPr algn="l" defTabSz="915988" rtl="0" eaLnBrk="0" fontAlgn="base" hangingPunct="0">
        <a:spcBef>
          <a:spcPct val="0"/>
        </a:spcBef>
        <a:spcAft>
          <a:spcPct val="0"/>
        </a:spcAft>
        <a:defRPr sz="4000" u="sng">
          <a:solidFill>
            <a:schemeClr val="accent2"/>
          </a:solidFill>
          <a:latin typeface="Comic Sans MS" pitchFamily="66" charset="0"/>
        </a:defRPr>
      </a:lvl5pPr>
      <a:lvl6pPr marL="457200" algn="l" defTabSz="915988" rtl="0" eaLnBrk="0" fontAlgn="base" hangingPunct="0">
        <a:spcBef>
          <a:spcPct val="0"/>
        </a:spcBef>
        <a:spcAft>
          <a:spcPct val="0"/>
        </a:spcAft>
        <a:defRPr sz="4000" u="sng">
          <a:solidFill>
            <a:schemeClr val="accent2"/>
          </a:solidFill>
          <a:latin typeface="Comic Sans MS" pitchFamily="66" charset="0"/>
        </a:defRPr>
      </a:lvl6pPr>
      <a:lvl7pPr marL="914400" algn="l" defTabSz="915988" rtl="0" eaLnBrk="0" fontAlgn="base" hangingPunct="0">
        <a:spcBef>
          <a:spcPct val="0"/>
        </a:spcBef>
        <a:spcAft>
          <a:spcPct val="0"/>
        </a:spcAft>
        <a:defRPr sz="4000" u="sng">
          <a:solidFill>
            <a:schemeClr val="accent2"/>
          </a:solidFill>
          <a:latin typeface="Comic Sans MS" pitchFamily="66" charset="0"/>
        </a:defRPr>
      </a:lvl7pPr>
      <a:lvl8pPr marL="1371600" algn="l" defTabSz="915988" rtl="0" eaLnBrk="0" fontAlgn="base" hangingPunct="0">
        <a:spcBef>
          <a:spcPct val="0"/>
        </a:spcBef>
        <a:spcAft>
          <a:spcPct val="0"/>
        </a:spcAft>
        <a:defRPr sz="4000" u="sng">
          <a:solidFill>
            <a:schemeClr val="accent2"/>
          </a:solidFill>
          <a:latin typeface="Comic Sans MS" pitchFamily="66" charset="0"/>
        </a:defRPr>
      </a:lvl8pPr>
      <a:lvl9pPr marL="1828800" algn="l" defTabSz="915988"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defTabSz="915988" rtl="0" eaLnBrk="0" fontAlgn="base" hangingPunct="0">
        <a:spcBef>
          <a:spcPct val="20000"/>
        </a:spcBef>
        <a:spcAft>
          <a:spcPct val="0"/>
        </a:spcAft>
        <a:buClr>
          <a:schemeClr val="accent2"/>
        </a:buClr>
        <a:buSzPct val="85000"/>
        <a:buFont typeface="ZapfDingbats"/>
        <a:buChar char="r"/>
        <a:defRPr sz="2800">
          <a:solidFill>
            <a:schemeClr val="tx1"/>
          </a:solidFill>
          <a:latin typeface="+mn-lt"/>
          <a:ea typeface="+mn-ea"/>
          <a:cs typeface="+mn-cs"/>
        </a:defRPr>
      </a:lvl1pPr>
      <a:lvl2pPr marL="744538" indent="-287338" algn="l" defTabSz="915988" rtl="0" eaLnBrk="0" fontAlgn="base" hangingPunct="0">
        <a:spcBef>
          <a:spcPct val="20000"/>
        </a:spcBef>
        <a:spcAft>
          <a:spcPct val="0"/>
        </a:spcAft>
        <a:buClr>
          <a:schemeClr val="accent2"/>
        </a:buClr>
        <a:buSzPct val="75000"/>
        <a:buFont typeface="ZapfDingbats"/>
        <a:buChar char="m"/>
        <a:defRPr sz="2400">
          <a:solidFill>
            <a:schemeClr val="tx1"/>
          </a:solidFill>
          <a:latin typeface="+mn-lt"/>
        </a:defRPr>
      </a:lvl2pPr>
      <a:lvl3pPr marL="1144588" indent="-228600" algn="l" defTabSz="915988" rtl="0" eaLnBrk="0" fontAlgn="base" hangingPunct="0">
        <a:spcBef>
          <a:spcPct val="20000"/>
        </a:spcBef>
        <a:spcAft>
          <a:spcPct val="0"/>
        </a:spcAft>
        <a:buChar char="•"/>
        <a:defRPr sz="2000">
          <a:solidFill>
            <a:schemeClr val="tx1"/>
          </a:solidFill>
          <a:latin typeface="+mn-lt"/>
        </a:defRPr>
      </a:lvl3pPr>
      <a:lvl4pPr marL="1603375" indent="-230188" algn="l" defTabSz="915988" rtl="0" eaLnBrk="0" fontAlgn="base" hangingPunct="0">
        <a:spcBef>
          <a:spcPct val="20000"/>
        </a:spcBef>
        <a:spcAft>
          <a:spcPct val="0"/>
        </a:spcAft>
        <a:buChar char="–"/>
        <a:defRPr sz="2000">
          <a:solidFill>
            <a:schemeClr val="tx1"/>
          </a:solidFill>
          <a:latin typeface="Times New Roman" pitchFamily="18" charset="0"/>
        </a:defRPr>
      </a:lvl4pPr>
      <a:lvl5pPr marL="2060575" indent="-228600" algn="l" defTabSz="915988" rtl="0" eaLnBrk="0" fontAlgn="base" hangingPunct="0">
        <a:spcBef>
          <a:spcPct val="20000"/>
        </a:spcBef>
        <a:spcAft>
          <a:spcPct val="0"/>
        </a:spcAft>
        <a:buChar char="»"/>
        <a:defRPr sz="2000">
          <a:solidFill>
            <a:schemeClr val="tx1"/>
          </a:solidFill>
          <a:latin typeface="Times New Roman" pitchFamily="18" charset="0"/>
        </a:defRPr>
      </a:lvl5pPr>
      <a:lvl6pPr marL="2517775" indent="-228600" algn="l" defTabSz="915988" rtl="0" eaLnBrk="0" fontAlgn="base" hangingPunct="0">
        <a:spcBef>
          <a:spcPct val="20000"/>
        </a:spcBef>
        <a:spcAft>
          <a:spcPct val="0"/>
        </a:spcAft>
        <a:buChar char="»"/>
        <a:defRPr sz="2000">
          <a:solidFill>
            <a:schemeClr val="tx1"/>
          </a:solidFill>
          <a:latin typeface="Times New Roman" pitchFamily="18" charset="0"/>
        </a:defRPr>
      </a:lvl6pPr>
      <a:lvl7pPr marL="2974975" indent="-228600" algn="l" defTabSz="915988" rtl="0" eaLnBrk="0" fontAlgn="base" hangingPunct="0">
        <a:spcBef>
          <a:spcPct val="20000"/>
        </a:spcBef>
        <a:spcAft>
          <a:spcPct val="0"/>
        </a:spcAft>
        <a:buChar char="»"/>
        <a:defRPr sz="2000">
          <a:solidFill>
            <a:schemeClr val="tx1"/>
          </a:solidFill>
          <a:latin typeface="Times New Roman" pitchFamily="18" charset="0"/>
        </a:defRPr>
      </a:lvl7pPr>
      <a:lvl8pPr marL="3432175" indent="-228600" algn="l" defTabSz="915988" rtl="0" eaLnBrk="0" fontAlgn="base" hangingPunct="0">
        <a:spcBef>
          <a:spcPct val="20000"/>
        </a:spcBef>
        <a:spcAft>
          <a:spcPct val="0"/>
        </a:spcAft>
        <a:buChar char="»"/>
        <a:defRPr sz="2000">
          <a:solidFill>
            <a:schemeClr val="tx1"/>
          </a:solidFill>
          <a:latin typeface="Times New Roman" pitchFamily="18" charset="0"/>
        </a:defRPr>
      </a:lvl8pPr>
      <a:lvl9pPr marL="3889375" indent="-228600" algn="l" defTabSz="915988"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10.wm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3.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w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jpeg"/><Relationship Id="rId18" Type="http://schemas.openxmlformats.org/officeDocument/2006/relationships/image" Target="../media/image34.jpeg"/><Relationship Id="rId3" Type="http://schemas.openxmlformats.org/officeDocument/2006/relationships/image" Target="../media/image19.jpeg"/><Relationship Id="rId7" Type="http://schemas.openxmlformats.org/officeDocument/2006/relationships/image" Target="../media/image23.jpeg"/><Relationship Id="rId12" Type="http://schemas.openxmlformats.org/officeDocument/2006/relationships/image" Target="../media/image28.jpeg"/><Relationship Id="rId17" Type="http://schemas.openxmlformats.org/officeDocument/2006/relationships/image" Target="../media/image33.jpeg"/><Relationship Id="rId2" Type="http://schemas.openxmlformats.org/officeDocument/2006/relationships/image" Target="../media/image18.jpeg"/><Relationship Id="rId16" Type="http://schemas.openxmlformats.org/officeDocument/2006/relationships/image" Target="../media/image32.jpeg"/><Relationship Id="rId20"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jpeg"/><Relationship Id="rId15" Type="http://schemas.openxmlformats.org/officeDocument/2006/relationships/image" Target="../media/image31.jpeg"/><Relationship Id="rId10" Type="http://schemas.openxmlformats.org/officeDocument/2006/relationships/image" Target="../media/image26.jpeg"/><Relationship Id="rId19" Type="http://schemas.openxmlformats.org/officeDocument/2006/relationships/image" Target="../media/image35.jpeg"/><Relationship Id="rId4" Type="http://schemas.openxmlformats.org/officeDocument/2006/relationships/image" Target="../media/image20.jpeg"/><Relationship Id="rId9" Type="http://schemas.openxmlformats.org/officeDocument/2006/relationships/image" Target="../media/image25.jpeg"/><Relationship Id="rId14" Type="http://schemas.openxmlformats.org/officeDocument/2006/relationships/image" Target="../media/image30.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http://www.cnri.reston.va.us/bios/KahnRobert.jp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ctrTitle"/>
          </p:nvPr>
        </p:nvSpPr>
        <p:spPr>
          <a:xfrm>
            <a:off x="615950" y="1682750"/>
            <a:ext cx="7858125" cy="2133600"/>
          </a:xfrm>
        </p:spPr>
        <p:txBody>
          <a:bodyPr/>
          <a:lstStyle/>
          <a:p>
            <a:pPr algn="ctr">
              <a:lnSpc>
                <a:spcPct val="150000"/>
              </a:lnSpc>
            </a:pPr>
            <a:r>
              <a:rPr lang="en-US" altLang="zh-CN" sz="6600" b="1" u="none" dirty="0" smtClean="0">
                <a:solidFill>
                  <a:srgbClr val="0033CC"/>
                </a:solidFill>
                <a:latin typeface="Arial Unicode MS" pitchFamily="34" charset="-122"/>
                <a:ea typeface="Arial Unicode MS" pitchFamily="34" charset="-122"/>
                <a:cs typeface="Arial Unicode MS" pitchFamily="34" charset="-122"/>
              </a:rPr>
              <a:t>Computer Networks</a:t>
            </a:r>
          </a:p>
        </p:txBody>
      </p:sp>
      <p:sp>
        <p:nvSpPr>
          <p:cNvPr id="9219" name="Rectangle 5"/>
          <p:cNvSpPr>
            <a:spLocks noGrp="1" noChangeArrowheads="1"/>
          </p:cNvSpPr>
          <p:nvPr>
            <p:ph type="subTitle" idx="1"/>
          </p:nvPr>
        </p:nvSpPr>
        <p:spPr>
          <a:xfrm>
            <a:off x="1073150" y="4806950"/>
            <a:ext cx="6715125" cy="1143000"/>
          </a:xfrm>
        </p:spPr>
        <p:txBody>
          <a:bodyPr/>
          <a:lstStyle/>
          <a:p>
            <a:pPr>
              <a:spcBef>
                <a:spcPts val="600"/>
              </a:spcBef>
            </a:pPr>
            <a:r>
              <a:rPr lang="zh-CN" altLang="en-US" sz="2000" b="1" dirty="0" smtClean="0">
                <a:ea typeface="宋体" pitchFamily="2" charset="-122"/>
              </a:rPr>
              <a:t>徐敬东</a:t>
            </a:r>
            <a:endParaRPr lang="en-US" altLang="zh-CN" sz="2000" b="1" dirty="0" smtClean="0">
              <a:ea typeface="宋体" pitchFamily="2" charset="-122"/>
            </a:endParaRPr>
          </a:p>
          <a:p>
            <a:pPr>
              <a:spcBef>
                <a:spcPts val="600"/>
              </a:spcBef>
            </a:pPr>
            <a:r>
              <a:rPr lang="zh-CN" altLang="en-US" sz="2000" b="1" dirty="0" smtClean="0">
                <a:ea typeface="宋体" pitchFamily="2" charset="-122"/>
              </a:rPr>
              <a:t>计算机网络与信息安全实验室</a:t>
            </a:r>
            <a:endParaRPr lang="en-US" altLang="zh-CN" sz="2000" b="1" dirty="0" smtClean="0">
              <a:ea typeface="宋体" pitchFamily="2" charset="-122"/>
            </a:endParaRPr>
          </a:p>
          <a:p>
            <a:pPr>
              <a:spcBef>
                <a:spcPts val="600"/>
              </a:spcBef>
            </a:pPr>
            <a:r>
              <a:rPr lang="en-US" altLang="zh-CN" sz="2000" b="1" dirty="0" smtClean="0">
                <a:latin typeface="Arial Unicode MS" pitchFamily="34" charset="-122"/>
                <a:ea typeface="Arial Unicode MS" pitchFamily="34" charset="-122"/>
                <a:cs typeface="Arial Unicode MS" pitchFamily="34" charset="-122"/>
              </a:rPr>
              <a:t>2015</a:t>
            </a:r>
            <a:r>
              <a:rPr lang="zh-CN" altLang="en-US" sz="2000" b="1" dirty="0" smtClean="0">
                <a:latin typeface="Arial Unicode MS" pitchFamily="34" charset="-122"/>
                <a:ea typeface="Arial Unicode MS" pitchFamily="34" charset="-122"/>
                <a:cs typeface="Arial Unicode MS" pitchFamily="34" charset="-122"/>
              </a:rPr>
              <a:t>年</a:t>
            </a:r>
            <a:r>
              <a:rPr lang="en-US" altLang="zh-CN" sz="2000" b="1" dirty="0" smtClean="0">
                <a:latin typeface="Arial Unicode MS" pitchFamily="34" charset="-122"/>
                <a:ea typeface="Arial Unicode MS" pitchFamily="34" charset="-122"/>
                <a:cs typeface="Arial Unicode MS" pitchFamily="34" charset="-122"/>
              </a:rPr>
              <a:t>11</a:t>
            </a:r>
            <a:r>
              <a:rPr lang="zh-CN" altLang="en-US" sz="2000" b="1" dirty="0" smtClean="0">
                <a:latin typeface="Arial Unicode MS" pitchFamily="34" charset="-122"/>
                <a:ea typeface="Arial Unicode MS" pitchFamily="34" charset="-122"/>
                <a:cs typeface="Arial Unicode MS" pitchFamily="34" charset="-122"/>
              </a:rPr>
              <a:t>月</a:t>
            </a:r>
            <a:r>
              <a:rPr lang="en-US" altLang="zh-CN" sz="2000" b="1" dirty="0" smtClean="0">
                <a:latin typeface="Arial Unicode MS" pitchFamily="34" charset="-122"/>
                <a:ea typeface="Arial Unicode MS" pitchFamily="34" charset="-122"/>
                <a:cs typeface="Arial Unicode MS" pitchFamily="34" charset="-122"/>
              </a:rPr>
              <a:t>17</a:t>
            </a:r>
            <a:r>
              <a:rPr lang="zh-CN" altLang="en-US" sz="2000" b="1" dirty="0" smtClean="0">
                <a:latin typeface="Arial Unicode MS" pitchFamily="34" charset="-122"/>
                <a:ea typeface="Arial Unicode MS" pitchFamily="34" charset="-122"/>
                <a:cs typeface="Arial Unicode MS" pitchFamily="34" charset="-122"/>
              </a:rPr>
              <a:t>日</a:t>
            </a:r>
            <a:endParaRPr lang="en-US" altLang="zh-CN" sz="2000" b="1" dirty="0" smtClean="0">
              <a:latin typeface="Arial Unicode MS" pitchFamily="34" charset="-122"/>
              <a:ea typeface="Arial Unicode MS" pitchFamily="34" charset="-122"/>
              <a:cs typeface="Arial Unicode MS"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539750" y="311150"/>
            <a:ext cx="7315200" cy="990600"/>
          </a:xfrm>
        </p:spPr>
        <p:txBody>
          <a:bodyPr/>
          <a:lstStyle/>
          <a:p>
            <a:pPr eaLnBrk="1" hangingPunct="1"/>
            <a:r>
              <a:rPr lang="en-US" altLang="zh-CN" smtClean="0">
                <a:solidFill>
                  <a:srgbClr val="3333CC"/>
                </a:solidFill>
                <a:latin typeface="Times New Roman" pitchFamily="18" charset="0"/>
                <a:ea typeface="宋体" pitchFamily="2" charset="-122"/>
              </a:rPr>
              <a:t>World Wide Web</a:t>
            </a:r>
            <a:r>
              <a:rPr lang="zh-CN" altLang="en-US" smtClean="0">
                <a:solidFill>
                  <a:srgbClr val="3333CC"/>
                </a:solidFill>
                <a:latin typeface="Times New Roman" pitchFamily="18" charset="0"/>
                <a:ea typeface="宋体" pitchFamily="2" charset="-122"/>
              </a:rPr>
              <a:t>技术</a:t>
            </a:r>
            <a:endParaRPr lang="en-US" altLang="zh-CN" smtClean="0">
              <a:latin typeface="Times New Roman" pitchFamily="18" charset="0"/>
              <a:ea typeface="宋体" pitchFamily="2" charset="-122"/>
            </a:endParaRPr>
          </a:p>
        </p:txBody>
      </p:sp>
      <p:sp>
        <p:nvSpPr>
          <p:cNvPr id="16387" name="Rectangle 3"/>
          <p:cNvSpPr>
            <a:spLocks noGrp="1" noChangeArrowheads="1"/>
          </p:cNvSpPr>
          <p:nvPr>
            <p:ph type="body" idx="1"/>
          </p:nvPr>
        </p:nvSpPr>
        <p:spPr>
          <a:xfrm>
            <a:off x="234950" y="1454150"/>
            <a:ext cx="6553200" cy="2895600"/>
          </a:xfrm>
        </p:spPr>
        <p:txBody>
          <a:bodyPr/>
          <a:lstStyle/>
          <a:p>
            <a:pPr marL="342900" lvl="1" indent="-342900" eaLnBrk="1" hangingPunct="1">
              <a:lnSpc>
                <a:spcPct val="125000"/>
              </a:lnSpc>
              <a:buSzPct val="85000"/>
              <a:buFont typeface="Wingdings" pitchFamily="2" charset="2"/>
              <a:buChar char="n"/>
            </a:pPr>
            <a:r>
              <a:rPr lang="en-US" altLang="zh-CN" dirty="0" smtClean="0">
                <a:latin typeface="Times New Roman" pitchFamily="18" charset="0"/>
                <a:ea typeface="宋体" pitchFamily="2" charset="-122"/>
              </a:rPr>
              <a:t>WWW</a:t>
            </a:r>
            <a:r>
              <a:rPr lang="zh-CN" altLang="en-US" dirty="0" smtClean="0">
                <a:latin typeface="Times New Roman" pitchFamily="18" charset="0"/>
                <a:ea typeface="宋体" pitchFamily="2" charset="-122"/>
              </a:rPr>
              <a:t>起源于</a:t>
            </a:r>
            <a:r>
              <a:rPr lang="en-US" altLang="zh-CN" dirty="0" smtClean="0">
                <a:latin typeface="Times New Roman" pitchFamily="18" charset="0"/>
                <a:ea typeface="宋体" pitchFamily="2" charset="-122"/>
              </a:rPr>
              <a:t>1989</a:t>
            </a:r>
            <a:r>
              <a:rPr lang="zh-CN" altLang="en-US" dirty="0" smtClean="0">
                <a:latin typeface="Times New Roman" pitchFamily="18" charset="0"/>
                <a:ea typeface="宋体" pitchFamily="2" charset="-122"/>
              </a:rPr>
              <a:t>年</a:t>
            </a:r>
            <a:r>
              <a:rPr lang="en-US" altLang="zh-CN" dirty="0" smtClean="0">
                <a:latin typeface="Times New Roman" pitchFamily="18" charset="0"/>
                <a:ea typeface="宋体" pitchFamily="2" charset="-122"/>
              </a:rPr>
              <a:t>3</a:t>
            </a:r>
            <a:r>
              <a:rPr lang="zh-CN" altLang="en-US" dirty="0" smtClean="0">
                <a:latin typeface="Times New Roman" pitchFamily="18" charset="0"/>
                <a:ea typeface="宋体" pitchFamily="2" charset="-122"/>
              </a:rPr>
              <a:t>月，是由欧洲量子物理实验室开发的主从结构分布式（“客户机</a:t>
            </a:r>
            <a:r>
              <a:rPr lang="en-US" altLang="zh-CN" dirty="0" smtClean="0">
                <a:latin typeface="Times New Roman" pitchFamily="18" charset="0"/>
                <a:ea typeface="宋体" pitchFamily="2" charset="-122"/>
              </a:rPr>
              <a:t>/</a:t>
            </a:r>
            <a:r>
              <a:rPr lang="zh-CN" altLang="en-US" dirty="0" smtClean="0">
                <a:latin typeface="Times New Roman" pitchFamily="18" charset="0"/>
                <a:ea typeface="宋体" pitchFamily="2" charset="-122"/>
              </a:rPr>
              <a:t>服务器”模式）超文本系统</a:t>
            </a:r>
            <a:endParaRPr lang="en-US" altLang="zh-CN" dirty="0" smtClean="0">
              <a:latin typeface="Times New Roman" pitchFamily="18" charset="0"/>
              <a:ea typeface="宋体" pitchFamily="2" charset="-122"/>
            </a:endParaRPr>
          </a:p>
          <a:p>
            <a:pPr marL="342900" lvl="1" indent="-342900" eaLnBrk="1" hangingPunct="1">
              <a:lnSpc>
                <a:spcPct val="125000"/>
              </a:lnSpc>
              <a:buSzPct val="85000"/>
              <a:buFont typeface="Wingdings" pitchFamily="2" charset="2"/>
              <a:buChar char="n"/>
            </a:pPr>
            <a:r>
              <a:rPr lang="en-US" altLang="zh-CN" b="1" dirty="0" smtClean="0">
                <a:solidFill>
                  <a:srgbClr val="0033CC"/>
                </a:solidFill>
                <a:latin typeface="Times New Roman" pitchFamily="18" charset="0"/>
                <a:ea typeface="宋体" pitchFamily="2" charset="-122"/>
              </a:rPr>
              <a:t>1993</a:t>
            </a:r>
            <a:r>
              <a:rPr lang="zh-CN" altLang="en-US" b="1" dirty="0" smtClean="0">
                <a:solidFill>
                  <a:srgbClr val="0033CC"/>
                </a:solidFill>
                <a:latin typeface="Times New Roman" pitchFamily="18" charset="0"/>
                <a:ea typeface="宋体" pitchFamily="2" charset="-122"/>
              </a:rPr>
              <a:t>年美国国家超级应用软件研究中心设计出了采用</a:t>
            </a:r>
            <a:r>
              <a:rPr lang="en-US" altLang="zh-CN" b="1" dirty="0" smtClean="0">
                <a:solidFill>
                  <a:srgbClr val="0033CC"/>
                </a:solidFill>
                <a:latin typeface="Times New Roman" pitchFamily="18" charset="0"/>
                <a:ea typeface="宋体" pitchFamily="2" charset="-122"/>
              </a:rPr>
              <a:t>WWW</a:t>
            </a:r>
            <a:r>
              <a:rPr lang="zh-CN" altLang="en-US" b="1" dirty="0" smtClean="0">
                <a:solidFill>
                  <a:srgbClr val="0033CC"/>
                </a:solidFill>
                <a:latin typeface="Times New Roman" pitchFamily="18" charset="0"/>
                <a:ea typeface="宋体" pitchFamily="2" charset="-122"/>
              </a:rPr>
              <a:t>技术的应用软件</a:t>
            </a:r>
            <a:r>
              <a:rPr lang="en-US" altLang="zh-CN" b="1" dirty="0" smtClean="0">
                <a:solidFill>
                  <a:srgbClr val="0033CC"/>
                </a:solidFill>
                <a:latin typeface="Times New Roman" pitchFamily="18" charset="0"/>
                <a:ea typeface="宋体" pitchFamily="2" charset="-122"/>
              </a:rPr>
              <a:t>Mosaic</a:t>
            </a:r>
            <a:r>
              <a:rPr lang="zh-CN" altLang="en-US" b="1" dirty="0" smtClean="0">
                <a:solidFill>
                  <a:srgbClr val="0033CC"/>
                </a:solidFill>
                <a:latin typeface="Times New Roman" pitchFamily="18" charset="0"/>
                <a:ea typeface="宋体" pitchFamily="2" charset="-122"/>
              </a:rPr>
              <a:t>，是互联网上第一个浏览器软件</a:t>
            </a:r>
            <a:endParaRPr lang="en-US" altLang="zh-CN" b="1" dirty="0" smtClean="0">
              <a:solidFill>
                <a:srgbClr val="0033CC"/>
              </a:solidFill>
              <a:latin typeface="Times New Roman" pitchFamily="18" charset="0"/>
              <a:ea typeface="宋体" pitchFamily="2" charset="-122"/>
            </a:endParaRPr>
          </a:p>
        </p:txBody>
      </p:sp>
      <p:sp>
        <p:nvSpPr>
          <p:cNvPr id="16388" name="TextBox 5"/>
          <p:cNvSpPr txBox="1">
            <a:spLocks noChangeArrowheads="1"/>
          </p:cNvSpPr>
          <p:nvPr/>
        </p:nvSpPr>
        <p:spPr bwMode="auto">
          <a:xfrm>
            <a:off x="6788150" y="3892550"/>
            <a:ext cx="2368550" cy="708025"/>
          </a:xfrm>
          <a:prstGeom prst="rect">
            <a:avLst/>
          </a:prstGeom>
          <a:noFill/>
          <a:ln w="9525">
            <a:noFill/>
            <a:miter lim="800000"/>
            <a:headEnd/>
            <a:tailEnd/>
          </a:ln>
        </p:spPr>
        <p:txBody>
          <a:bodyPr>
            <a:spAutoFit/>
          </a:bodyPr>
          <a:lstStyle/>
          <a:p>
            <a:pPr algn="ctr" eaLnBrk="0" hangingPunct="0"/>
            <a:r>
              <a:rPr lang="en-US" altLang="zh-CN" sz="2000" b="1" dirty="0"/>
              <a:t>Tim Berners-Lee</a:t>
            </a:r>
          </a:p>
          <a:p>
            <a:pPr algn="ctr" eaLnBrk="0" hangingPunct="0"/>
            <a:r>
              <a:rPr lang="zh-CN" altLang="en-US" sz="2000" b="1" dirty="0"/>
              <a:t>蒂姆</a:t>
            </a:r>
            <a:r>
              <a:rPr lang="en-US" altLang="zh-CN" sz="2000" b="1" dirty="0"/>
              <a:t>·</a:t>
            </a:r>
            <a:r>
              <a:rPr lang="zh-CN" altLang="en-US" sz="2000" b="1" dirty="0"/>
              <a:t>伯纳斯</a:t>
            </a:r>
            <a:r>
              <a:rPr lang="en-US" altLang="zh-CN" sz="2000" b="1" dirty="0"/>
              <a:t>-</a:t>
            </a:r>
            <a:r>
              <a:rPr lang="zh-CN" altLang="en-US" sz="2000" b="1" dirty="0"/>
              <a:t>李</a:t>
            </a:r>
            <a:endParaRPr lang="en-US" altLang="zh-CN" sz="2000" b="1" dirty="0"/>
          </a:p>
        </p:txBody>
      </p:sp>
      <p:pic>
        <p:nvPicPr>
          <p:cNvPr id="16389" name="Picture 2" descr="c:\users\apple\appdata\roaming\360se6\USERDA~1\Temp\U_3783~1.JPG"/>
          <p:cNvPicPr>
            <a:picLocks noChangeAspect="1" noChangeArrowheads="1"/>
          </p:cNvPicPr>
          <p:nvPr/>
        </p:nvPicPr>
        <p:blipFill>
          <a:blip r:embed="rId2"/>
          <a:srcRect/>
          <a:stretch>
            <a:fillRect/>
          </a:stretch>
        </p:blipFill>
        <p:spPr bwMode="auto">
          <a:xfrm>
            <a:off x="7169150" y="1606550"/>
            <a:ext cx="1600200" cy="2133600"/>
          </a:xfrm>
          <a:prstGeom prst="rect">
            <a:avLst/>
          </a:prstGeom>
          <a:noFill/>
          <a:ln w="9525">
            <a:noFill/>
            <a:miter lim="800000"/>
            <a:headEnd/>
            <a:tailEnd/>
          </a:ln>
        </p:spPr>
      </p:pic>
      <p:sp>
        <p:nvSpPr>
          <p:cNvPr id="9" name="Rectangle 3"/>
          <p:cNvSpPr txBox="1">
            <a:spLocks noChangeArrowheads="1"/>
          </p:cNvSpPr>
          <p:nvPr/>
        </p:nvSpPr>
        <p:spPr bwMode="auto">
          <a:xfrm>
            <a:off x="234950" y="4425950"/>
            <a:ext cx="8610600" cy="2286000"/>
          </a:xfrm>
          <a:prstGeom prst="rect">
            <a:avLst/>
          </a:prstGeom>
          <a:noFill/>
          <a:ln w="9525">
            <a:noFill/>
            <a:miter lim="800000"/>
            <a:headEnd/>
            <a:tailEnd/>
          </a:ln>
        </p:spPr>
        <p:txBody>
          <a:bodyPr lIns="91557" tIns="45781" rIns="91557" bIns="45781"/>
          <a:lstStyle/>
          <a:p>
            <a:pPr marL="342900" lvl="1" indent="-342900" defTabSz="915988">
              <a:lnSpc>
                <a:spcPct val="125000"/>
              </a:lnSpc>
              <a:spcBef>
                <a:spcPct val="20000"/>
              </a:spcBef>
              <a:buClr>
                <a:srgbClr val="C00000"/>
              </a:buClr>
              <a:buSzPct val="85000"/>
              <a:buFont typeface="Wingdings" pitchFamily="2" charset="2"/>
              <a:buChar char="n"/>
              <a:defRPr/>
            </a:pPr>
            <a:r>
              <a:rPr lang="en-US" altLang="zh-CN" sz="2400" kern="0" dirty="0"/>
              <a:t>WWW</a:t>
            </a:r>
            <a:r>
              <a:rPr lang="zh-CN" altLang="en-US" sz="2400" kern="0" dirty="0"/>
              <a:t>的三个要素</a:t>
            </a:r>
            <a:endParaRPr lang="en-US" altLang="zh-CN" sz="2400" kern="0" dirty="0"/>
          </a:p>
          <a:p>
            <a:pPr marL="744538" lvl="1" indent="-287338" algn="just" defTabSz="915988">
              <a:lnSpc>
                <a:spcPct val="125000"/>
              </a:lnSpc>
              <a:spcBef>
                <a:spcPct val="20000"/>
              </a:spcBef>
              <a:buClr>
                <a:srgbClr val="C00000"/>
              </a:buClr>
              <a:buSzPct val="75000"/>
              <a:buFont typeface="Wingdings" pitchFamily="2" charset="2"/>
              <a:buChar char="Ø"/>
              <a:defRPr/>
            </a:pPr>
            <a:r>
              <a:rPr lang="zh-CN" altLang="en-US" sz="2400" kern="0" dirty="0"/>
              <a:t>统一的资源命名方式：</a:t>
            </a:r>
            <a:r>
              <a:rPr lang="en-US" altLang="zh-CN" sz="2400" kern="0" dirty="0"/>
              <a:t>URL</a:t>
            </a:r>
            <a:r>
              <a:rPr lang="zh-CN" altLang="en-US" sz="2400" kern="0" dirty="0"/>
              <a:t>（统一资源定位符，即网址）</a:t>
            </a:r>
            <a:r>
              <a:rPr lang="en-US" altLang="zh-CN" sz="2400" kern="0" dirty="0"/>
              <a:t> </a:t>
            </a:r>
          </a:p>
          <a:p>
            <a:pPr marL="744538" lvl="1" indent="-287338" algn="just" defTabSz="915988">
              <a:lnSpc>
                <a:spcPct val="125000"/>
              </a:lnSpc>
              <a:spcBef>
                <a:spcPct val="20000"/>
              </a:spcBef>
              <a:buClr>
                <a:srgbClr val="C00000"/>
              </a:buClr>
              <a:buSzPct val="75000"/>
              <a:buFont typeface="Wingdings" pitchFamily="2" charset="2"/>
              <a:buChar char="Ø"/>
              <a:defRPr/>
            </a:pPr>
            <a:r>
              <a:rPr lang="zh-CN" altLang="en-US" sz="2400" kern="0" dirty="0"/>
              <a:t>统一的资源访问方式：</a:t>
            </a:r>
            <a:r>
              <a:rPr lang="en-US" altLang="zh-CN" sz="2400" kern="0" dirty="0"/>
              <a:t>HTTP</a:t>
            </a:r>
            <a:r>
              <a:rPr lang="zh-CN" altLang="en-US" sz="2400" kern="0" dirty="0"/>
              <a:t>（超文本传输协议）</a:t>
            </a:r>
            <a:endParaRPr lang="en-US" altLang="zh-CN" sz="2400" kern="0" dirty="0"/>
          </a:p>
          <a:p>
            <a:pPr marL="744538" lvl="1" indent="-287338" algn="just" defTabSz="915988">
              <a:lnSpc>
                <a:spcPct val="125000"/>
              </a:lnSpc>
              <a:spcBef>
                <a:spcPct val="20000"/>
              </a:spcBef>
              <a:buClr>
                <a:srgbClr val="C00000"/>
              </a:buClr>
              <a:buSzPct val="75000"/>
              <a:buFont typeface="Wingdings" pitchFamily="2" charset="2"/>
              <a:buChar char="Ø"/>
              <a:defRPr/>
            </a:pPr>
            <a:r>
              <a:rPr lang="zh-CN" altLang="en-US" sz="2400" kern="0" dirty="0"/>
              <a:t>统一的信息组织方式：</a:t>
            </a:r>
            <a:r>
              <a:rPr lang="en-US" altLang="zh-CN" sz="2400" kern="0" dirty="0"/>
              <a:t>HTML</a:t>
            </a:r>
            <a:r>
              <a:rPr lang="zh-CN" altLang="en-US" sz="2400" kern="0" dirty="0"/>
              <a:t>（超文本标记语言）</a:t>
            </a:r>
            <a:endParaRPr lang="zh-CN" altLang="en-US" sz="2400" kern="0" dirty="0">
              <a:solidFill>
                <a:srgbClr val="3333CC"/>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algn="ctr"/>
            <a:r>
              <a:rPr lang="zh-CN" altLang="en-US" smtClean="0">
                <a:ea typeface="宋体" pitchFamily="2" charset="-122"/>
              </a:rPr>
              <a:t>因特网发展的第一阶段</a:t>
            </a:r>
          </a:p>
        </p:txBody>
      </p:sp>
      <p:sp>
        <p:nvSpPr>
          <p:cNvPr id="68611" name="Rectangle 3"/>
          <p:cNvSpPr>
            <a:spLocks noGrp="1" noChangeArrowheads="1"/>
          </p:cNvSpPr>
          <p:nvPr>
            <p:ph type="body" idx="1"/>
          </p:nvPr>
        </p:nvSpPr>
        <p:spPr>
          <a:xfrm>
            <a:off x="463550" y="1606550"/>
            <a:ext cx="8229600" cy="4868863"/>
          </a:xfrm>
        </p:spPr>
        <p:txBody>
          <a:bodyPr/>
          <a:lstStyle/>
          <a:p>
            <a:pPr>
              <a:lnSpc>
                <a:spcPts val="3500"/>
              </a:lnSpc>
              <a:spcBef>
                <a:spcPct val="15000"/>
              </a:spcBef>
            </a:pPr>
            <a:r>
              <a:rPr lang="zh-CN" altLang="en-US" b="1" smtClean="0">
                <a:latin typeface="Times New Roman" pitchFamily="18" charset="0"/>
                <a:ea typeface="宋体" pitchFamily="2" charset="-122"/>
                <a:cs typeface="Times New Roman" pitchFamily="18" charset="0"/>
              </a:rPr>
              <a:t>第一个分组交换网</a:t>
            </a:r>
            <a:r>
              <a:rPr lang="zh-CN" altLang="en-US" sz="1800" b="1" smtClean="0">
                <a:latin typeface="Times New Roman" pitchFamily="18" charset="0"/>
                <a:ea typeface="宋体" pitchFamily="2" charset="-122"/>
                <a:cs typeface="Times New Roman" pitchFamily="18" charset="0"/>
              </a:rPr>
              <a:t> </a:t>
            </a:r>
            <a:r>
              <a:rPr lang="en-US" altLang="zh-CN" b="1" smtClean="0">
                <a:latin typeface="Times New Roman" pitchFamily="18" charset="0"/>
                <a:ea typeface="宋体" pitchFamily="2" charset="-122"/>
                <a:cs typeface="Times New Roman" pitchFamily="18" charset="0"/>
              </a:rPr>
              <a:t>ARPANET</a:t>
            </a:r>
            <a:r>
              <a:rPr lang="en-US" altLang="zh-CN" sz="1800" b="1" smtClean="0">
                <a:latin typeface="Times New Roman" pitchFamily="18" charset="0"/>
                <a:ea typeface="宋体" pitchFamily="2" charset="-122"/>
                <a:cs typeface="Times New Roman" pitchFamily="18" charset="0"/>
              </a:rPr>
              <a:t> </a:t>
            </a:r>
            <a:r>
              <a:rPr lang="zh-CN" altLang="en-US" b="1" smtClean="0">
                <a:latin typeface="Times New Roman" pitchFamily="18" charset="0"/>
                <a:ea typeface="宋体" pitchFamily="2" charset="-122"/>
                <a:cs typeface="Times New Roman" pitchFamily="18" charset="0"/>
              </a:rPr>
              <a:t>最初只是一个单个的分组交换网。 </a:t>
            </a:r>
          </a:p>
          <a:p>
            <a:pPr>
              <a:lnSpc>
                <a:spcPts val="3500"/>
              </a:lnSpc>
              <a:spcBef>
                <a:spcPct val="15000"/>
              </a:spcBef>
            </a:pPr>
            <a:r>
              <a:rPr lang="en-US" altLang="zh-CN" b="1" smtClean="0">
                <a:latin typeface="Times New Roman" pitchFamily="18" charset="0"/>
                <a:ea typeface="宋体" pitchFamily="2" charset="-122"/>
                <a:cs typeface="Times New Roman" pitchFamily="18" charset="0"/>
              </a:rPr>
              <a:t>ARPA</a:t>
            </a:r>
            <a:r>
              <a:rPr lang="en-US" altLang="zh-CN" sz="1800" b="1" smtClean="0">
                <a:latin typeface="Times New Roman" pitchFamily="18" charset="0"/>
                <a:ea typeface="宋体" pitchFamily="2" charset="-122"/>
                <a:cs typeface="Times New Roman" pitchFamily="18" charset="0"/>
              </a:rPr>
              <a:t> </a:t>
            </a:r>
            <a:r>
              <a:rPr lang="zh-CN" altLang="en-US" b="1" smtClean="0">
                <a:latin typeface="Times New Roman" pitchFamily="18" charset="0"/>
                <a:ea typeface="宋体" pitchFamily="2" charset="-122"/>
                <a:cs typeface="Times New Roman" pitchFamily="18" charset="0"/>
              </a:rPr>
              <a:t>研究多种网络互连的技术。</a:t>
            </a:r>
          </a:p>
          <a:p>
            <a:pPr>
              <a:lnSpc>
                <a:spcPts val="3500"/>
              </a:lnSpc>
              <a:spcBef>
                <a:spcPct val="15000"/>
              </a:spcBef>
            </a:pPr>
            <a:r>
              <a:rPr lang="en-US" altLang="zh-CN" b="1" smtClean="0">
                <a:latin typeface="Times New Roman" pitchFamily="18" charset="0"/>
                <a:ea typeface="宋体" pitchFamily="2" charset="-122"/>
                <a:cs typeface="Times New Roman" pitchFamily="18" charset="0"/>
              </a:rPr>
              <a:t>1983 </a:t>
            </a:r>
            <a:r>
              <a:rPr lang="zh-CN" altLang="en-US" b="1" smtClean="0">
                <a:latin typeface="Times New Roman" pitchFamily="18" charset="0"/>
                <a:ea typeface="宋体" pitchFamily="2" charset="-122"/>
                <a:cs typeface="Times New Roman" pitchFamily="18" charset="0"/>
              </a:rPr>
              <a:t>年 </a:t>
            </a:r>
            <a:r>
              <a:rPr lang="en-US" altLang="zh-CN" b="1" smtClean="0">
                <a:latin typeface="Times New Roman" pitchFamily="18" charset="0"/>
                <a:ea typeface="宋体" pitchFamily="2" charset="-122"/>
                <a:cs typeface="Times New Roman" pitchFamily="18" charset="0"/>
              </a:rPr>
              <a:t>TCP/IP </a:t>
            </a:r>
            <a:r>
              <a:rPr lang="zh-CN" altLang="en-US" b="1" smtClean="0">
                <a:latin typeface="Times New Roman" pitchFamily="18" charset="0"/>
                <a:ea typeface="宋体" pitchFamily="2" charset="-122"/>
                <a:cs typeface="Times New Roman" pitchFamily="18" charset="0"/>
              </a:rPr>
              <a:t>协议成为</a:t>
            </a:r>
            <a:r>
              <a:rPr lang="zh-CN" altLang="en-US" b="1" smtClean="0">
                <a:solidFill>
                  <a:srgbClr val="C00000"/>
                </a:solidFill>
                <a:latin typeface="Times New Roman" pitchFamily="18" charset="0"/>
                <a:ea typeface="宋体" pitchFamily="2" charset="-122"/>
                <a:cs typeface="Times New Roman" pitchFamily="18" charset="0"/>
              </a:rPr>
              <a:t>标准协议</a:t>
            </a:r>
            <a:r>
              <a:rPr lang="zh-CN" altLang="en-US" b="1" smtClean="0">
                <a:latin typeface="Times New Roman" pitchFamily="18" charset="0"/>
                <a:ea typeface="宋体" pitchFamily="2" charset="-122"/>
                <a:cs typeface="Times New Roman" pitchFamily="18" charset="0"/>
              </a:rPr>
              <a:t>。</a:t>
            </a:r>
          </a:p>
          <a:p>
            <a:pPr>
              <a:lnSpc>
                <a:spcPts val="3500"/>
              </a:lnSpc>
              <a:spcBef>
                <a:spcPct val="15000"/>
              </a:spcBef>
            </a:pPr>
            <a:r>
              <a:rPr lang="zh-CN" altLang="en-US" b="1" smtClean="0">
                <a:latin typeface="Times New Roman" pitchFamily="18" charset="0"/>
                <a:ea typeface="宋体" pitchFamily="2" charset="-122"/>
                <a:cs typeface="Times New Roman" pitchFamily="18" charset="0"/>
              </a:rPr>
              <a:t>同年，</a:t>
            </a:r>
            <a:r>
              <a:rPr lang="en-US" altLang="zh-CN" b="1" smtClean="0">
                <a:latin typeface="Times New Roman" pitchFamily="18" charset="0"/>
                <a:ea typeface="宋体" pitchFamily="2" charset="-122"/>
                <a:cs typeface="Times New Roman" pitchFamily="18" charset="0"/>
              </a:rPr>
              <a:t>ARPANET</a:t>
            </a:r>
            <a:r>
              <a:rPr lang="zh-CN" altLang="en-US" b="1" smtClean="0">
                <a:latin typeface="Times New Roman" pitchFamily="18" charset="0"/>
                <a:ea typeface="宋体" pitchFamily="2" charset="-122"/>
                <a:cs typeface="Times New Roman" pitchFamily="18" charset="0"/>
              </a:rPr>
              <a:t>分解成两个网络：</a:t>
            </a:r>
          </a:p>
          <a:p>
            <a:pPr lvl="1">
              <a:lnSpc>
                <a:spcPts val="3500"/>
              </a:lnSpc>
              <a:spcBef>
                <a:spcPct val="15000"/>
              </a:spcBef>
            </a:pPr>
            <a:r>
              <a:rPr lang="en-US" altLang="zh-CN" b="1" smtClean="0">
                <a:solidFill>
                  <a:srgbClr val="333399"/>
                </a:solidFill>
                <a:latin typeface="Times New Roman" pitchFamily="18" charset="0"/>
                <a:ea typeface="黑体" pitchFamily="49" charset="-122"/>
                <a:cs typeface="Times New Roman" pitchFamily="18" charset="0"/>
              </a:rPr>
              <a:t>ARPANET——</a:t>
            </a:r>
            <a:r>
              <a:rPr lang="zh-CN" altLang="en-US" b="1" smtClean="0">
                <a:solidFill>
                  <a:srgbClr val="333399"/>
                </a:solidFill>
                <a:latin typeface="Times New Roman" pitchFamily="18" charset="0"/>
                <a:ea typeface="黑体" pitchFamily="49" charset="-122"/>
                <a:cs typeface="Times New Roman" pitchFamily="18" charset="0"/>
              </a:rPr>
              <a:t>进行实验研究用的科研网</a:t>
            </a:r>
          </a:p>
          <a:p>
            <a:pPr lvl="1">
              <a:lnSpc>
                <a:spcPts val="3500"/>
              </a:lnSpc>
              <a:spcBef>
                <a:spcPct val="15000"/>
              </a:spcBef>
            </a:pPr>
            <a:r>
              <a:rPr lang="en-US" altLang="zh-CN" b="1" smtClean="0">
                <a:solidFill>
                  <a:srgbClr val="333399"/>
                </a:solidFill>
                <a:latin typeface="Times New Roman" pitchFamily="18" charset="0"/>
                <a:ea typeface="黑体" pitchFamily="49" charset="-122"/>
                <a:cs typeface="Times New Roman" pitchFamily="18" charset="0"/>
              </a:rPr>
              <a:t>MILNET——</a:t>
            </a:r>
            <a:r>
              <a:rPr lang="zh-CN" altLang="en-US" b="1" smtClean="0">
                <a:solidFill>
                  <a:srgbClr val="333399"/>
                </a:solidFill>
                <a:latin typeface="Times New Roman" pitchFamily="18" charset="0"/>
                <a:ea typeface="黑体" pitchFamily="49" charset="-122"/>
                <a:cs typeface="Times New Roman" pitchFamily="18" charset="0"/>
              </a:rPr>
              <a:t>军用计算机网络</a:t>
            </a:r>
          </a:p>
          <a:p>
            <a:pPr>
              <a:lnSpc>
                <a:spcPts val="3500"/>
              </a:lnSpc>
              <a:spcBef>
                <a:spcPct val="15000"/>
              </a:spcBef>
            </a:pPr>
            <a:r>
              <a:rPr lang="en-US" altLang="zh-CN" b="1" smtClean="0">
                <a:latin typeface="Times New Roman" pitchFamily="18" charset="0"/>
                <a:ea typeface="宋体" pitchFamily="2" charset="-122"/>
                <a:cs typeface="Times New Roman" pitchFamily="18" charset="0"/>
              </a:rPr>
              <a:t>1983~1984 </a:t>
            </a:r>
            <a:r>
              <a:rPr lang="zh-CN" altLang="en-US" b="1" smtClean="0">
                <a:latin typeface="Times New Roman" pitchFamily="18" charset="0"/>
                <a:ea typeface="宋体" pitchFamily="2" charset="-122"/>
                <a:cs typeface="Times New Roman" pitchFamily="18" charset="0"/>
              </a:rPr>
              <a:t>年，形成了</a:t>
            </a:r>
            <a:r>
              <a:rPr lang="zh-CN" altLang="en-US" b="1" smtClean="0">
                <a:solidFill>
                  <a:srgbClr val="C00000"/>
                </a:solidFill>
                <a:latin typeface="Times New Roman" pitchFamily="18" charset="0"/>
                <a:ea typeface="宋体" pitchFamily="2" charset="-122"/>
                <a:cs typeface="Times New Roman" pitchFamily="18" charset="0"/>
              </a:rPr>
              <a:t>因特网 </a:t>
            </a:r>
            <a:r>
              <a:rPr lang="en-US" altLang="zh-CN" b="1" smtClean="0">
                <a:latin typeface="Times New Roman" pitchFamily="18" charset="0"/>
                <a:ea typeface="宋体" pitchFamily="2" charset="-122"/>
                <a:cs typeface="Times New Roman" pitchFamily="18" charset="0"/>
              </a:rPr>
              <a:t>Internet</a:t>
            </a:r>
            <a:r>
              <a:rPr lang="zh-CN" altLang="en-US" b="1" smtClean="0">
                <a:latin typeface="Times New Roman" pitchFamily="18" charset="0"/>
                <a:ea typeface="宋体" pitchFamily="2" charset="-122"/>
                <a:cs typeface="Times New Roman" pitchFamily="18" charset="0"/>
              </a:rPr>
              <a:t>。</a:t>
            </a:r>
          </a:p>
          <a:p>
            <a:pPr>
              <a:lnSpc>
                <a:spcPts val="3500"/>
              </a:lnSpc>
              <a:spcBef>
                <a:spcPct val="15000"/>
              </a:spcBef>
            </a:pPr>
            <a:r>
              <a:rPr lang="en-US" altLang="zh-CN" b="1" smtClean="0">
                <a:latin typeface="Times New Roman" pitchFamily="18" charset="0"/>
                <a:ea typeface="宋体" pitchFamily="2" charset="-122"/>
                <a:cs typeface="Times New Roman" pitchFamily="18" charset="0"/>
              </a:rPr>
              <a:t>1990 </a:t>
            </a:r>
            <a:r>
              <a:rPr lang="zh-CN" altLang="en-US" b="1" smtClean="0">
                <a:latin typeface="Times New Roman" pitchFamily="18" charset="0"/>
                <a:ea typeface="宋体" pitchFamily="2" charset="-122"/>
                <a:cs typeface="Times New Roman" pitchFamily="18" charset="0"/>
              </a:rPr>
              <a:t>年</a:t>
            </a:r>
            <a:r>
              <a:rPr lang="zh-CN" altLang="en-US" sz="1800" b="1" smtClean="0">
                <a:latin typeface="Times New Roman" pitchFamily="18" charset="0"/>
                <a:ea typeface="宋体" pitchFamily="2" charset="-122"/>
                <a:cs typeface="Times New Roman" pitchFamily="18" charset="0"/>
              </a:rPr>
              <a:t> </a:t>
            </a:r>
            <a:r>
              <a:rPr lang="en-US" altLang="zh-CN" b="1" smtClean="0">
                <a:latin typeface="Times New Roman" pitchFamily="18" charset="0"/>
                <a:ea typeface="宋体" pitchFamily="2" charset="-122"/>
                <a:cs typeface="Times New Roman" pitchFamily="18" charset="0"/>
              </a:rPr>
              <a:t>ARPANET</a:t>
            </a:r>
            <a:r>
              <a:rPr lang="en-US" altLang="zh-CN" sz="1800" b="1" smtClean="0">
                <a:latin typeface="Times New Roman" pitchFamily="18" charset="0"/>
                <a:ea typeface="宋体" pitchFamily="2" charset="-122"/>
                <a:cs typeface="Times New Roman" pitchFamily="18" charset="0"/>
              </a:rPr>
              <a:t> </a:t>
            </a:r>
            <a:r>
              <a:rPr lang="zh-CN" altLang="en-US" b="1" smtClean="0">
                <a:latin typeface="Times New Roman" pitchFamily="18" charset="0"/>
                <a:ea typeface="宋体" pitchFamily="2" charset="-122"/>
                <a:cs typeface="Times New Roman" pitchFamily="18" charset="0"/>
              </a:rPr>
              <a:t>正式宣布关闭。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6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6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611">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611">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61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61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86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lgn="ctr"/>
            <a:r>
              <a:rPr lang="zh-CN" altLang="en-US" smtClean="0">
                <a:ea typeface="宋体" pitchFamily="2" charset="-122"/>
              </a:rPr>
              <a:t>因特网发展的第二阶段</a:t>
            </a:r>
          </a:p>
        </p:txBody>
      </p:sp>
      <p:sp>
        <p:nvSpPr>
          <p:cNvPr id="70659" name="Rectangle 3"/>
          <p:cNvSpPr>
            <a:spLocks noGrp="1" noChangeArrowheads="1"/>
          </p:cNvSpPr>
          <p:nvPr>
            <p:ph type="body" idx="1"/>
          </p:nvPr>
        </p:nvSpPr>
        <p:spPr>
          <a:xfrm>
            <a:off x="539750" y="1606550"/>
            <a:ext cx="8153400" cy="4868863"/>
          </a:xfrm>
        </p:spPr>
        <p:txBody>
          <a:bodyPr/>
          <a:lstStyle/>
          <a:p>
            <a:pPr>
              <a:lnSpc>
                <a:spcPts val="3500"/>
              </a:lnSpc>
              <a:spcBef>
                <a:spcPct val="15000"/>
              </a:spcBef>
            </a:pPr>
            <a:r>
              <a:rPr lang="en-US" altLang="zh-CN" b="1" smtClean="0">
                <a:latin typeface="Times New Roman" pitchFamily="18" charset="0"/>
                <a:ea typeface="宋体" pitchFamily="2" charset="-122"/>
                <a:cs typeface="Times New Roman" pitchFamily="18" charset="0"/>
              </a:rPr>
              <a:t>1986 </a:t>
            </a:r>
            <a:r>
              <a:rPr lang="zh-CN" altLang="en-US" b="1" smtClean="0">
                <a:latin typeface="Times New Roman" pitchFamily="18" charset="0"/>
                <a:ea typeface="宋体" pitchFamily="2" charset="-122"/>
                <a:cs typeface="Times New Roman" pitchFamily="18" charset="0"/>
              </a:rPr>
              <a:t>年，</a:t>
            </a:r>
            <a:r>
              <a:rPr lang="en-US" altLang="zh-CN" b="1" smtClean="0">
                <a:latin typeface="Times New Roman" pitchFamily="18" charset="0"/>
                <a:ea typeface="宋体" pitchFamily="2" charset="-122"/>
                <a:cs typeface="Times New Roman" pitchFamily="18" charset="0"/>
              </a:rPr>
              <a:t>NSF </a:t>
            </a:r>
            <a:r>
              <a:rPr lang="zh-CN" altLang="en-US" b="1" smtClean="0">
                <a:latin typeface="Times New Roman" pitchFamily="18" charset="0"/>
                <a:ea typeface="宋体" pitchFamily="2" charset="-122"/>
                <a:cs typeface="Times New Roman" pitchFamily="18" charset="0"/>
              </a:rPr>
              <a:t>建立了国家科学基金网</a:t>
            </a:r>
            <a:r>
              <a:rPr lang="en-US" altLang="zh-CN" b="1" smtClean="0">
                <a:latin typeface="Times New Roman" pitchFamily="18" charset="0"/>
                <a:ea typeface="宋体" pitchFamily="2" charset="-122"/>
                <a:cs typeface="Times New Roman" pitchFamily="18" charset="0"/>
              </a:rPr>
              <a:t>NSFNET</a:t>
            </a:r>
            <a:r>
              <a:rPr lang="zh-CN" altLang="en-US" b="1" smtClean="0">
                <a:latin typeface="Times New Roman" pitchFamily="18" charset="0"/>
                <a:ea typeface="宋体" pitchFamily="2" charset="-122"/>
                <a:cs typeface="Times New Roman" pitchFamily="18" charset="0"/>
              </a:rPr>
              <a:t>。它是一个三级计算机网络：</a:t>
            </a:r>
            <a:r>
              <a:rPr lang="zh-CN" altLang="en-US" sz="2400" b="1" smtClean="0">
                <a:latin typeface="Times New Roman" pitchFamily="18" charset="0"/>
                <a:ea typeface="宋体" pitchFamily="2" charset="-122"/>
                <a:cs typeface="Times New Roman" pitchFamily="18" charset="0"/>
              </a:rPr>
              <a:t> </a:t>
            </a:r>
            <a:endParaRPr lang="zh-CN" altLang="en-US" b="1" smtClean="0">
              <a:latin typeface="Times New Roman" pitchFamily="18" charset="0"/>
              <a:ea typeface="宋体" pitchFamily="2" charset="-122"/>
              <a:cs typeface="Times New Roman" pitchFamily="18" charset="0"/>
            </a:endParaRPr>
          </a:p>
          <a:p>
            <a:pPr lvl="1">
              <a:lnSpc>
                <a:spcPts val="3500"/>
              </a:lnSpc>
              <a:spcBef>
                <a:spcPct val="15000"/>
              </a:spcBef>
            </a:pPr>
            <a:r>
              <a:rPr lang="zh-CN" altLang="en-US" b="1" smtClean="0">
                <a:solidFill>
                  <a:srgbClr val="333399"/>
                </a:solidFill>
                <a:latin typeface="Times New Roman" pitchFamily="18" charset="0"/>
                <a:ea typeface="黑体" pitchFamily="49" charset="-122"/>
                <a:cs typeface="Times New Roman" pitchFamily="18" charset="0"/>
              </a:rPr>
              <a:t>主干网</a:t>
            </a:r>
          </a:p>
          <a:p>
            <a:pPr lvl="1">
              <a:lnSpc>
                <a:spcPts val="3500"/>
              </a:lnSpc>
              <a:spcBef>
                <a:spcPct val="15000"/>
              </a:spcBef>
            </a:pPr>
            <a:r>
              <a:rPr lang="zh-CN" altLang="en-US" b="1" smtClean="0">
                <a:solidFill>
                  <a:srgbClr val="333399"/>
                </a:solidFill>
                <a:latin typeface="Times New Roman" pitchFamily="18" charset="0"/>
                <a:ea typeface="黑体" pitchFamily="49" charset="-122"/>
                <a:cs typeface="Times New Roman" pitchFamily="18" charset="0"/>
              </a:rPr>
              <a:t>地区网</a:t>
            </a:r>
          </a:p>
          <a:p>
            <a:pPr lvl="1">
              <a:lnSpc>
                <a:spcPts val="3500"/>
              </a:lnSpc>
              <a:spcBef>
                <a:spcPct val="15000"/>
              </a:spcBef>
            </a:pPr>
            <a:r>
              <a:rPr lang="zh-CN" altLang="en-US" b="1" smtClean="0">
                <a:solidFill>
                  <a:srgbClr val="333399"/>
                </a:solidFill>
                <a:latin typeface="Times New Roman" pitchFamily="18" charset="0"/>
                <a:ea typeface="黑体" pitchFamily="49" charset="-122"/>
                <a:cs typeface="Times New Roman" pitchFamily="18" charset="0"/>
              </a:rPr>
              <a:t>校园网</a:t>
            </a:r>
          </a:p>
          <a:p>
            <a:pPr>
              <a:lnSpc>
                <a:spcPts val="3500"/>
              </a:lnSpc>
              <a:spcBef>
                <a:spcPct val="15000"/>
              </a:spcBef>
            </a:pPr>
            <a:r>
              <a:rPr lang="en-US" altLang="zh-CN" b="1" smtClean="0">
                <a:latin typeface="Times New Roman" pitchFamily="18" charset="0"/>
                <a:ea typeface="宋体" pitchFamily="2" charset="-122"/>
                <a:cs typeface="Times New Roman" pitchFamily="18" charset="0"/>
              </a:rPr>
              <a:t>1991</a:t>
            </a:r>
            <a:r>
              <a:rPr lang="en-US" altLang="zh-CN" sz="2000" b="1" smtClean="0">
                <a:latin typeface="Times New Roman" pitchFamily="18" charset="0"/>
                <a:ea typeface="宋体" pitchFamily="2" charset="-122"/>
                <a:cs typeface="Times New Roman" pitchFamily="18" charset="0"/>
              </a:rPr>
              <a:t> </a:t>
            </a:r>
            <a:r>
              <a:rPr lang="zh-CN" altLang="en-US" b="1" smtClean="0">
                <a:latin typeface="Times New Roman" pitchFamily="18" charset="0"/>
                <a:ea typeface="宋体" pitchFamily="2" charset="-122"/>
                <a:cs typeface="Times New Roman" pitchFamily="18" charset="0"/>
              </a:rPr>
              <a:t>年，美国政府决定将因特网的主干网转交给私人公司来经营，并开始对接入因特网的单位收费。</a:t>
            </a:r>
          </a:p>
          <a:p>
            <a:pPr>
              <a:lnSpc>
                <a:spcPts val="3500"/>
              </a:lnSpc>
              <a:spcBef>
                <a:spcPct val="15000"/>
              </a:spcBef>
            </a:pPr>
            <a:r>
              <a:rPr lang="en-US" altLang="zh-CN" b="1" smtClean="0">
                <a:latin typeface="Times New Roman" pitchFamily="18" charset="0"/>
                <a:ea typeface="宋体" pitchFamily="2" charset="-122"/>
                <a:cs typeface="Times New Roman" pitchFamily="18" charset="0"/>
              </a:rPr>
              <a:t>1993 </a:t>
            </a:r>
            <a:r>
              <a:rPr lang="zh-CN" altLang="en-US" b="1" smtClean="0">
                <a:latin typeface="Times New Roman" pitchFamily="18" charset="0"/>
                <a:ea typeface="宋体" pitchFamily="2" charset="-122"/>
                <a:cs typeface="Times New Roman" pitchFamily="18" charset="0"/>
              </a:rPr>
              <a:t>年因特网主干网的速率提高到 </a:t>
            </a:r>
            <a:r>
              <a:rPr lang="en-US" altLang="zh-CN" b="1" smtClean="0">
                <a:latin typeface="Times New Roman" pitchFamily="18" charset="0"/>
                <a:ea typeface="宋体" pitchFamily="2" charset="-122"/>
                <a:cs typeface="Times New Roman" pitchFamily="18" charset="0"/>
              </a:rPr>
              <a:t>45 Mb/s</a:t>
            </a:r>
            <a:r>
              <a:rPr lang="zh-CN" altLang="en-US" b="1" smtClean="0">
                <a:latin typeface="Times New Roman" pitchFamily="18" charset="0"/>
                <a:ea typeface="宋体" pitchFamily="2" charset="-122"/>
                <a:cs typeface="Times New Roman" pitchFamily="18" charset="0"/>
              </a:rPr>
              <a:t>。</a:t>
            </a:r>
            <a:r>
              <a:rPr lang="zh-CN" altLang="en-US" sz="2400" b="1" smtClean="0">
                <a:latin typeface="Times New Roman" pitchFamily="18" charset="0"/>
                <a:ea typeface="宋体" pitchFamily="2" charset="-122"/>
                <a:cs typeface="Times New Roman"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6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65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65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065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06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Line 6"/>
          <p:cNvSpPr>
            <a:spLocks noChangeShapeType="1"/>
          </p:cNvSpPr>
          <p:nvPr/>
        </p:nvSpPr>
        <p:spPr bwMode="auto">
          <a:xfrm flipH="1" flipV="1">
            <a:off x="2520950" y="4119563"/>
            <a:ext cx="331788" cy="1046162"/>
          </a:xfrm>
          <a:prstGeom prst="line">
            <a:avLst/>
          </a:prstGeom>
          <a:noFill/>
          <a:ln w="28575">
            <a:solidFill>
              <a:srgbClr val="333399"/>
            </a:solidFill>
            <a:round/>
            <a:headEnd/>
            <a:tailEnd/>
          </a:ln>
        </p:spPr>
        <p:txBody>
          <a:bodyPr lIns="91577" tIns="45789" rIns="91577" bIns="45789"/>
          <a:lstStyle/>
          <a:p>
            <a:endParaRPr lang="zh-CN" altLang="en-US"/>
          </a:p>
        </p:txBody>
      </p:sp>
      <p:grpSp>
        <p:nvGrpSpPr>
          <p:cNvPr id="2" name="Group 117"/>
          <p:cNvGrpSpPr>
            <a:grpSpLocks/>
          </p:cNvGrpSpPr>
          <p:nvPr/>
        </p:nvGrpSpPr>
        <p:grpSpPr bwMode="auto">
          <a:xfrm>
            <a:off x="2271713" y="4792663"/>
            <a:ext cx="1074737" cy="768350"/>
            <a:chOff x="2949" y="196"/>
            <a:chExt cx="941" cy="598"/>
          </a:xfrm>
        </p:grpSpPr>
        <p:sp>
          <p:nvSpPr>
            <p:cNvPr id="15464" name="Oval 118"/>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65" name="Oval 119"/>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66" name="Oval 120"/>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67" name="Oval 121"/>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68" name="Oval 122"/>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69" name="Oval 123"/>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70" name="Oval 124"/>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71" name="Oval 125"/>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72" name="Freeform 12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pPr algn="ctr" eaLnBrk="0" hangingPunct="0"/>
              <a:endParaRPr lang="zh-CN" altLang="en-US"/>
            </a:p>
          </p:txBody>
        </p:sp>
        <p:sp>
          <p:nvSpPr>
            <p:cNvPr id="15473" name="Freeform 12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pPr algn="ctr" eaLnBrk="0" hangingPunct="0"/>
              <a:endParaRPr lang="zh-CN" altLang="en-US"/>
            </a:p>
          </p:txBody>
        </p:sp>
        <p:sp>
          <p:nvSpPr>
            <p:cNvPr id="15474" name="Freeform 12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pPr algn="ctr" eaLnBrk="0" hangingPunct="0"/>
              <a:endParaRPr lang="zh-CN" altLang="en-US"/>
            </a:p>
          </p:txBody>
        </p:sp>
      </p:grpSp>
      <p:sp>
        <p:nvSpPr>
          <p:cNvPr id="15364" name="Line 8"/>
          <p:cNvSpPr>
            <a:spLocks noChangeShapeType="1"/>
          </p:cNvSpPr>
          <p:nvPr/>
        </p:nvSpPr>
        <p:spPr bwMode="auto">
          <a:xfrm>
            <a:off x="4738688" y="4119563"/>
            <a:ext cx="515937" cy="995362"/>
          </a:xfrm>
          <a:prstGeom prst="line">
            <a:avLst/>
          </a:prstGeom>
          <a:noFill/>
          <a:ln w="28575">
            <a:solidFill>
              <a:srgbClr val="333399"/>
            </a:solidFill>
            <a:round/>
            <a:headEnd/>
            <a:tailEnd/>
          </a:ln>
        </p:spPr>
        <p:txBody>
          <a:bodyPr lIns="91577" tIns="45789" rIns="91577" bIns="45789"/>
          <a:lstStyle/>
          <a:p>
            <a:endParaRPr lang="zh-CN" altLang="en-US"/>
          </a:p>
        </p:txBody>
      </p:sp>
      <p:grpSp>
        <p:nvGrpSpPr>
          <p:cNvPr id="3" name="Group 129"/>
          <p:cNvGrpSpPr>
            <a:grpSpLocks/>
          </p:cNvGrpSpPr>
          <p:nvPr/>
        </p:nvGrpSpPr>
        <p:grpSpPr bwMode="auto">
          <a:xfrm>
            <a:off x="4722813" y="4792663"/>
            <a:ext cx="1074737" cy="768350"/>
            <a:chOff x="2949" y="196"/>
            <a:chExt cx="941" cy="598"/>
          </a:xfrm>
        </p:grpSpPr>
        <p:sp>
          <p:nvSpPr>
            <p:cNvPr id="15453" name="Oval 130"/>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54" name="Oval 131"/>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55" name="Oval 132"/>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56" name="Oval 133"/>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57" name="Oval 134"/>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58" name="Oval 135"/>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59" name="Oval 136"/>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60" name="Oval 137"/>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61" name="Freeform 13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pPr algn="ctr" eaLnBrk="0" hangingPunct="0"/>
              <a:endParaRPr lang="zh-CN" altLang="en-US"/>
            </a:p>
          </p:txBody>
        </p:sp>
        <p:sp>
          <p:nvSpPr>
            <p:cNvPr id="15462" name="Freeform 13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pPr algn="ctr" eaLnBrk="0" hangingPunct="0"/>
              <a:endParaRPr lang="zh-CN" altLang="en-US"/>
            </a:p>
          </p:txBody>
        </p:sp>
        <p:sp>
          <p:nvSpPr>
            <p:cNvPr id="15463" name="Freeform 14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pPr algn="ctr" eaLnBrk="0" hangingPunct="0"/>
              <a:endParaRPr lang="zh-CN" altLang="en-US"/>
            </a:p>
          </p:txBody>
        </p:sp>
      </p:grpSp>
      <p:sp>
        <p:nvSpPr>
          <p:cNvPr id="15366" name="Line 9"/>
          <p:cNvSpPr>
            <a:spLocks noChangeShapeType="1"/>
          </p:cNvSpPr>
          <p:nvPr/>
        </p:nvSpPr>
        <p:spPr bwMode="auto">
          <a:xfrm flipH="1">
            <a:off x="6454775" y="4119563"/>
            <a:ext cx="342900" cy="995362"/>
          </a:xfrm>
          <a:prstGeom prst="line">
            <a:avLst/>
          </a:prstGeom>
          <a:noFill/>
          <a:ln w="28575">
            <a:solidFill>
              <a:srgbClr val="333399"/>
            </a:solidFill>
            <a:round/>
            <a:headEnd/>
            <a:tailEnd/>
          </a:ln>
        </p:spPr>
        <p:txBody>
          <a:bodyPr lIns="91577" tIns="45789" rIns="91577" bIns="45789"/>
          <a:lstStyle/>
          <a:p>
            <a:endParaRPr lang="zh-CN" altLang="en-US"/>
          </a:p>
        </p:txBody>
      </p:sp>
      <p:grpSp>
        <p:nvGrpSpPr>
          <p:cNvPr id="4" name="Group 141"/>
          <p:cNvGrpSpPr>
            <a:grpSpLocks/>
          </p:cNvGrpSpPr>
          <p:nvPr/>
        </p:nvGrpSpPr>
        <p:grpSpPr bwMode="auto">
          <a:xfrm>
            <a:off x="6019800" y="4792663"/>
            <a:ext cx="1074738" cy="768350"/>
            <a:chOff x="2949" y="196"/>
            <a:chExt cx="941" cy="598"/>
          </a:xfrm>
        </p:grpSpPr>
        <p:sp>
          <p:nvSpPr>
            <p:cNvPr id="15442" name="Oval 142"/>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43" name="Oval 143"/>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44" name="Oval 144"/>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45" name="Oval 145"/>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46" name="Oval 146"/>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47" name="Oval 147"/>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48" name="Oval 148"/>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49" name="Oval 149"/>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50" name="Freeform 15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pPr algn="ctr" eaLnBrk="0" hangingPunct="0"/>
              <a:endParaRPr lang="zh-CN" altLang="en-US"/>
            </a:p>
          </p:txBody>
        </p:sp>
        <p:sp>
          <p:nvSpPr>
            <p:cNvPr id="15451" name="Freeform 15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pPr algn="ctr" eaLnBrk="0" hangingPunct="0"/>
              <a:endParaRPr lang="zh-CN" altLang="en-US"/>
            </a:p>
          </p:txBody>
        </p:sp>
        <p:sp>
          <p:nvSpPr>
            <p:cNvPr id="15452" name="Freeform 15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pPr algn="ctr" eaLnBrk="0" hangingPunct="0"/>
              <a:endParaRPr lang="zh-CN" altLang="en-US"/>
            </a:p>
          </p:txBody>
        </p:sp>
      </p:grpSp>
      <p:sp>
        <p:nvSpPr>
          <p:cNvPr id="15368" name="Line 10"/>
          <p:cNvSpPr>
            <a:spLocks noChangeShapeType="1"/>
          </p:cNvSpPr>
          <p:nvPr/>
        </p:nvSpPr>
        <p:spPr bwMode="auto">
          <a:xfrm>
            <a:off x="6797675" y="4119563"/>
            <a:ext cx="942975" cy="995362"/>
          </a:xfrm>
          <a:prstGeom prst="line">
            <a:avLst/>
          </a:prstGeom>
          <a:noFill/>
          <a:ln w="28575">
            <a:solidFill>
              <a:srgbClr val="333399"/>
            </a:solidFill>
            <a:round/>
            <a:headEnd/>
            <a:tailEnd/>
          </a:ln>
        </p:spPr>
        <p:txBody>
          <a:bodyPr lIns="91577" tIns="45789" rIns="91577" bIns="45789"/>
          <a:lstStyle/>
          <a:p>
            <a:endParaRPr lang="zh-CN" altLang="en-US"/>
          </a:p>
        </p:txBody>
      </p:sp>
      <p:grpSp>
        <p:nvGrpSpPr>
          <p:cNvPr id="5" name="Group 153"/>
          <p:cNvGrpSpPr>
            <a:grpSpLocks/>
          </p:cNvGrpSpPr>
          <p:nvPr/>
        </p:nvGrpSpPr>
        <p:grpSpPr bwMode="auto">
          <a:xfrm>
            <a:off x="7173913" y="4792663"/>
            <a:ext cx="1074737" cy="768350"/>
            <a:chOff x="2949" y="196"/>
            <a:chExt cx="941" cy="598"/>
          </a:xfrm>
        </p:grpSpPr>
        <p:sp>
          <p:nvSpPr>
            <p:cNvPr id="15431" name="Oval 154"/>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32" name="Oval 155"/>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33" name="Oval 156"/>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34" name="Oval 157"/>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35" name="Oval 158"/>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36" name="Oval 159"/>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37" name="Oval 160"/>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38" name="Oval 161"/>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39" name="Freeform 16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pPr algn="ctr" eaLnBrk="0" hangingPunct="0"/>
              <a:endParaRPr lang="zh-CN" altLang="en-US"/>
            </a:p>
          </p:txBody>
        </p:sp>
        <p:sp>
          <p:nvSpPr>
            <p:cNvPr id="15440" name="Freeform 16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pPr algn="ctr" eaLnBrk="0" hangingPunct="0"/>
              <a:endParaRPr lang="zh-CN" altLang="en-US"/>
            </a:p>
          </p:txBody>
        </p:sp>
        <p:sp>
          <p:nvSpPr>
            <p:cNvPr id="15441" name="Freeform 16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pPr algn="ctr" eaLnBrk="0" hangingPunct="0"/>
              <a:endParaRPr lang="zh-CN" altLang="en-US"/>
            </a:p>
          </p:txBody>
        </p:sp>
      </p:grpSp>
      <p:sp>
        <p:nvSpPr>
          <p:cNvPr id="15370" name="Rectangle 2"/>
          <p:cNvSpPr>
            <a:spLocks noGrp="1" noChangeArrowheads="1"/>
          </p:cNvSpPr>
          <p:nvPr>
            <p:ph type="title"/>
          </p:nvPr>
        </p:nvSpPr>
        <p:spPr/>
        <p:txBody>
          <a:bodyPr/>
          <a:lstStyle/>
          <a:p>
            <a:pPr algn="ctr"/>
            <a:r>
              <a:rPr lang="zh-CN" altLang="en-US" b="1" u="none" smtClean="0">
                <a:ea typeface="宋体" pitchFamily="2" charset="-122"/>
              </a:rPr>
              <a:t>三级结构的因特网</a:t>
            </a:r>
          </a:p>
        </p:txBody>
      </p:sp>
      <p:sp>
        <p:nvSpPr>
          <p:cNvPr id="72881" name="Rectangle 177"/>
          <p:cNvSpPr>
            <a:spLocks noGrp="1" noChangeArrowheads="1"/>
          </p:cNvSpPr>
          <p:nvPr>
            <p:ph type="body" sz="half" idx="1"/>
          </p:nvPr>
        </p:nvSpPr>
        <p:spPr>
          <a:xfrm>
            <a:off x="463550" y="1682750"/>
            <a:ext cx="8305800" cy="4783138"/>
          </a:xfrm>
        </p:spPr>
        <p:txBody>
          <a:bodyPr/>
          <a:lstStyle/>
          <a:p>
            <a:pPr>
              <a:lnSpc>
                <a:spcPct val="90000"/>
              </a:lnSpc>
              <a:buClr>
                <a:srgbClr val="C00000"/>
              </a:buClr>
              <a:buFont typeface="Wingdings" pitchFamily="2" charset="2"/>
              <a:buChar char="n"/>
            </a:pPr>
            <a:r>
              <a:rPr lang="zh-CN" altLang="en-US" b="1" smtClean="0">
                <a:ea typeface="宋体" pitchFamily="2" charset="-122"/>
              </a:rPr>
              <a:t>各网络之间需要使用</a:t>
            </a:r>
            <a:r>
              <a:rPr lang="zh-CN" altLang="en-US" b="1" smtClean="0">
                <a:solidFill>
                  <a:srgbClr val="C00000"/>
                </a:solidFill>
                <a:ea typeface="宋体" pitchFamily="2" charset="-122"/>
              </a:rPr>
              <a:t>路由器</a:t>
            </a:r>
            <a:r>
              <a:rPr lang="zh-CN" altLang="en-US" b="1" smtClean="0">
                <a:ea typeface="宋体" pitchFamily="2" charset="-122"/>
              </a:rPr>
              <a:t>来连接。</a:t>
            </a:r>
          </a:p>
          <a:p>
            <a:pPr>
              <a:lnSpc>
                <a:spcPct val="90000"/>
              </a:lnSpc>
            </a:pPr>
            <a:endParaRPr lang="zh-CN" altLang="en-US" b="1" smtClean="0">
              <a:ea typeface="宋体" pitchFamily="2" charset="-122"/>
            </a:endParaRPr>
          </a:p>
          <a:p>
            <a:pPr>
              <a:lnSpc>
                <a:spcPct val="90000"/>
              </a:lnSpc>
            </a:pPr>
            <a:endParaRPr lang="zh-CN" altLang="en-US" b="1" smtClean="0">
              <a:ea typeface="宋体" pitchFamily="2" charset="-122"/>
            </a:endParaRPr>
          </a:p>
          <a:p>
            <a:pPr>
              <a:lnSpc>
                <a:spcPct val="90000"/>
              </a:lnSpc>
            </a:pPr>
            <a:endParaRPr lang="zh-CN" altLang="en-US" b="1" smtClean="0">
              <a:ea typeface="宋体" pitchFamily="2" charset="-122"/>
            </a:endParaRPr>
          </a:p>
          <a:p>
            <a:pPr>
              <a:lnSpc>
                <a:spcPct val="90000"/>
              </a:lnSpc>
            </a:pPr>
            <a:endParaRPr lang="zh-CN" altLang="en-US" b="1" smtClean="0">
              <a:ea typeface="宋体" pitchFamily="2" charset="-122"/>
            </a:endParaRPr>
          </a:p>
          <a:p>
            <a:pPr>
              <a:lnSpc>
                <a:spcPct val="90000"/>
              </a:lnSpc>
            </a:pPr>
            <a:endParaRPr lang="zh-CN" altLang="en-US" b="1" smtClean="0">
              <a:ea typeface="宋体" pitchFamily="2" charset="-122"/>
            </a:endParaRPr>
          </a:p>
          <a:p>
            <a:pPr>
              <a:lnSpc>
                <a:spcPct val="90000"/>
              </a:lnSpc>
            </a:pPr>
            <a:endParaRPr lang="zh-CN" altLang="en-US" b="1" smtClean="0">
              <a:ea typeface="宋体" pitchFamily="2" charset="-122"/>
            </a:endParaRPr>
          </a:p>
          <a:p>
            <a:pPr>
              <a:lnSpc>
                <a:spcPct val="90000"/>
              </a:lnSpc>
            </a:pPr>
            <a:endParaRPr lang="zh-CN" altLang="en-US" b="1" smtClean="0">
              <a:ea typeface="宋体" pitchFamily="2" charset="-122"/>
            </a:endParaRPr>
          </a:p>
          <a:p>
            <a:endParaRPr lang="en-US" altLang="zh-CN" b="1" smtClean="0">
              <a:ea typeface="宋体" pitchFamily="2" charset="-122"/>
            </a:endParaRPr>
          </a:p>
          <a:p>
            <a:pPr>
              <a:buClr>
                <a:srgbClr val="C00000"/>
              </a:buClr>
              <a:buFont typeface="Wingdings" pitchFamily="2" charset="2"/>
              <a:buChar char="n"/>
            </a:pPr>
            <a:r>
              <a:rPr lang="zh-CN" altLang="en-US" b="1" smtClean="0">
                <a:ea typeface="宋体" pitchFamily="2" charset="-122"/>
              </a:rPr>
              <a:t>有时在结构图中可不画出路由器。</a:t>
            </a:r>
          </a:p>
        </p:txBody>
      </p:sp>
      <p:sp>
        <p:nvSpPr>
          <p:cNvPr id="15372" name="Line 5"/>
          <p:cNvSpPr>
            <a:spLocks noChangeShapeType="1"/>
          </p:cNvSpPr>
          <p:nvPr/>
        </p:nvSpPr>
        <p:spPr bwMode="auto">
          <a:xfrm flipV="1">
            <a:off x="1481138" y="4119563"/>
            <a:ext cx="857250" cy="995362"/>
          </a:xfrm>
          <a:prstGeom prst="line">
            <a:avLst/>
          </a:prstGeom>
          <a:noFill/>
          <a:ln w="28575">
            <a:solidFill>
              <a:srgbClr val="333399"/>
            </a:solidFill>
            <a:round/>
            <a:headEnd/>
            <a:tailEnd/>
          </a:ln>
        </p:spPr>
        <p:txBody>
          <a:bodyPr lIns="91577" tIns="45789" rIns="91577" bIns="45789"/>
          <a:lstStyle/>
          <a:p>
            <a:endParaRPr lang="zh-CN" altLang="en-US"/>
          </a:p>
        </p:txBody>
      </p:sp>
      <p:sp>
        <p:nvSpPr>
          <p:cNvPr id="15373" name="Line 7"/>
          <p:cNvSpPr>
            <a:spLocks noChangeShapeType="1"/>
          </p:cNvSpPr>
          <p:nvPr/>
        </p:nvSpPr>
        <p:spPr bwMode="auto">
          <a:xfrm flipH="1">
            <a:off x="3841750" y="4119563"/>
            <a:ext cx="641350" cy="1028700"/>
          </a:xfrm>
          <a:prstGeom prst="line">
            <a:avLst/>
          </a:prstGeom>
          <a:noFill/>
          <a:ln w="28575">
            <a:solidFill>
              <a:srgbClr val="333399"/>
            </a:solidFill>
            <a:round/>
            <a:headEnd/>
            <a:tailEnd/>
          </a:ln>
        </p:spPr>
        <p:txBody>
          <a:bodyPr lIns="91577" tIns="45789" rIns="91577" bIns="45789"/>
          <a:lstStyle/>
          <a:p>
            <a:endParaRPr lang="zh-CN" altLang="en-US"/>
          </a:p>
        </p:txBody>
      </p:sp>
      <p:sp>
        <p:nvSpPr>
          <p:cNvPr id="15374" name="Line 11"/>
          <p:cNvSpPr>
            <a:spLocks noChangeShapeType="1"/>
          </p:cNvSpPr>
          <p:nvPr/>
        </p:nvSpPr>
        <p:spPr bwMode="auto">
          <a:xfrm flipH="1">
            <a:off x="2595563" y="2824163"/>
            <a:ext cx="1790700" cy="1195387"/>
          </a:xfrm>
          <a:prstGeom prst="line">
            <a:avLst/>
          </a:prstGeom>
          <a:noFill/>
          <a:ln w="57150">
            <a:solidFill>
              <a:srgbClr val="333399"/>
            </a:solidFill>
            <a:round/>
            <a:headEnd/>
            <a:tailEnd/>
          </a:ln>
        </p:spPr>
        <p:txBody>
          <a:bodyPr lIns="91577" tIns="45789" rIns="91577" bIns="45789"/>
          <a:lstStyle/>
          <a:p>
            <a:endParaRPr lang="zh-CN" altLang="en-US"/>
          </a:p>
        </p:txBody>
      </p:sp>
      <p:sp>
        <p:nvSpPr>
          <p:cNvPr id="15375" name="Line 12"/>
          <p:cNvSpPr>
            <a:spLocks noChangeShapeType="1"/>
          </p:cNvSpPr>
          <p:nvPr/>
        </p:nvSpPr>
        <p:spPr bwMode="auto">
          <a:xfrm>
            <a:off x="4643438" y="2922588"/>
            <a:ext cx="0" cy="1196975"/>
          </a:xfrm>
          <a:prstGeom prst="line">
            <a:avLst/>
          </a:prstGeom>
          <a:noFill/>
          <a:ln w="57150">
            <a:solidFill>
              <a:srgbClr val="333399"/>
            </a:solidFill>
            <a:round/>
            <a:headEnd/>
            <a:tailEnd/>
          </a:ln>
        </p:spPr>
        <p:txBody>
          <a:bodyPr lIns="91577" tIns="45789" rIns="91577" bIns="45789"/>
          <a:lstStyle/>
          <a:p>
            <a:endParaRPr lang="zh-CN" altLang="en-US"/>
          </a:p>
        </p:txBody>
      </p:sp>
      <p:grpSp>
        <p:nvGrpSpPr>
          <p:cNvPr id="6" name="Group 165"/>
          <p:cNvGrpSpPr>
            <a:grpSpLocks/>
          </p:cNvGrpSpPr>
          <p:nvPr/>
        </p:nvGrpSpPr>
        <p:grpSpPr bwMode="auto">
          <a:xfrm>
            <a:off x="3497263" y="4792663"/>
            <a:ext cx="1074737" cy="768350"/>
            <a:chOff x="2949" y="196"/>
            <a:chExt cx="941" cy="598"/>
          </a:xfrm>
        </p:grpSpPr>
        <p:sp>
          <p:nvSpPr>
            <p:cNvPr id="15420" name="Oval 166"/>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21" name="Oval 167"/>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22" name="Oval 168"/>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23" name="Oval 169"/>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24" name="Oval 170"/>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25" name="Oval 171"/>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26" name="Oval 172"/>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27" name="Oval 173"/>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28" name="Freeform 17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pPr algn="ctr" eaLnBrk="0" hangingPunct="0"/>
              <a:endParaRPr lang="zh-CN" altLang="en-US"/>
            </a:p>
          </p:txBody>
        </p:sp>
        <p:sp>
          <p:nvSpPr>
            <p:cNvPr id="15429" name="Freeform 17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pPr algn="ctr" eaLnBrk="0" hangingPunct="0"/>
              <a:endParaRPr lang="zh-CN" altLang="en-US"/>
            </a:p>
          </p:txBody>
        </p:sp>
        <p:sp>
          <p:nvSpPr>
            <p:cNvPr id="15430" name="Freeform 17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pPr algn="ctr" eaLnBrk="0" hangingPunct="0"/>
              <a:endParaRPr lang="zh-CN" altLang="en-US"/>
            </a:p>
          </p:txBody>
        </p:sp>
      </p:grpSp>
      <p:sp>
        <p:nvSpPr>
          <p:cNvPr id="15377" name="Line 13"/>
          <p:cNvSpPr>
            <a:spLocks noChangeShapeType="1"/>
          </p:cNvSpPr>
          <p:nvPr/>
        </p:nvSpPr>
        <p:spPr bwMode="auto">
          <a:xfrm>
            <a:off x="5070475" y="2922588"/>
            <a:ext cx="1555750" cy="1096962"/>
          </a:xfrm>
          <a:prstGeom prst="line">
            <a:avLst/>
          </a:prstGeom>
          <a:noFill/>
          <a:ln w="57150">
            <a:solidFill>
              <a:srgbClr val="333399"/>
            </a:solidFill>
            <a:round/>
            <a:headEnd/>
            <a:tailEnd/>
          </a:ln>
        </p:spPr>
        <p:txBody>
          <a:bodyPr lIns="91577" tIns="45789" rIns="91577" bIns="45789"/>
          <a:lstStyle/>
          <a:p>
            <a:endParaRPr lang="zh-CN" altLang="en-US"/>
          </a:p>
        </p:txBody>
      </p:sp>
      <p:sp>
        <p:nvSpPr>
          <p:cNvPr id="72721" name="Oval 17"/>
          <p:cNvSpPr>
            <a:spLocks noChangeArrowheads="1"/>
          </p:cNvSpPr>
          <p:nvPr/>
        </p:nvSpPr>
        <p:spPr bwMode="auto">
          <a:xfrm>
            <a:off x="3698875" y="2425700"/>
            <a:ext cx="1876425" cy="896938"/>
          </a:xfrm>
          <a:prstGeom prst="ellipse">
            <a:avLst/>
          </a:prstGeom>
          <a:solidFill>
            <a:srgbClr val="CCECFF"/>
          </a:solidFill>
          <a:ln w="9525">
            <a:solidFill>
              <a:schemeClr val="tx1"/>
            </a:solidFill>
            <a:round/>
            <a:headEnd/>
            <a:tailEnd/>
          </a:ln>
          <a:effectLst>
            <a:outerShdw dist="35921" dir="2700000" algn="ctr" rotWithShape="0">
              <a:schemeClr val="bg2"/>
            </a:outerShdw>
          </a:effectLst>
        </p:spPr>
        <p:txBody>
          <a:bodyPr wrap="none" lIns="91577" tIns="45789" rIns="91577" bIns="45789" anchor="ctr"/>
          <a:lstStyle/>
          <a:p>
            <a:pPr algn="ctr" eaLnBrk="0" hangingPunct="0">
              <a:defRPr/>
            </a:pPr>
            <a:endParaRPr kumimoji="1" lang="zh-CN" altLang="zh-CN" sz="1600"/>
          </a:p>
        </p:txBody>
      </p:sp>
      <p:sp>
        <p:nvSpPr>
          <p:cNvPr id="15379" name="Text Box 45"/>
          <p:cNvSpPr txBox="1">
            <a:spLocks noChangeArrowheads="1"/>
          </p:cNvSpPr>
          <p:nvPr/>
        </p:nvSpPr>
        <p:spPr bwMode="auto">
          <a:xfrm>
            <a:off x="3571875" y="4972050"/>
            <a:ext cx="947738" cy="396875"/>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ea typeface="黑体" pitchFamily="49" charset="-122"/>
              </a:rPr>
              <a:t>校园网</a:t>
            </a:r>
          </a:p>
        </p:txBody>
      </p:sp>
      <p:sp>
        <p:nvSpPr>
          <p:cNvPr id="15380" name="Text Box 59"/>
          <p:cNvSpPr txBox="1">
            <a:spLocks noChangeArrowheads="1"/>
          </p:cNvSpPr>
          <p:nvPr/>
        </p:nvSpPr>
        <p:spPr bwMode="auto">
          <a:xfrm>
            <a:off x="4824413" y="4972050"/>
            <a:ext cx="947737" cy="396875"/>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ea typeface="黑体" pitchFamily="49" charset="-122"/>
              </a:rPr>
              <a:t>校园网</a:t>
            </a:r>
          </a:p>
        </p:txBody>
      </p:sp>
      <p:sp>
        <p:nvSpPr>
          <p:cNvPr id="15381" name="Text Box 73"/>
          <p:cNvSpPr txBox="1">
            <a:spLocks noChangeArrowheads="1"/>
          </p:cNvSpPr>
          <p:nvPr/>
        </p:nvSpPr>
        <p:spPr bwMode="auto">
          <a:xfrm>
            <a:off x="6076950" y="4972050"/>
            <a:ext cx="947738" cy="396875"/>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ea typeface="黑体" pitchFamily="49" charset="-122"/>
              </a:rPr>
              <a:t>校园网</a:t>
            </a:r>
          </a:p>
        </p:txBody>
      </p:sp>
      <p:sp>
        <p:nvSpPr>
          <p:cNvPr id="15382" name="Text Box 87"/>
          <p:cNvSpPr txBox="1">
            <a:spLocks noChangeArrowheads="1"/>
          </p:cNvSpPr>
          <p:nvPr/>
        </p:nvSpPr>
        <p:spPr bwMode="auto">
          <a:xfrm>
            <a:off x="7318375" y="4972050"/>
            <a:ext cx="947738" cy="396875"/>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ea typeface="黑体" pitchFamily="49" charset="-122"/>
              </a:rPr>
              <a:t>校园网</a:t>
            </a:r>
          </a:p>
        </p:txBody>
      </p:sp>
      <p:grpSp>
        <p:nvGrpSpPr>
          <p:cNvPr id="7" name="Group 19"/>
          <p:cNvGrpSpPr>
            <a:grpSpLocks/>
          </p:cNvGrpSpPr>
          <p:nvPr/>
        </p:nvGrpSpPr>
        <p:grpSpPr bwMode="auto">
          <a:xfrm>
            <a:off x="1052513" y="4792663"/>
            <a:ext cx="1074737" cy="768350"/>
            <a:chOff x="2949" y="196"/>
            <a:chExt cx="941" cy="598"/>
          </a:xfrm>
        </p:grpSpPr>
        <p:sp>
          <p:nvSpPr>
            <p:cNvPr id="15409" name="Oval 20"/>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10" name="Oval 21"/>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11" name="Oval 22"/>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12" name="Oval 23"/>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13" name="Oval 24"/>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14" name="Oval 25"/>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15" name="Oval 26"/>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16" name="Oval 27"/>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5417" name="Freeform 2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pPr algn="ctr" eaLnBrk="0" hangingPunct="0"/>
              <a:endParaRPr lang="zh-CN" altLang="en-US"/>
            </a:p>
          </p:txBody>
        </p:sp>
        <p:sp>
          <p:nvSpPr>
            <p:cNvPr id="15418" name="Freeform 2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pPr algn="ctr" eaLnBrk="0" hangingPunct="0"/>
              <a:endParaRPr lang="zh-CN" altLang="en-US"/>
            </a:p>
          </p:txBody>
        </p:sp>
        <p:sp>
          <p:nvSpPr>
            <p:cNvPr id="15419" name="Freeform 3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pPr algn="ctr" eaLnBrk="0" hangingPunct="0"/>
              <a:endParaRPr lang="zh-CN" altLang="en-US"/>
            </a:p>
          </p:txBody>
        </p:sp>
      </p:grpSp>
      <p:sp>
        <p:nvSpPr>
          <p:cNvPr id="15384" name="Text Box 31"/>
          <p:cNvSpPr txBox="1">
            <a:spLocks noChangeArrowheads="1"/>
          </p:cNvSpPr>
          <p:nvPr/>
        </p:nvSpPr>
        <p:spPr bwMode="auto">
          <a:xfrm>
            <a:off x="1069975" y="4972050"/>
            <a:ext cx="947738" cy="396875"/>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ea typeface="黑体" pitchFamily="49" charset="-122"/>
              </a:rPr>
              <a:t>校园网</a:t>
            </a:r>
          </a:p>
        </p:txBody>
      </p:sp>
      <p:sp>
        <p:nvSpPr>
          <p:cNvPr id="15385" name="Text Box 101"/>
          <p:cNvSpPr txBox="1">
            <a:spLocks noChangeArrowheads="1"/>
          </p:cNvSpPr>
          <p:nvPr/>
        </p:nvSpPr>
        <p:spPr bwMode="auto">
          <a:xfrm>
            <a:off x="2320925" y="4972050"/>
            <a:ext cx="947738" cy="396875"/>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ea typeface="黑体" pitchFamily="49" charset="-122"/>
              </a:rPr>
              <a:t>校园网</a:t>
            </a:r>
          </a:p>
        </p:txBody>
      </p:sp>
      <p:sp>
        <p:nvSpPr>
          <p:cNvPr id="15386" name="Text Box 103"/>
          <p:cNvSpPr txBox="1">
            <a:spLocks noChangeArrowheads="1"/>
          </p:cNvSpPr>
          <p:nvPr/>
        </p:nvSpPr>
        <p:spPr bwMode="auto">
          <a:xfrm>
            <a:off x="3752850" y="2627313"/>
            <a:ext cx="1711325" cy="458787"/>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400">
                <a:solidFill>
                  <a:srgbClr val="333399"/>
                </a:solidFill>
                <a:ea typeface="黑体" pitchFamily="49" charset="-122"/>
              </a:rPr>
              <a:t>国家主干网</a:t>
            </a:r>
          </a:p>
        </p:txBody>
      </p:sp>
      <p:grpSp>
        <p:nvGrpSpPr>
          <p:cNvPr id="8" name="Group 109"/>
          <p:cNvGrpSpPr>
            <a:grpSpLocks/>
          </p:cNvGrpSpPr>
          <p:nvPr/>
        </p:nvGrpSpPr>
        <p:grpSpPr bwMode="auto">
          <a:xfrm>
            <a:off x="6218238" y="3719513"/>
            <a:ext cx="1117600" cy="598487"/>
            <a:chOff x="3912" y="2257"/>
            <a:chExt cx="703" cy="376"/>
          </a:xfrm>
        </p:grpSpPr>
        <p:sp>
          <p:nvSpPr>
            <p:cNvPr id="72720" name="Oval 16"/>
            <p:cNvSpPr>
              <a:spLocks noChangeArrowheads="1"/>
            </p:cNvSpPr>
            <p:nvPr/>
          </p:nvSpPr>
          <p:spPr bwMode="auto">
            <a:xfrm>
              <a:off x="3912" y="2257"/>
              <a:ext cx="688" cy="376"/>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eaLnBrk="0" hangingPunct="0">
                <a:defRPr/>
              </a:pPr>
              <a:endParaRPr kumimoji="1" lang="zh-CN" altLang="zh-CN" sz="1600">
                <a:solidFill>
                  <a:schemeClr val="accent2"/>
                </a:solidFill>
              </a:endParaRPr>
            </a:p>
          </p:txBody>
        </p:sp>
        <p:sp>
          <p:nvSpPr>
            <p:cNvPr id="15408" name="Text Box 105"/>
            <p:cNvSpPr txBox="1">
              <a:spLocks noChangeArrowheads="1"/>
            </p:cNvSpPr>
            <p:nvPr/>
          </p:nvSpPr>
          <p:spPr bwMode="auto">
            <a:xfrm>
              <a:off x="3923" y="2296"/>
              <a:ext cx="692" cy="288"/>
            </a:xfrm>
            <a:prstGeom prst="rect">
              <a:avLst/>
            </a:prstGeom>
            <a:noFill/>
            <a:ln w="9525">
              <a:noFill/>
              <a:miter lim="800000"/>
              <a:headEnd/>
              <a:tailEnd/>
            </a:ln>
          </p:spPr>
          <p:txBody>
            <a:bodyPr wrap="none">
              <a:spAutoFit/>
            </a:bodyPr>
            <a:lstStyle/>
            <a:p>
              <a:pPr algn="ctr" eaLnBrk="0" hangingPunct="0"/>
              <a:r>
                <a:rPr kumimoji="1" lang="zh-CN" altLang="en-US" sz="2400">
                  <a:solidFill>
                    <a:srgbClr val="333399"/>
                  </a:solidFill>
                  <a:ea typeface="黑体" pitchFamily="49" charset="-122"/>
                </a:rPr>
                <a:t>地区网</a:t>
              </a:r>
            </a:p>
          </p:txBody>
        </p:sp>
      </p:grpSp>
      <p:grpSp>
        <p:nvGrpSpPr>
          <p:cNvPr id="9" name="Group 110"/>
          <p:cNvGrpSpPr>
            <a:grpSpLocks/>
          </p:cNvGrpSpPr>
          <p:nvPr/>
        </p:nvGrpSpPr>
        <p:grpSpPr bwMode="auto">
          <a:xfrm>
            <a:off x="4073525" y="3781425"/>
            <a:ext cx="1117600" cy="598488"/>
            <a:chOff x="3912" y="2257"/>
            <a:chExt cx="703" cy="376"/>
          </a:xfrm>
        </p:grpSpPr>
        <p:sp>
          <p:nvSpPr>
            <p:cNvPr id="72815" name="Oval 111"/>
            <p:cNvSpPr>
              <a:spLocks noChangeArrowheads="1"/>
            </p:cNvSpPr>
            <p:nvPr/>
          </p:nvSpPr>
          <p:spPr bwMode="auto">
            <a:xfrm>
              <a:off x="3912" y="2257"/>
              <a:ext cx="688" cy="376"/>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eaLnBrk="0" hangingPunct="0">
                <a:defRPr/>
              </a:pPr>
              <a:endParaRPr kumimoji="1" lang="zh-CN" altLang="zh-CN" sz="1600">
                <a:solidFill>
                  <a:schemeClr val="accent2"/>
                </a:solidFill>
              </a:endParaRPr>
            </a:p>
          </p:txBody>
        </p:sp>
        <p:sp>
          <p:nvSpPr>
            <p:cNvPr id="15406" name="Text Box 112"/>
            <p:cNvSpPr txBox="1">
              <a:spLocks noChangeArrowheads="1"/>
            </p:cNvSpPr>
            <p:nvPr/>
          </p:nvSpPr>
          <p:spPr bwMode="auto">
            <a:xfrm>
              <a:off x="3923" y="2296"/>
              <a:ext cx="692" cy="288"/>
            </a:xfrm>
            <a:prstGeom prst="rect">
              <a:avLst/>
            </a:prstGeom>
            <a:noFill/>
            <a:ln w="9525">
              <a:noFill/>
              <a:miter lim="800000"/>
              <a:headEnd/>
              <a:tailEnd/>
            </a:ln>
          </p:spPr>
          <p:txBody>
            <a:bodyPr wrap="none">
              <a:spAutoFit/>
            </a:bodyPr>
            <a:lstStyle/>
            <a:p>
              <a:pPr algn="ctr" eaLnBrk="0" hangingPunct="0"/>
              <a:r>
                <a:rPr kumimoji="1" lang="zh-CN" altLang="en-US" sz="2400">
                  <a:solidFill>
                    <a:srgbClr val="333399"/>
                  </a:solidFill>
                  <a:ea typeface="黑体" pitchFamily="49" charset="-122"/>
                </a:rPr>
                <a:t>地区网</a:t>
              </a:r>
            </a:p>
          </p:txBody>
        </p:sp>
      </p:grpSp>
      <p:grpSp>
        <p:nvGrpSpPr>
          <p:cNvPr id="10" name="Group 113"/>
          <p:cNvGrpSpPr>
            <a:grpSpLocks/>
          </p:cNvGrpSpPr>
          <p:nvPr/>
        </p:nvGrpSpPr>
        <p:grpSpPr bwMode="auto">
          <a:xfrm>
            <a:off x="1838325" y="3781425"/>
            <a:ext cx="1117600" cy="598488"/>
            <a:chOff x="3912" y="2257"/>
            <a:chExt cx="703" cy="376"/>
          </a:xfrm>
        </p:grpSpPr>
        <p:sp>
          <p:nvSpPr>
            <p:cNvPr id="72818" name="Oval 114"/>
            <p:cNvSpPr>
              <a:spLocks noChangeArrowheads="1"/>
            </p:cNvSpPr>
            <p:nvPr/>
          </p:nvSpPr>
          <p:spPr bwMode="auto">
            <a:xfrm>
              <a:off x="3912" y="2257"/>
              <a:ext cx="688" cy="376"/>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eaLnBrk="0" hangingPunct="0">
                <a:defRPr/>
              </a:pPr>
              <a:endParaRPr kumimoji="1" lang="zh-CN" altLang="zh-CN" sz="1600">
                <a:solidFill>
                  <a:schemeClr val="accent2"/>
                </a:solidFill>
              </a:endParaRPr>
            </a:p>
          </p:txBody>
        </p:sp>
        <p:sp>
          <p:nvSpPr>
            <p:cNvPr id="15404" name="Text Box 115"/>
            <p:cNvSpPr txBox="1">
              <a:spLocks noChangeArrowheads="1"/>
            </p:cNvSpPr>
            <p:nvPr/>
          </p:nvSpPr>
          <p:spPr bwMode="auto">
            <a:xfrm>
              <a:off x="3923" y="2296"/>
              <a:ext cx="692" cy="288"/>
            </a:xfrm>
            <a:prstGeom prst="rect">
              <a:avLst/>
            </a:prstGeom>
            <a:noFill/>
            <a:ln w="9525">
              <a:noFill/>
              <a:miter lim="800000"/>
              <a:headEnd/>
              <a:tailEnd/>
            </a:ln>
          </p:spPr>
          <p:txBody>
            <a:bodyPr wrap="none">
              <a:spAutoFit/>
            </a:bodyPr>
            <a:lstStyle/>
            <a:p>
              <a:pPr algn="ctr" eaLnBrk="0" hangingPunct="0"/>
              <a:r>
                <a:rPr kumimoji="1" lang="zh-CN" altLang="en-US" sz="2400">
                  <a:solidFill>
                    <a:srgbClr val="333399"/>
                  </a:solidFill>
                  <a:ea typeface="黑体" pitchFamily="49" charset="-122"/>
                </a:rPr>
                <a:t>地区网</a:t>
              </a:r>
            </a:p>
          </p:txBody>
        </p:sp>
      </p:grpSp>
      <p:grpSp>
        <p:nvGrpSpPr>
          <p:cNvPr id="11" name="Group 188"/>
          <p:cNvGrpSpPr>
            <a:grpSpLocks/>
          </p:cNvGrpSpPr>
          <p:nvPr/>
        </p:nvGrpSpPr>
        <p:grpSpPr bwMode="auto">
          <a:xfrm>
            <a:off x="1620838" y="3254375"/>
            <a:ext cx="6057900" cy="1524000"/>
            <a:chOff x="1020" y="2251"/>
            <a:chExt cx="3810" cy="958"/>
          </a:xfrm>
        </p:grpSpPr>
        <p:pic>
          <p:nvPicPr>
            <p:cNvPr id="15394" name="Picture 178"/>
            <p:cNvPicPr>
              <a:picLocks noChangeArrowheads="1"/>
            </p:cNvPicPr>
            <p:nvPr/>
          </p:nvPicPr>
          <p:blipFill>
            <a:blip r:embed="rId2"/>
            <a:srcRect/>
            <a:stretch>
              <a:fillRect/>
            </a:stretch>
          </p:blipFill>
          <p:spPr bwMode="auto">
            <a:xfrm>
              <a:off x="1882" y="2296"/>
              <a:ext cx="408" cy="233"/>
            </a:xfrm>
            <a:prstGeom prst="rect">
              <a:avLst/>
            </a:prstGeom>
            <a:noFill/>
            <a:ln w="9525">
              <a:noFill/>
              <a:miter lim="800000"/>
              <a:headEnd/>
              <a:tailEnd/>
            </a:ln>
          </p:spPr>
        </p:pic>
        <p:pic>
          <p:nvPicPr>
            <p:cNvPr id="15395" name="Picture 180"/>
            <p:cNvPicPr>
              <a:picLocks noChangeArrowheads="1"/>
            </p:cNvPicPr>
            <p:nvPr/>
          </p:nvPicPr>
          <p:blipFill>
            <a:blip r:embed="rId2"/>
            <a:srcRect/>
            <a:stretch>
              <a:fillRect/>
            </a:stretch>
          </p:blipFill>
          <p:spPr bwMode="auto">
            <a:xfrm>
              <a:off x="3923" y="2976"/>
              <a:ext cx="408" cy="233"/>
            </a:xfrm>
            <a:prstGeom prst="rect">
              <a:avLst/>
            </a:prstGeom>
            <a:noFill/>
            <a:ln w="12699">
              <a:noFill/>
              <a:miter lim="800000"/>
              <a:headEnd/>
              <a:tailEnd/>
            </a:ln>
          </p:spPr>
        </p:pic>
        <p:pic>
          <p:nvPicPr>
            <p:cNvPr id="15396" name="Picture 181"/>
            <p:cNvPicPr>
              <a:picLocks noChangeArrowheads="1"/>
            </p:cNvPicPr>
            <p:nvPr/>
          </p:nvPicPr>
          <p:blipFill>
            <a:blip r:embed="rId2"/>
            <a:srcRect/>
            <a:stretch>
              <a:fillRect/>
            </a:stretch>
          </p:blipFill>
          <p:spPr bwMode="auto">
            <a:xfrm>
              <a:off x="2925" y="2976"/>
              <a:ext cx="408" cy="233"/>
            </a:xfrm>
            <a:prstGeom prst="rect">
              <a:avLst/>
            </a:prstGeom>
            <a:noFill/>
            <a:ln w="12699">
              <a:noFill/>
              <a:miter lim="800000"/>
              <a:headEnd/>
              <a:tailEnd/>
            </a:ln>
          </p:spPr>
        </p:pic>
        <p:pic>
          <p:nvPicPr>
            <p:cNvPr id="15397" name="Picture 182"/>
            <p:cNvPicPr>
              <a:picLocks noChangeArrowheads="1"/>
            </p:cNvPicPr>
            <p:nvPr/>
          </p:nvPicPr>
          <p:blipFill>
            <a:blip r:embed="rId2"/>
            <a:srcRect/>
            <a:stretch>
              <a:fillRect/>
            </a:stretch>
          </p:blipFill>
          <p:spPr bwMode="auto">
            <a:xfrm>
              <a:off x="2426" y="2976"/>
              <a:ext cx="408" cy="233"/>
            </a:xfrm>
            <a:prstGeom prst="rect">
              <a:avLst/>
            </a:prstGeom>
            <a:noFill/>
            <a:ln w="12699">
              <a:noFill/>
              <a:miter lim="800000"/>
              <a:headEnd/>
              <a:tailEnd/>
            </a:ln>
          </p:spPr>
        </p:pic>
        <p:pic>
          <p:nvPicPr>
            <p:cNvPr id="15398" name="Picture 183"/>
            <p:cNvPicPr>
              <a:picLocks noChangeArrowheads="1"/>
            </p:cNvPicPr>
            <p:nvPr/>
          </p:nvPicPr>
          <p:blipFill>
            <a:blip r:embed="rId2"/>
            <a:srcRect/>
            <a:stretch>
              <a:fillRect/>
            </a:stretch>
          </p:blipFill>
          <p:spPr bwMode="auto">
            <a:xfrm>
              <a:off x="1474" y="2976"/>
              <a:ext cx="408" cy="233"/>
            </a:xfrm>
            <a:prstGeom prst="rect">
              <a:avLst/>
            </a:prstGeom>
            <a:noFill/>
            <a:ln w="12699">
              <a:noFill/>
              <a:miter lim="800000"/>
              <a:headEnd/>
              <a:tailEnd/>
            </a:ln>
          </p:spPr>
        </p:pic>
        <p:pic>
          <p:nvPicPr>
            <p:cNvPr id="15399" name="Picture 184"/>
            <p:cNvPicPr>
              <a:picLocks noChangeArrowheads="1"/>
            </p:cNvPicPr>
            <p:nvPr/>
          </p:nvPicPr>
          <p:blipFill>
            <a:blip r:embed="rId2"/>
            <a:srcRect/>
            <a:stretch>
              <a:fillRect/>
            </a:stretch>
          </p:blipFill>
          <p:spPr bwMode="auto">
            <a:xfrm>
              <a:off x="1020" y="2976"/>
              <a:ext cx="408" cy="233"/>
            </a:xfrm>
            <a:prstGeom prst="rect">
              <a:avLst/>
            </a:prstGeom>
            <a:noFill/>
            <a:ln w="12699">
              <a:noFill/>
              <a:miter lim="800000"/>
              <a:headEnd/>
              <a:tailEnd/>
            </a:ln>
          </p:spPr>
        </p:pic>
        <p:pic>
          <p:nvPicPr>
            <p:cNvPr id="15400" name="Picture 185"/>
            <p:cNvPicPr>
              <a:picLocks noChangeArrowheads="1"/>
            </p:cNvPicPr>
            <p:nvPr/>
          </p:nvPicPr>
          <p:blipFill>
            <a:blip r:embed="rId2"/>
            <a:srcRect/>
            <a:stretch>
              <a:fillRect/>
            </a:stretch>
          </p:blipFill>
          <p:spPr bwMode="auto">
            <a:xfrm>
              <a:off x="2699" y="2341"/>
              <a:ext cx="408" cy="233"/>
            </a:xfrm>
            <a:prstGeom prst="rect">
              <a:avLst/>
            </a:prstGeom>
            <a:noFill/>
            <a:ln w="12699">
              <a:noFill/>
              <a:miter lim="800000"/>
              <a:headEnd/>
              <a:tailEnd/>
            </a:ln>
          </p:spPr>
        </p:pic>
        <p:pic>
          <p:nvPicPr>
            <p:cNvPr id="15401" name="Picture 186"/>
            <p:cNvPicPr>
              <a:picLocks noChangeArrowheads="1"/>
            </p:cNvPicPr>
            <p:nvPr/>
          </p:nvPicPr>
          <p:blipFill>
            <a:blip r:embed="rId2"/>
            <a:srcRect/>
            <a:stretch>
              <a:fillRect/>
            </a:stretch>
          </p:blipFill>
          <p:spPr bwMode="auto">
            <a:xfrm>
              <a:off x="4422" y="2976"/>
              <a:ext cx="408" cy="233"/>
            </a:xfrm>
            <a:prstGeom prst="rect">
              <a:avLst/>
            </a:prstGeom>
            <a:noFill/>
            <a:ln w="12699">
              <a:noFill/>
              <a:miter lim="800000"/>
              <a:headEnd/>
              <a:tailEnd/>
            </a:ln>
          </p:spPr>
        </p:pic>
        <p:pic>
          <p:nvPicPr>
            <p:cNvPr id="15402" name="Picture 187"/>
            <p:cNvPicPr>
              <a:picLocks noChangeArrowheads="1"/>
            </p:cNvPicPr>
            <p:nvPr/>
          </p:nvPicPr>
          <p:blipFill>
            <a:blip r:embed="rId2"/>
            <a:srcRect/>
            <a:stretch>
              <a:fillRect/>
            </a:stretch>
          </p:blipFill>
          <p:spPr bwMode="auto">
            <a:xfrm>
              <a:off x="3470" y="2251"/>
              <a:ext cx="408" cy="233"/>
            </a:xfrm>
            <a:prstGeom prst="rect">
              <a:avLst/>
            </a:prstGeom>
            <a:noFill/>
            <a:ln w="12699">
              <a:noFill/>
              <a:miter lim="800000"/>
              <a:headEnd/>
              <a:tailEnd/>
            </a:ln>
          </p:spPr>
        </p:pic>
      </p:grpSp>
      <p:grpSp>
        <p:nvGrpSpPr>
          <p:cNvPr id="12" name="Group 191"/>
          <p:cNvGrpSpPr>
            <a:grpSpLocks/>
          </p:cNvGrpSpPr>
          <p:nvPr/>
        </p:nvGrpSpPr>
        <p:grpSpPr bwMode="auto">
          <a:xfrm>
            <a:off x="1601788" y="2444750"/>
            <a:ext cx="1462087" cy="919163"/>
            <a:chOff x="1008" y="1537"/>
            <a:chExt cx="919" cy="578"/>
          </a:xfrm>
        </p:grpSpPr>
        <p:sp>
          <p:nvSpPr>
            <p:cNvPr id="15392" name="Text Box 189"/>
            <p:cNvSpPr txBox="1">
              <a:spLocks noChangeArrowheads="1"/>
            </p:cNvSpPr>
            <p:nvPr/>
          </p:nvSpPr>
          <p:spPr bwMode="auto">
            <a:xfrm>
              <a:off x="1008" y="1537"/>
              <a:ext cx="788" cy="327"/>
            </a:xfrm>
            <a:prstGeom prst="rect">
              <a:avLst/>
            </a:prstGeom>
            <a:noFill/>
            <a:ln w="9525">
              <a:noFill/>
              <a:miter lim="800000"/>
              <a:headEnd/>
              <a:tailEnd/>
            </a:ln>
          </p:spPr>
          <p:txBody>
            <a:bodyPr wrap="none">
              <a:spAutoFit/>
            </a:bodyPr>
            <a:lstStyle/>
            <a:p>
              <a:pPr algn="ctr" eaLnBrk="0" hangingPunct="0"/>
              <a:r>
                <a:rPr lang="zh-CN" altLang="en-US" sz="2800">
                  <a:solidFill>
                    <a:srgbClr val="333399"/>
                  </a:solidFill>
                  <a:ea typeface="黑体" pitchFamily="49" charset="-122"/>
                </a:rPr>
                <a:t>路由器</a:t>
              </a:r>
            </a:p>
          </p:txBody>
        </p:sp>
        <p:sp>
          <p:nvSpPr>
            <p:cNvPr id="15393" name="Line 190"/>
            <p:cNvSpPr>
              <a:spLocks noChangeShapeType="1"/>
            </p:cNvSpPr>
            <p:nvPr/>
          </p:nvSpPr>
          <p:spPr bwMode="auto">
            <a:xfrm>
              <a:off x="1474" y="1842"/>
              <a:ext cx="453" cy="273"/>
            </a:xfrm>
            <a:prstGeom prst="line">
              <a:avLst/>
            </a:prstGeom>
            <a:noFill/>
            <a:ln w="9525">
              <a:solidFill>
                <a:srgbClr val="333399"/>
              </a:solidFill>
              <a:round/>
              <a:headEnd/>
              <a:tailEnd type="triangle" w="med" len="lg"/>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288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Line 117"/>
          <p:cNvSpPr>
            <a:spLocks noChangeShapeType="1"/>
          </p:cNvSpPr>
          <p:nvPr/>
        </p:nvSpPr>
        <p:spPr bwMode="auto">
          <a:xfrm flipH="1">
            <a:off x="901700" y="5167313"/>
            <a:ext cx="647700" cy="793750"/>
          </a:xfrm>
          <a:prstGeom prst="line">
            <a:avLst/>
          </a:prstGeom>
          <a:noFill/>
          <a:ln w="28575">
            <a:solidFill>
              <a:srgbClr val="333399"/>
            </a:solidFill>
            <a:round/>
            <a:headEnd/>
            <a:tailEnd/>
          </a:ln>
        </p:spPr>
        <p:txBody>
          <a:bodyPr lIns="91577" tIns="45789" rIns="91577" bIns="45789"/>
          <a:lstStyle/>
          <a:p>
            <a:endParaRPr lang="zh-CN" altLang="en-US"/>
          </a:p>
        </p:txBody>
      </p:sp>
      <p:sp>
        <p:nvSpPr>
          <p:cNvPr id="16387" name="Line 116"/>
          <p:cNvSpPr>
            <a:spLocks noChangeShapeType="1"/>
          </p:cNvSpPr>
          <p:nvPr/>
        </p:nvSpPr>
        <p:spPr bwMode="auto">
          <a:xfrm>
            <a:off x="7751763" y="5022850"/>
            <a:ext cx="719137" cy="1009650"/>
          </a:xfrm>
          <a:prstGeom prst="line">
            <a:avLst/>
          </a:prstGeom>
          <a:noFill/>
          <a:ln w="28575">
            <a:solidFill>
              <a:srgbClr val="333399"/>
            </a:solidFill>
            <a:round/>
            <a:headEnd/>
            <a:tailEnd/>
          </a:ln>
        </p:spPr>
        <p:txBody>
          <a:bodyPr lIns="91577" tIns="45789" rIns="91577" bIns="45789"/>
          <a:lstStyle/>
          <a:p>
            <a:endParaRPr lang="zh-CN" altLang="en-US"/>
          </a:p>
        </p:txBody>
      </p:sp>
      <p:sp>
        <p:nvSpPr>
          <p:cNvPr id="16388" name="Line 2"/>
          <p:cNvSpPr>
            <a:spLocks noChangeShapeType="1"/>
          </p:cNvSpPr>
          <p:nvPr/>
        </p:nvSpPr>
        <p:spPr bwMode="auto">
          <a:xfrm flipH="1" flipV="1">
            <a:off x="2520950" y="4048125"/>
            <a:ext cx="331788" cy="1046163"/>
          </a:xfrm>
          <a:prstGeom prst="line">
            <a:avLst/>
          </a:prstGeom>
          <a:noFill/>
          <a:ln w="28575">
            <a:solidFill>
              <a:srgbClr val="333399"/>
            </a:solidFill>
            <a:round/>
            <a:headEnd/>
            <a:tailEnd/>
          </a:ln>
        </p:spPr>
        <p:txBody>
          <a:bodyPr lIns="91577" tIns="45789" rIns="91577" bIns="45789"/>
          <a:lstStyle/>
          <a:p>
            <a:endParaRPr lang="zh-CN" altLang="en-US"/>
          </a:p>
        </p:txBody>
      </p:sp>
      <p:grpSp>
        <p:nvGrpSpPr>
          <p:cNvPr id="2" name="Group 3"/>
          <p:cNvGrpSpPr>
            <a:grpSpLocks/>
          </p:cNvGrpSpPr>
          <p:nvPr/>
        </p:nvGrpSpPr>
        <p:grpSpPr bwMode="auto">
          <a:xfrm>
            <a:off x="2271713" y="4719638"/>
            <a:ext cx="1074737" cy="769937"/>
            <a:chOff x="2949" y="196"/>
            <a:chExt cx="941" cy="598"/>
          </a:xfrm>
        </p:grpSpPr>
        <p:sp>
          <p:nvSpPr>
            <p:cNvPr id="16494" name="Oval 4"/>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95" name="Oval 5"/>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96" name="Oval 6"/>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97" name="Oval 7"/>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98" name="Oval 8"/>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99" name="Oval 9"/>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500" name="Oval 10"/>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501" name="Oval 11"/>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502" name="Freeform 1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pPr algn="ctr" eaLnBrk="0" hangingPunct="0"/>
              <a:endParaRPr lang="zh-CN" altLang="en-US"/>
            </a:p>
          </p:txBody>
        </p:sp>
        <p:sp>
          <p:nvSpPr>
            <p:cNvPr id="16503" name="Freeform 1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pPr algn="ctr" eaLnBrk="0" hangingPunct="0"/>
              <a:endParaRPr lang="zh-CN" altLang="en-US"/>
            </a:p>
          </p:txBody>
        </p:sp>
        <p:sp>
          <p:nvSpPr>
            <p:cNvPr id="16504" name="Freeform 1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pPr algn="ctr" eaLnBrk="0" hangingPunct="0"/>
              <a:endParaRPr lang="zh-CN" altLang="en-US"/>
            </a:p>
          </p:txBody>
        </p:sp>
      </p:grpSp>
      <p:sp>
        <p:nvSpPr>
          <p:cNvPr id="16390" name="Line 15"/>
          <p:cNvSpPr>
            <a:spLocks noChangeShapeType="1"/>
          </p:cNvSpPr>
          <p:nvPr/>
        </p:nvSpPr>
        <p:spPr bwMode="auto">
          <a:xfrm>
            <a:off x="4738688" y="4048125"/>
            <a:ext cx="515937" cy="995363"/>
          </a:xfrm>
          <a:prstGeom prst="line">
            <a:avLst/>
          </a:prstGeom>
          <a:noFill/>
          <a:ln w="28575">
            <a:solidFill>
              <a:srgbClr val="333399"/>
            </a:solidFill>
            <a:round/>
            <a:headEnd/>
            <a:tailEnd/>
          </a:ln>
        </p:spPr>
        <p:txBody>
          <a:bodyPr lIns="91577" tIns="45789" rIns="91577" bIns="45789"/>
          <a:lstStyle/>
          <a:p>
            <a:endParaRPr lang="zh-CN" altLang="en-US"/>
          </a:p>
        </p:txBody>
      </p:sp>
      <p:grpSp>
        <p:nvGrpSpPr>
          <p:cNvPr id="3" name="Group 16"/>
          <p:cNvGrpSpPr>
            <a:grpSpLocks/>
          </p:cNvGrpSpPr>
          <p:nvPr/>
        </p:nvGrpSpPr>
        <p:grpSpPr bwMode="auto">
          <a:xfrm>
            <a:off x="4722813" y="4719638"/>
            <a:ext cx="1074737" cy="769937"/>
            <a:chOff x="2949" y="196"/>
            <a:chExt cx="941" cy="598"/>
          </a:xfrm>
        </p:grpSpPr>
        <p:sp>
          <p:nvSpPr>
            <p:cNvPr id="16483" name="Oval 1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84" name="Oval 1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85" name="Oval 1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86" name="Oval 20"/>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87" name="Oval 2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88" name="Oval 2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89" name="Oval 2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90" name="Oval 24"/>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91" name="Freeform 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pPr algn="ctr" eaLnBrk="0" hangingPunct="0"/>
              <a:endParaRPr lang="zh-CN" altLang="en-US"/>
            </a:p>
          </p:txBody>
        </p:sp>
        <p:sp>
          <p:nvSpPr>
            <p:cNvPr id="16492" name="Freeform 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pPr algn="ctr" eaLnBrk="0" hangingPunct="0"/>
              <a:endParaRPr lang="zh-CN" altLang="en-US"/>
            </a:p>
          </p:txBody>
        </p:sp>
        <p:sp>
          <p:nvSpPr>
            <p:cNvPr id="16493" name="Freeform 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pPr algn="ctr" eaLnBrk="0" hangingPunct="0"/>
              <a:endParaRPr lang="zh-CN" altLang="en-US"/>
            </a:p>
          </p:txBody>
        </p:sp>
      </p:grpSp>
      <p:sp>
        <p:nvSpPr>
          <p:cNvPr id="16392" name="Line 28"/>
          <p:cNvSpPr>
            <a:spLocks noChangeShapeType="1"/>
          </p:cNvSpPr>
          <p:nvPr/>
        </p:nvSpPr>
        <p:spPr bwMode="auto">
          <a:xfrm flipH="1">
            <a:off x="6454775" y="4048125"/>
            <a:ext cx="342900" cy="995363"/>
          </a:xfrm>
          <a:prstGeom prst="line">
            <a:avLst/>
          </a:prstGeom>
          <a:noFill/>
          <a:ln w="28575">
            <a:solidFill>
              <a:srgbClr val="333399"/>
            </a:solidFill>
            <a:round/>
            <a:headEnd/>
            <a:tailEnd/>
          </a:ln>
        </p:spPr>
        <p:txBody>
          <a:bodyPr lIns="91577" tIns="45789" rIns="91577" bIns="45789"/>
          <a:lstStyle/>
          <a:p>
            <a:endParaRPr lang="zh-CN" altLang="en-US"/>
          </a:p>
        </p:txBody>
      </p:sp>
      <p:grpSp>
        <p:nvGrpSpPr>
          <p:cNvPr id="4" name="Group 29"/>
          <p:cNvGrpSpPr>
            <a:grpSpLocks/>
          </p:cNvGrpSpPr>
          <p:nvPr/>
        </p:nvGrpSpPr>
        <p:grpSpPr bwMode="auto">
          <a:xfrm>
            <a:off x="6019800" y="4719638"/>
            <a:ext cx="1074738" cy="769937"/>
            <a:chOff x="2949" y="196"/>
            <a:chExt cx="941" cy="598"/>
          </a:xfrm>
        </p:grpSpPr>
        <p:sp>
          <p:nvSpPr>
            <p:cNvPr id="16472" name="Oval 30"/>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73" name="Oval 31"/>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74" name="Oval 32"/>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75" name="Oval 33"/>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76" name="Oval 34"/>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77" name="Oval 35"/>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78" name="Oval 36"/>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79" name="Oval 37"/>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80" name="Freeform 3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pPr algn="ctr" eaLnBrk="0" hangingPunct="0"/>
              <a:endParaRPr lang="zh-CN" altLang="en-US"/>
            </a:p>
          </p:txBody>
        </p:sp>
        <p:sp>
          <p:nvSpPr>
            <p:cNvPr id="16481" name="Freeform 3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pPr algn="ctr" eaLnBrk="0" hangingPunct="0"/>
              <a:endParaRPr lang="zh-CN" altLang="en-US"/>
            </a:p>
          </p:txBody>
        </p:sp>
        <p:sp>
          <p:nvSpPr>
            <p:cNvPr id="16482" name="Freeform 4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pPr algn="ctr" eaLnBrk="0" hangingPunct="0"/>
              <a:endParaRPr lang="zh-CN" altLang="en-US"/>
            </a:p>
          </p:txBody>
        </p:sp>
      </p:grpSp>
      <p:sp>
        <p:nvSpPr>
          <p:cNvPr id="16394" name="Line 41"/>
          <p:cNvSpPr>
            <a:spLocks noChangeShapeType="1"/>
          </p:cNvSpPr>
          <p:nvPr/>
        </p:nvSpPr>
        <p:spPr bwMode="auto">
          <a:xfrm>
            <a:off x="6797675" y="4048125"/>
            <a:ext cx="942975" cy="995363"/>
          </a:xfrm>
          <a:prstGeom prst="line">
            <a:avLst/>
          </a:prstGeom>
          <a:noFill/>
          <a:ln w="28575">
            <a:solidFill>
              <a:srgbClr val="333399"/>
            </a:solidFill>
            <a:round/>
            <a:headEnd/>
            <a:tailEnd/>
          </a:ln>
        </p:spPr>
        <p:txBody>
          <a:bodyPr lIns="91577" tIns="45789" rIns="91577" bIns="45789"/>
          <a:lstStyle/>
          <a:p>
            <a:endParaRPr lang="zh-CN" altLang="en-US"/>
          </a:p>
        </p:txBody>
      </p:sp>
      <p:grpSp>
        <p:nvGrpSpPr>
          <p:cNvPr id="5" name="Group 42"/>
          <p:cNvGrpSpPr>
            <a:grpSpLocks/>
          </p:cNvGrpSpPr>
          <p:nvPr/>
        </p:nvGrpSpPr>
        <p:grpSpPr bwMode="auto">
          <a:xfrm>
            <a:off x="7173913" y="4719638"/>
            <a:ext cx="1074737" cy="769937"/>
            <a:chOff x="2949" y="196"/>
            <a:chExt cx="941" cy="598"/>
          </a:xfrm>
        </p:grpSpPr>
        <p:sp>
          <p:nvSpPr>
            <p:cNvPr id="16461" name="Oval 43"/>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62" name="Oval 44"/>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63" name="Oval 45"/>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64" name="Oval 46"/>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65" name="Oval 47"/>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66" name="Oval 48"/>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67" name="Oval 49"/>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68" name="Oval 50"/>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69" name="Freeform 5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pPr algn="ctr" eaLnBrk="0" hangingPunct="0"/>
              <a:endParaRPr lang="zh-CN" altLang="en-US"/>
            </a:p>
          </p:txBody>
        </p:sp>
        <p:sp>
          <p:nvSpPr>
            <p:cNvPr id="16470" name="Freeform 5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pPr algn="ctr" eaLnBrk="0" hangingPunct="0"/>
              <a:endParaRPr lang="zh-CN" altLang="en-US"/>
            </a:p>
          </p:txBody>
        </p:sp>
        <p:sp>
          <p:nvSpPr>
            <p:cNvPr id="16471" name="Freeform 5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pPr algn="ctr" eaLnBrk="0" hangingPunct="0"/>
              <a:endParaRPr lang="zh-CN" altLang="en-US"/>
            </a:p>
          </p:txBody>
        </p:sp>
      </p:grpSp>
      <p:sp>
        <p:nvSpPr>
          <p:cNvPr id="16396" name="Rectangle 54"/>
          <p:cNvSpPr>
            <a:spLocks noGrp="1" noChangeArrowheads="1"/>
          </p:cNvSpPr>
          <p:nvPr>
            <p:ph type="title"/>
          </p:nvPr>
        </p:nvSpPr>
        <p:spPr/>
        <p:txBody>
          <a:bodyPr/>
          <a:lstStyle/>
          <a:p>
            <a:pPr algn="ctr"/>
            <a:r>
              <a:rPr lang="zh-CN" altLang="en-US" b="1" u="none" smtClean="0">
                <a:ea typeface="宋体" pitchFamily="2" charset="-122"/>
              </a:rPr>
              <a:t>三级结构的因特网</a:t>
            </a:r>
          </a:p>
        </p:txBody>
      </p:sp>
      <p:sp>
        <p:nvSpPr>
          <p:cNvPr id="16397" name="Rectangle 55"/>
          <p:cNvSpPr>
            <a:spLocks noGrp="1" noChangeArrowheads="1"/>
          </p:cNvSpPr>
          <p:nvPr>
            <p:ph type="body" sz="half" idx="1"/>
          </p:nvPr>
        </p:nvSpPr>
        <p:spPr>
          <a:xfrm>
            <a:off x="539750" y="1606550"/>
            <a:ext cx="8077200" cy="685800"/>
          </a:xfrm>
        </p:spPr>
        <p:txBody>
          <a:bodyPr/>
          <a:lstStyle/>
          <a:p>
            <a:pPr>
              <a:buClr>
                <a:srgbClr val="C00000"/>
              </a:buClr>
              <a:buFont typeface="Wingdings" pitchFamily="2" charset="2"/>
              <a:buChar char="n"/>
            </a:pPr>
            <a:r>
              <a:rPr lang="zh-CN" altLang="en-US" b="1" smtClean="0">
                <a:ea typeface="宋体" pitchFamily="2" charset="-122"/>
              </a:rPr>
              <a:t>主机到主机的通信可能要经过多种网络。</a:t>
            </a:r>
          </a:p>
        </p:txBody>
      </p:sp>
      <p:sp>
        <p:nvSpPr>
          <p:cNvPr id="16398" name="Line 56"/>
          <p:cNvSpPr>
            <a:spLocks noChangeShapeType="1"/>
          </p:cNvSpPr>
          <p:nvPr/>
        </p:nvSpPr>
        <p:spPr bwMode="auto">
          <a:xfrm flipV="1">
            <a:off x="1481138" y="4048125"/>
            <a:ext cx="857250" cy="995363"/>
          </a:xfrm>
          <a:prstGeom prst="line">
            <a:avLst/>
          </a:prstGeom>
          <a:noFill/>
          <a:ln w="28575">
            <a:solidFill>
              <a:srgbClr val="333399"/>
            </a:solidFill>
            <a:round/>
            <a:headEnd/>
            <a:tailEnd/>
          </a:ln>
        </p:spPr>
        <p:txBody>
          <a:bodyPr lIns="91577" tIns="45789" rIns="91577" bIns="45789"/>
          <a:lstStyle/>
          <a:p>
            <a:endParaRPr lang="zh-CN" altLang="en-US"/>
          </a:p>
        </p:txBody>
      </p:sp>
      <p:sp>
        <p:nvSpPr>
          <p:cNvPr id="16399" name="Line 57"/>
          <p:cNvSpPr>
            <a:spLocks noChangeShapeType="1"/>
          </p:cNvSpPr>
          <p:nvPr/>
        </p:nvSpPr>
        <p:spPr bwMode="auto">
          <a:xfrm flipH="1">
            <a:off x="3841750" y="4048125"/>
            <a:ext cx="641350" cy="1028700"/>
          </a:xfrm>
          <a:prstGeom prst="line">
            <a:avLst/>
          </a:prstGeom>
          <a:noFill/>
          <a:ln w="28575">
            <a:solidFill>
              <a:srgbClr val="333399"/>
            </a:solidFill>
            <a:round/>
            <a:headEnd/>
            <a:tailEnd/>
          </a:ln>
        </p:spPr>
        <p:txBody>
          <a:bodyPr lIns="91577" tIns="45789" rIns="91577" bIns="45789"/>
          <a:lstStyle/>
          <a:p>
            <a:endParaRPr lang="zh-CN" altLang="en-US"/>
          </a:p>
        </p:txBody>
      </p:sp>
      <p:sp>
        <p:nvSpPr>
          <p:cNvPr id="16400" name="Line 58"/>
          <p:cNvSpPr>
            <a:spLocks noChangeShapeType="1"/>
          </p:cNvSpPr>
          <p:nvPr/>
        </p:nvSpPr>
        <p:spPr bwMode="auto">
          <a:xfrm flipH="1">
            <a:off x="2595563" y="2752725"/>
            <a:ext cx="1790700" cy="1195388"/>
          </a:xfrm>
          <a:prstGeom prst="line">
            <a:avLst/>
          </a:prstGeom>
          <a:noFill/>
          <a:ln w="57150">
            <a:solidFill>
              <a:srgbClr val="333399"/>
            </a:solidFill>
            <a:round/>
            <a:headEnd/>
            <a:tailEnd/>
          </a:ln>
        </p:spPr>
        <p:txBody>
          <a:bodyPr lIns="91577" tIns="45789" rIns="91577" bIns="45789"/>
          <a:lstStyle/>
          <a:p>
            <a:endParaRPr lang="zh-CN" altLang="en-US"/>
          </a:p>
        </p:txBody>
      </p:sp>
      <p:sp>
        <p:nvSpPr>
          <p:cNvPr id="16401" name="Line 59"/>
          <p:cNvSpPr>
            <a:spLocks noChangeShapeType="1"/>
          </p:cNvSpPr>
          <p:nvPr/>
        </p:nvSpPr>
        <p:spPr bwMode="auto">
          <a:xfrm>
            <a:off x="4643438" y="2851150"/>
            <a:ext cx="0" cy="1196975"/>
          </a:xfrm>
          <a:prstGeom prst="line">
            <a:avLst/>
          </a:prstGeom>
          <a:noFill/>
          <a:ln w="57150">
            <a:solidFill>
              <a:srgbClr val="333399"/>
            </a:solidFill>
            <a:round/>
            <a:headEnd/>
            <a:tailEnd/>
          </a:ln>
        </p:spPr>
        <p:txBody>
          <a:bodyPr lIns="91577" tIns="45789" rIns="91577" bIns="45789"/>
          <a:lstStyle/>
          <a:p>
            <a:endParaRPr lang="zh-CN" altLang="en-US"/>
          </a:p>
        </p:txBody>
      </p:sp>
      <p:grpSp>
        <p:nvGrpSpPr>
          <p:cNvPr id="6" name="Group 60"/>
          <p:cNvGrpSpPr>
            <a:grpSpLocks/>
          </p:cNvGrpSpPr>
          <p:nvPr/>
        </p:nvGrpSpPr>
        <p:grpSpPr bwMode="auto">
          <a:xfrm>
            <a:off x="3497263" y="4719638"/>
            <a:ext cx="1074737" cy="769937"/>
            <a:chOff x="2949" y="196"/>
            <a:chExt cx="941" cy="598"/>
          </a:xfrm>
        </p:grpSpPr>
        <p:sp>
          <p:nvSpPr>
            <p:cNvPr id="16450" name="Oval 61"/>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51" name="Oval 62"/>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52" name="Oval 63"/>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53" name="Oval 64"/>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54" name="Oval 65"/>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55" name="Oval 66"/>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56" name="Oval 67"/>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57" name="Oval 68"/>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58" name="Freeform 6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pPr algn="ctr" eaLnBrk="0" hangingPunct="0"/>
              <a:endParaRPr lang="zh-CN" altLang="en-US"/>
            </a:p>
          </p:txBody>
        </p:sp>
        <p:sp>
          <p:nvSpPr>
            <p:cNvPr id="16459" name="Freeform 7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pPr algn="ctr" eaLnBrk="0" hangingPunct="0"/>
              <a:endParaRPr lang="zh-CN" altLang="en-US"/>
            </a:p>
          </p:txBody>
        </p:sp>
        <p:sp>
          <p:nvSpPr>
            <p:cNvPr id="16460" name="Freeform 7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pPr algn="ctr" eaLnBrk="0" hangingPunct="0"/>
              <a:endParaRPr lang="zh-CN" altLang="en-US"/>
            </a:p>
          </p:txBody>
        </p:sp>
      </p:grpSp>
      <p:sp>
        <p:nvSpPr>
          <p:cNvPr id="16403" name="Line 72"/>
          <p:cNvSpPr>
            <a:spLocks noChangeShapeType="1"/>
          </p:cNvSpPr>
          <p:nvPr/>
        </p:nvSpPr>
        <p:spPr bwMode="auto">
          <a:xfrm>
            <a:off x="5070475" y="2851150"/>
            <a:ext cx="1555750" cy="1096963"/>
          </a:xfrm>
          <a:prstGeom prst="line">
            <a:avLst/>
          </a:prstGeom>
          <a:noFill/>
          <a:ln w="57150">
            <a:solidFill>
              <a:srgbClr val="333399"/>
            </a:solidFill>
            <a:round/>
            <a:headEnd/>
            <a:tailEnd/>
          </a:ln>
        </p:spPr>
        <p:txBody>
          <a:bodyPr lIns="91577" tIns="45789" rIns="91577" bIns="45789"/>
          <a:lstStyle/>
          <a:p>
            <a:endParaRPr lang="zh-CN" altLang="en-US"/>
          </a:p>
        </p:txBody>
      </p:sp>
      <p:sp>
        <p:nvSpPr>
          <p:cNvPr id="76873" name="Oval 73"/>
          <p:cNvSpPr>
            <a:spLocks noChangeArrowheads="1"/>
          </p:cNvSpPr>
          <p:nvPr/>
        </p:nvSpPr>
        <p:spPr bwMode="auto">
          <a:xfrm>
            <a:off x="3698875" y="2354263"/>
            <a:ext cx="1876425" cy="896937"/>
          </a:xfrm>
          <a:prstGeom prst="ellipse">
            <a:avLst/>
          </a:prstGeom>
          <a:solidFill>
            <a:srgbClr val="CCECFF"/>
          </a:solidFill>
          <a:ln w="9525">
            <a:solidFill>
              <a:schemeClr val="tx1"/>
            </a:solidFill>
            <a:round/>
            <a:headEnd/>
            <a:tailEnd/>
          </a:ln>
          <a:effectLst>
            <a:outerShdw dist="35921" dir="2700000" algn="ctr" rotWithShape="0">
              <a:schemeClr val="bg2"/>
            </a:outerShdw>
          </a:effectLst>
        </p:spPr>
        <p:txBody>
          <a:bodyPr wrap="none" lIns="91577" tIns="45789" rIns="91577" bIns="45789" anchor="ctr"/>
          <a:lstStyle/>
          <a:p>
            <a:pPr algn="ctr" eaLnBrk="0" hangingPunct="0">
              <a:defRPr/>
            </a:pPr>
            <a:endParaRPr kumimoji="1" lang="zh-CN" altLang="zh-CN" sz="1600"/>
          </a:p>
        </p:txBody>
      </p:sp>
      <p:sp>
        <p:nvSpPr>
          <p:cNvPr id="16405" name="Text Box 74"/>
          <p:cNvSpPr txBox="1">
            <a:spLocks noChangeArrowheads="1"/>
          </p:cNvSpPr>
          <p:nvPr/>
        </p:nvSpPr>
        <p:spPr bwMode="auto">
          <a:xfrm>
            <a:off x="3571875" y="4900613"/>
            <a:ext cx="947738" cy="396875"/>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ea typeface="黑体" pitchFamily="49" charset="-122"/>
              </a:rPr>
              <a:t>校园网</a:t>
            </a:r>
          </a:p>
        </p:txBody>
      </p:sp>
      <p:sp>
        <p:nvSpPr>
          <p:cNvPr id="16406" name="Text Box 75"/>
          <p:cNvSpPr txBox="1">
            <a:spLocks noChangeArrowheads="1"/>
          </p:cNvSpPr>
          <p:nvPr/>
        </p:nvSpPr>
        <p:spPr bwMode="auto">
          <a:xfrm>
            <a:off x="4824413" y="4900613"/>
            <a:ext cx="947737" cy="396875"/>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ea typeface="黑体" pitchFamily="49" charset="-122"/>
              </a:rPr>
              <a:t>校园网</a:t>
            </a:r>
          </a:p>
        </p:txBody>
      </p:sp>
      <p:sp>
        <p:nvSpPr>
          <p:cNvPr id="16407" name="Text Box 76"/>
          <p:cNvSpPr txBox="1">
            <a:spLocks noChangeArrowheads="1"/>
          </p:cNvSpPr>
          <p:nvPr/>
        </p:nvSpPr>
        <p:spPr bwMode="auto">
          <a:xfrm>
            <a:off x="6076950" y="4900613"/>
            <a:ext cx="947738" cy="396875"/>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ea typeface="黑体" pitchFamily="49" charset="-122"/>
              </a:rPr>
              <a:t>校园网</a:t>
            </a:r>
          </a:p>
        </p:txBody>
      </p:sp>
      <p:sp>
        <p:nvSpPr>
          <p:cNvPr id="16408" name="Text Box 77"/>
          <p:cNvSpPr txBox="1">
            <a:spLocks noChangeArrowheads="1"/>
          </p:cNvSpPr>
          <p:nvPr/>
        </p:nvSpPr>
        <p:spPr bwMode="auto">
          <a:xfrm>
            <a:off x="7318375" y="4900613"/>
            <a:ext cx="947738" cy="396875"/>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ea typeface="黑体" pitchFamily="49" charset="-122"/>
              </a:rPr>
              <a:t>校园网</a:t>
            </a:r>
          </a:p>
        </p:txBody>
      </p:sp>
      <p:grpSp>
        <p:nvGrpSpPr>
          <p:cNvPr id="7" name="Group 78"/>
          <p:cNvGrpSpPr>
            <a:grpSpLocks/>
          </p:cNvGrpSpPr>
          <p:nvPr/>
        </p:nvGrpSpPr>
        <p:grpSpPr bwMode="auto">
          <a:xfrm>
            <a:off x="1052513" y="4719638"/>
            <a:ext cx="1074737" cy="769937"/>
            <a:chOff x="2949" y="196"/>
            <a:chExt cx="941" cy="598"/>
          </a:xfrm>
        </p:grpSpPr>
        <p:sp>
          <p:nvSpPr>
            <p:cNvPr id="16439" name="Oval 79"/>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40" name="Oval 80"/>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41" name="Oval 81"/>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42" name="Oval 82"/>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43" name="Oval 83"/>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44" name="Oval 84"/>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45" name="Oval 85"/>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46" name="Oval 86"/>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6447" name="Freeform 8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pPr algn="ctr" eaLnBrk="0" hangingPunct="0"/>
              <a:endParaRPr lang="zh-CN" altLang="en-US"/>
            </a:p>
          </p:txBody>
        </p:sp>
        <p:sp>
          <p:nvSpPr>
            <p:cNvPr id="16448" name="Freeform 8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pPr algn="ctr" eaLnBrk="0" hangingPunct="0"/>
              <a:endParaRPr lang="zh-CN" altLang="en-US"/>
            </a:p>
          </p:txBody>
        </p:sp>
        <p:sp>
          <p:nvSpPr>
            <p:cNvPr id="16449" name="Freeform 8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pPr algn="ctr" eaLnBrk="0" hangingPunct="0"/>
              <a:endParaRPr lang="zh-CN" altLang="en-US"/>
            </a:p>
          </p:txBody>
        </p:sp>
      </p:grpSp>
      <p:sp>
        <p:nvSpPr>
          <p:cNvPr id="16410" name="Text Box 90"/>
          <p:cNvSpPr txBox="1">
            <a:spLocks noChangeArrowheads="1"/>
          </p:cNvSpPr>
          <p:nvPr/>
        </p:nvSpPr>
        <p:spPr bwMode="auto">
          <a:xfrm>
            <a:off x="1069975" y="4900613"/>
            <a:ext cx="947738" cy="396875"/>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ea typeface="黑体" pitchFamily="49" charset="-122"/>
              </a:rPr>
              <a:t>校园网</a:t>
            </a:r>
          </a:p>
        </p:txBody>
      </p:sp>
      <p:sp>
        <p:nvSpPr>
          <p:cNvPr id="16411" name="Text Box 91"/>
          <p:cNvSpPr txBox="1">
            <a:spLocks noChangeArrowheads="1"/>
          </p:cNvSpPr>
          <p:nvPr/>
        </p:nvSpPr>
        <p:spPr bwMode="auto">
          <a:xfrm>
            <a:off x="2320925" y="4900613"/>
            <a:ext cx="947738" cy="396875"/>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ea typeface="黑体" pitchFamily="49" charset="-122"/>
              </a:rPr>
              <a:t>校园网</a:t>
            </a:r>
          </a:p>
        </p:txBody>
      </p:sp>
      <p:sp>
        <p:nvSpPr>
          <p:cNvPr id="16412" name="Text Box 92"/>
          <p:cNvSpPr txBox="1">
            <a:spLocks noChangeArrowheads="1"/>
          </p:cNvSpPr>
          <p:nvPr/>
        </p:nvSpPr>
        <p:spPr bwMode="auto">
          <a:xfrm>
            <a:off x="3752850" y="2555875"/>
            <a:ext cx="1711325" cy="458788"/>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400">
                <a:solidFill>
                  <a:srgbClr val="333399"/>
                </a:solidFill>
                <a:ea typeface="黑体" pitchFamily="49" charset="-122"/>
              </a:rPr>
              <a:t>国家主干网</a:t>
            </a:r>
          </a:p>
        </p:txBody>
      </p:sp>
      <p:grpSp>
        <p:nvGrpSpPr>
          <p:cNvPr id="8" name="Group 93"/>
          <p:cNvGrpSpPr>
            <a:grpSpLocks/>
          </p:cNvGrpSpPr>
          <p:nvPr/>
        </p:nvGrpSpPr>
        <p:grpSpPr bwMode="auto">
          <a:xfrm>
            <a:off x="6218238" y="3648075"/>
            <a:ext cx="1117600" cy="598488"/>
            <a:chOff x="3912" y="2257"/>
            <a:chExt cx="703" cy="376"/>
          </a:xfrm>
        </p:grpSpPr>
        <p:sp>
          <p:nvSpPr>
            <p:cNvPr id="76894" name="Oval 94"/>
            <p:cNvSpPr>
              <a:spLocks noChangeArrowheads="1"/>
            </p:cNvSpPr>
            <p:nvPr/>
          </p:nvSpPr>
          <p:spPr bwMode="auto">
            <a:xfrm>
              <a:off x="3912" y="2257"/>
              <a:ext cx="688" cy="376"/>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eaLnBrk="0" hangingPunct="0">
                <a:defRPr/>
              </a:pPr>
              <a:endParaRPr kumimoji="1" lang="zh-CN" altLang="zh-CN" sz="1600">
                <a:solidFill>
                  <a:schemeClr val="accent2"/>
                </a:solidFill>
              </a:endParaRPr>
            </a:p>
          </p:txBody>
        </p:sp>
        <p:sp>
          <p:nvSpPr>
            <p:cNvPr id="16438" name="Text Box 95"/>
            <p:cNvSpPr txBox="1">
              <a:spLocks noChangeArrowheads="1"/>
            </p:cNvSpPr>
            <p:nvPr/>
          </p:nvSpPr>
          <p:spPr bwMode="auto">
            <a:xfrm>
              <a:off x="3923" y="2296"/>
              <a:ext cx="692" cy="288"/>
            </a:xfrm>
            <a:prstGeom prst="rect">
              <a:avLst/>
            </a:prstGeom>
            <a:noFill/>
            <a:ln w="9525">
              <a:noFill/>
              <a:miter lim="800000"/>
              <a:headEnd/>
              <a:tailEnd/>
            </a:ln>
          </p:spPr>
          <p:txBody>
            <a:bodyPr wrap="none">
              <a:spAutoFit/>
            </a:bodyPr>
            <a:lstStyle/>
            <a:p>
              <a:pPr algn="ctr" eaLnBrk="0" hangingPunct="0"/>
              <a:r>
                <a:rPr kumimoji="1" lang="zh-CN" altLang="en-US" sz="2400">
                  <a:solidFill>
                    <a:srgbClr val="333399"/>
                  </a:solidFill>
                  <a:ea typeface="黑体" pitchFamily="49" charset="-122"/>
                </a:rPr>
                <a:t>地区网</a:t>
              </a:r>
            </a:p>
          </p:txBody>
        </p:sp>
      </p:grpSp>
      <p:grpSp>
        <p:nvGrpSpPr>
          <p:cNvPr id="9" name="Group 96"/>
          <p:cNvGrpSpPr>
            <a:grpSpLocks/>
          </p:cNvGrpSpPr>
          <p:nvPr/>
        </p:nvGrpSpPr>
        <p:grpSpPr bwMode="auto">
          <a:xfrm>
            <a:off x="4073525" y="3709988"/>
            <a:ext cx="1117600" cy="598487"/>
            <a:chOff x="3912" y="2257"/>
            <a:chExt cx="703" cy="376"/>
          </a:xfrm>
        </p:grpSpPr>
        <p:sp>
          <p:nvSpPr>
            <p:cNvPr id="76897" name="Oval 97"/>
            <p:cNvSpPr>
              <a:spLocks noChangeArrowheads="1"/>
            </p:cNvSpPr>
            <p:nvPr/>
          </p:nvSpPr>
          <p:spPr bwMode="auto">
            <a:xfrm>
              <a:off x="3912" y="2257"/>
              <a:ext cx="688" cy="376"/>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eaLnBrk="0" hangingPunct="0">
                <a:defRPr/>
              </a:pPr>
              <a:endParaRPr kumimoji="1" lang="zh-CN" altLang="zh-CN" sz="1600">
                <a:solidFill>
                  <a:schemeClr val="accent2"/>
                </a:solidFill>
              </a:endParaRPr>
            </a:p>
          </p:txBody>
        </p:sp>
        <p:sp>
          <p:nvSpPr>
            <p:cNvPr id="16436" name="Text Box 98"/>
            <p:cNvSpPr txBox="1">
              <a:spLocks noChangeArrowheads="1"/>
            </p:cNvSpPr>
            <p:nvPr/>
          </p:nvSpPr>
          <p:spPr bwMode="auto">
            <a:xfrm>
              <a:off x="3923" y="2296"/>
              <a:ext cx="692" cy="288"/>
            </a:xfrm>
            <a:prstGeom prst="rect">
              <a:avLst/>
            </a:prstGeom>
            <a:noFill/>
            <a:ln w="9525">
              <a:noFill/>
              <a:miter lim="800000"/>
              <a:headEnd/>
              <a:tailEnd/>
            </a:ln>
          </p:spPr>
          <p:txBody>
            <a:bodyPr wrap="none">
              <a:spAutoFit/>
            </a:bodyPr>
            <a:lstStyle/>
            <a:p>
              <a:pPr algn="ctr" eaLnBrk="0" hangingPunct="0"/>
              <a:r>
                <a:rPr kumimoji="1" lang="zh-CN" altLang="en-US" sz="2400">
                  <a:solidFill>
                    <a:srgbClr val="333399"/>
                  </a:solidFill>
                  <a:ea typeface="黑体" pitchFamily="49" charset="-122"/>
                </a:rPr>
                <a:t>地区网</a:t>
              </a:r>
            </a:p>
          </p:txBody>
        </p:sp>
      </p:grpSp>
      <p:grpSp>
        <p:nvGrpSpPr>
          <p:cNvPr id="10" name="Group 99"/>
          <p:cNvGrpSpPr>
            <a:grpSpLocks/>
          </p:cNvGrpSpPr>
          <p:nvPr/>
        </p:nvGrpSpPr>
        <p:grpSpPr bwMode="auto">
          <a:xfrm>
            <a:off x="1838325" y="3709988"/>
            <a:ext cx="1117600" cy="598487"/>
            <a:chOff x="3912" y="2257"/>
            <a:chExt cx="703" cy="376"/>
          </a:xfrm>
        </p:grpSpPr>
        <p:sp>
          <p:nvSpPr>
            <p:cNvPr id="76900" name="Oval 100"/>
            <p:cNvSpPr>
              <a:spLocks noChangeArrowheads="1"/>
            </p:cNvSpPr>
            <p:nvPr/>
          </p:nvSpPr>
          <p:spPr bwMode="auto">
            <a:xfrm>
              <a:off x="3912" y="2257"/>
              <a:ext cx="688" cy="376"/>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eaLnBrk="0" hangingPunct="0">
                <a:defRPr/>
              </a:pPr>
              <a:endParaRPr kumimoji="1" lang="zh-CN" altLang="zh-CN" sz="1600">
                <a:solidFill>
                  <a:schemeClr val="accent2"/>
                </a:solidFill>
              </a:endParaRPr>
            </a:p>
          </p:txBody>
        </p:sp>
        <p:sp>
          <p:nvSpPr>
            <p:cNvPr id="16434" name="Text Box 101"/>
            <p:cNvSpPr txBox="1">
              <a:spLocks noChangeArrowheads="1"/>
            </p:cNvSpPr>
            <p:nvPr/>
          </p:nvSpPr>
          <p:spPr bwMode="auto">
            <a:xfrm>
              <a:off x="3923" y="2296"/>
              <a:ext cx="692" cy="288"/>
            </a:xfrm>
            <a:prstGeom prst="rect">
              <a:avLst/>
            </a:prstGeom>
            <a:noFill/>
            <a:ln w="9525">
              <a:noFill/>
              <a:miter lim="800000"/>
              <a:headEnd/>
              <a:tailEnd/>
            </a:ln>
          </p:spPr>
          <p:txBody>
            <a:bodyPr wrap="none">
              <a:spAutoFit/>
            </a:bodyPr>
            <a:lstStyle/>
            <a:p>
              <a:pPr algn="ctr" eaLnBrk="0" hangingPunct="0"/>
              <a:r>
                <a:rPr kumimoji="1" lang="zh-CN" altLang="en-US" sz="2400">
                  <a:solidFill>
                    <a:srgbClr val="333399"/>
                  </a:solidFill>
                  <a:ea typeface="黑体" pitchFamily="49" charset="-122"/>
                </a:rPr>
                <a:t>地区网</a:t>
              </a:r>
            </a:p>
          </p:txBody>
        </p:sp>
      </p:grpSp>
      <p:grpSp>
        <p:nvGrpSpPr>
          <p:cNvPr id="11" name="Group 102"/>
          <p:cNvGrpSpPr>
            <a:grpSpLocks/>
          </p:cNvGrpSpPr>
          <p:nvPr/>
        </p:nvGrpSpPr>
        <p:grpSpPr bwMode="auto">
          <a:xfrm>
            <a:off x="1620838" y="3182938"/>
            <a:ext cx="6057900" cy="1522412"/>
            <a:chOff x="1020" y="2251"/>
            <a:chExt cx="3810" cy="958"/>
          </a:xfrm>
        </p:grpSpPr>
        <p:pic>
          <p:nvPicPr>
            <p:cNvPr id="16424" name="Picture 103"/>
            <p:cNvPicPr>
              <a:picLocks noChangeArrowheads="1"/>
            </p:cNvPicPr>
            <p:nvPr/>
          </p:nvPicPr>
          <p:blipFill>
            <a:blip r:embed="rId2"/>
            <a:srcRect/>
            <a:stretch>
              <a:fillRect/>
            </a:stretch>
          </p:blipFill>
          <p:spPr bwMode="auto">
            <a:xfrm>
              <a:off x="1882" y="2296"/>
              <a:ext cx="408" cy="233"/>
            </a:xfrm>
            <a:prstGeom prst="rect">
              <a:avLst/>
            </a:prstGeom>
            <a:noFill/>
            <a:ln w="9525">
              <a:noFill/>
              <a:miter lim="800000"/>
              <a:headEnd/>
              <a:tailEnd/>
            </a:ln>
          </p:spPr>
        </p:pic>
        <p:pic>
          <p:nvPicPr>
            <p:cNvPr id="16425" name="Picture 104"/>
            <p:cNvPicPr>
              <a:picLocks noChangeArrowheads="1"/>
            </p:cNvPicPr>
            <p:nvPr/>
          </p:nvPicPr>
          <p:blipFill>
            <a:blip r:embed="rId2"/>
            <a:srcRect/>
            <a:stretch>
              <a:fillRect/>
            </a:stretch>
          </p:blipFill>
          <p:spPr bwMode="auto">
            <a:xfrm>
              <a:off x="3923" y="2976"/>
              <a:ext cx="408" cy="233"/>
            </a:xfrm>
            <a:prstGeom prst="rect">
              <a:avLst/>
            </a:prstGeom>
            <a:noFill/>
            <a:ln w="12699">
              <a:noFill/>
              <a:miter lim="800000"/>
              <a:headEnd/>
              <a:tailEnd/>
            </a:ln>
          </p:spPr>
        </p:pic>
        <p:pic>
          <p:nvPicPr>
            <p:cNvPr id="16426" name="Picture 105"/>
            <p:cNvPicPr>
              <a:picLocks noChangeArrowheads="1"/>
            </p:cNvPicPr>
            <p:nvPr/>
          </p:nvPicPr>
          <p:blipFill>
            <a:blip r:embed="rId2"/>
            <a:srcRect/>
            <a:stretch>
              <a:fillRect/>
            </a:stretch>
          </p:blipFill>
          <p:spPr bwMode="auto">
            <a:xfrm>
              <a:off x="2925" y="2976"/>
              <a:ext cx="408" cy="233"/>
            </a:xfrm>
            <a:prstGeom prst="rect">
              <a:avLst/>
            </a:prstGeom>
            <a:noFill/>
            <a:ln w="12699">
              <a:noFill/>
              <a:miter lim="800000"/>
              <a:headEnd/>
              <a:tailEnd/>
            </a:ln>
          </p:spPr>
        </p:pic>
        <p:pic>
          <p:nvPicPr>
            <p:cNvPr id="16427" name="Picture 106"/>
            <p:cNvPicPr>
              <a:picLocks noChangeArrowheads="1"/>
            </p:cNvPicPr>
            <p:nvPr/>
          </p:nvPicPr>
          <p:blipFill>
            <a:blip r:embed="rId2"/>
            <a:srcRect/>
            <a:stretch>
              <a:fillRect/>
            </a:stretch>
          </p:blipFill>
          <p:spPr bwMode="auto">
            <a:xfrm>
              <a:off x="2426" y="2976"/>
              <a:ext cx="408" cy="233"/>
            </a:xfrm>
            <a:prstGeom prst="rect">
              <a:avLst/>
            </a:prstGeom>
            <a:noFill/>
            <a:ln w="12699">
              <a:noFill/>
              <a:miter lim="800000"/>
              <a:headEnd/>
              <a:tailEnd/>
            </a:ln>
          </p:spPr>
        </p:pic>
        <p:pic>
          <p:nvPicPr>
            <p:cNvPr id="16428" name="Picture 107"/>
            <p:cNvPicPr>
              <a:picLocks noChangeArrowheads="1"/>
            </p:cNvPicPr>
            <p:nvPr/>
          </p:nvPicPr>
          <p:blipFill>
            <a:blip r:embed="rId2"/>
            <a:srcRect/>
            <a:stretch>
              <a:fillRect/>
            </a:stretch>
          </p:blipFill>
          <p:spPr bwMode="auto">
            <a:xfrm>
              <a:off x="1474" y="2976"/>
              <a:ext cx="408" cy="233"/>
            </a:xfrm>
            <a:prstGeom prst="rect">
              <a:avLst/>
            </a:prstGeom>
            <a:noFill/>
            <a:ln w="12699">
              <a:noFill/>
              <a:miter lim="800000"/>
              <a:headEnd/>
              <a:tailEnd/>
            </a:ln>
          </p:spPr>
        </p:pic>
        <p:pic>
          <p:nvPicPr>
            <p:cNvPr id="16429" name="Picture 108"/>
            <p:cNvPicPr>
              <a:picLocks noChangeArrowheads="1"/>
            </p:cNvPicPr>
            <p:nvPr/>
          </p:nvPicPr>
          <p:blipFill>
            <a:blip r:embed="rId2"/>
            <a:srcRect/>
            <a:stretch>
              <a:fillRect/>
            </a:stretch>
          </p:blipFill>
          <p:spPr bwMode="auto">
            <a:xfrm>
              <a:off x="1020" y="2976"/>
              <a:ext cx="408" cy="233"/>
            </a:xfrm>
            <a:prstGeom prst="rect">
              <a:avLst/>
            </a:prstGeom>
            <a:noFill/>
            <a:ln w="12699">
              <a:noFill/>
              <a:miter lim="800000"/>
              <a:headEnd/>
              <a:tailEnd/>
            </a:ln>
          </p:spPr>
        </p:pic>
        <p:pic>
          <p:nvPicPr>
            <p:cNvPr id="16430" name="Picture 109"/>
            <p:cNvPicPr>
              <a:picLocks noChangeArrowheads="1"/>
            </p:cNvPicPr>
            <p:nvPr/>
          </p:nvPicPr>
          <p:blipFill>
            <a:blip r:embed="rId2"/>
            <a:srcRect/>
            <a:stretch>
              <a:fillRect/>
            </a:stretch>
          </p:blipFill>
          <p:spPr bwMode="auto">
            <a:xfrm>
              <a:off x="2699" y="2341"/>
              <a:ext cx="408" cy="233"/>
            </a:xfrm>
            <a:prstGeom prst="rect">
              <a:avLst/>
            </a:prstGeom>
            <a:noFill/>
            <a:ln w="12699">
              <a:noFill/>
              <a:miter lim="800000"/>
              <a:headEnd/>
              <a:tailEnd/>
            </a:ln>
          </p:spPr>
        </p:pic>
        <p:pic>
          <p:nvPicPr>
            <p:cNvPr id="16431" name="Picture 110"/>
            <p:cNvPicPr>
              <a:picLocks noChangeArrowheads="1"/>
            </p:cNvPicPr>
            <p:nvPr/>
          </p:nvPicPr>
          <p:blipFill>
            <a:blip r:embed="rId2"/>
            <a:srcRect/>
            <a:stretch>
              <a:fillRect/>
            </a:stretch>
          </p:blipFill>
          <p:spPr bwMode="auto">
            <a:xfrm>
              <a:off x="4422" y="2976"/>
              <a:ext cx="408" cy="233"/>
            </a:xfrm>
            <a:prstGeom prst="rect">
              <a:avLst/>
            </a:prstGeom>
            <a:noFill/>
            <a:ln w="12699">
              <a:noFill/>
              <a:miter lim="800000"/>
              <a:headEnd/>
              <a:tailEnd/>
            </a:ln>
          </p:spPr>
        </p:pic>
        <p:pic>
          <p:nvPicPr>
            <p:cNvPr id="16432" name="Picture 111"/>
            <p:cNvPicPr>
              <a:picLocks noChangeArrowheads="1"/>
            </p:cNvPicPr>
            <p:nvPr/>
          </p:nvPicPr>
          <p:blipFill>
            <a:blip r:embed="rId2"/>
            <a:srcRect/>
            <a:stretch>
              <a:fillRect/>
            </a:stretch>
          </p:blipFill>
          <p:spPr bwMode="auto">
            <a:xfrm>
              <a:off x="3470" y="2251"/>
              <a:ext cx="408" cy="233"/>
            </a:xfrm>
            <a:prstGeom prst="rect">
              <a:avLst/>
            </a:prstGeom>
            <a:noFill/>
            <a:ln w="12699">
              <a:noFill/>
              <a:miter lim="800000"/>
              <a:headEnd/>
              <a:tailEnd/>
            </a:ln>
          </p:spPr>
        </p:pic>
      </p:grpSp>
      <p:pic>
        <p:nvPicPr>
          <p:cNvPr id="16417" name="Picture 112"/>
          <p:cNvPicPr>
            <a:picLocks noChangeArrowheads="1"/>
          </p:cNvPicPr>
          <p:nvPr/>
        </p:nvPicPr>
        <p:blipFill>
          <a:blip r:embed="rId3"/>
          <a:srcRect/>
          <a:stretch>
            <a:fillRect/>
          </a:stretch>
        </p:blipFill>
        <p:spPr bwMode="auto">
          <a:xfrm>
            <a:off x="627063" y="5745163"/>
            <a:ext cx="585787" cy="593725"/>
          </a:xfrm>
          <a:prstGeom prst="rect">
            <a:avLst/>
          </a:prstGeom>
          <a:noFill/>
          <a:ln w="9525">
            <a:noFill/>
            <a:miter lim="800000"/>
            <a:headEnd/>
            <a:tailEnd/>
          </a:ln>
        </p:spPr>
      </p:pic>
      <p:pic>
        <p:nvPicPr>
          <p:cNvPr id="16418" name="Picture 114"/>
          <p:cNvPicPr>
            <a:picLocks noChangeArrowheads="1"/>
          </p:cNvPicPr>
          <p:nvPr/>
        </p:nvPicPr>
        <p:blipFill>
          <a:blip r:embed="rId3"/>
          <a:srcRect/>
          <a:stretch>
            <a:fillRect/>
          </a:stretch>
        </p:blipFill>
        <p:spPr bwMode="auto">
          <a:xfrm>
            <a:off x="8174038" y="5745163"/>
            <a:ext cx="587375" cy="593725"/>
          </a:xfrm>
          <a:prstGeom prst="rect">
            <a:avLst/>
          </a:prstGeom>
          <a:noFill/>
          <a:ln w="9525">
            <a:noFill/>
            <a:miter lim="800000"/>
            <a:headEnd/>
            <a:tailEnd/>
          </a:ln>
        </p:spPr>
      </p:pic>
      <p:sp>
        <p:nvSpPr>
          <p:cNvPr id="76918" name="Line 118"/>
          <p:cNvSpPr>
            <a:spLocks noChangeShapeType="1"/>
          </p:cNvSpPr>
          <p:nvPr/>
        </p:nvSpPr>
        <p:spPr bwMode="auto">
          <a:xfrm flipV="1">
            <a:off x="901700" y="4589463"/>
            <a:ext cx="1009650" cy="1371600"/>
          </a:xfrm>
          <a:prstGeom prst="line">
            <a:avLst/>
          </a:prstGeom>
          <a:noFill/>
          <a:ln w="76200">
            <a:solidFill>
              <a:srgbClr val="FF0000"/>
            </a:solidFill>
            <a:round/>
            <a:headEnd/>
            <a:tailEnd type="triangle" w="med" len="lg"/>
          </a:ln>
        </p:spPr>
        <p:txBody>
          <a:bodyPr lIns="91577" tIns="45789" rIns="91577" bIns="45789"/>
          <a:lstStyle/>
          <a:p>
            <a:endParaRPr lang="zh-CN" altLang="en-US"/>
          </a:p>
        </p:txBody>
      </p:sp>
      <p:sp>
        <p:nvSpPr>
          <p:cNvPr id="76919" name="Line 119"/>
          <p:cNvSpPr>
            <a:spLocks noChangeShapeType="1"/>
          </p:cNvSpPr>
          <p:nvPr/>
        </p:nvSpPr>
        <p:spPr bwMode="auto">
          <a:xfrm flipV="1">
            <a:off x="1911350" y="3435350"/>
            <a:ext cx="1441450" cy="1009650"/>
          </a:xfrm>
          <a:prstGeom prst="line">
            <a:avLst/>
          </a:prstGeom>
          <a:noFill/>
          <a:ln w="76200">
            <a:solidFill>
              <a:srgbClr val="FF0000"/>
            </a:solidFill>
            <a:round/>
            <a:headEnd/>
            <a:tailEnd type="triangle" w="med" len="lg"/>
          </a:ln>
        </p:spPr>
        <p:txBody>
          <a:bodyPr lIns="91577" tIns="45789" rIns="91577" bIns="45789"/>
          <a:lstStyle/>
          <a:p>
            <a:endParaRPr lang="zh-CN" altLang="en-US"/>
          </a:p>
        </p:txBody>
      </p:sp>
      <p:sp>
        <p:nvSpPr>
          <p:cNvPr id="76920" name="Freeform 120"/>
          <p:cNvSpPr>
            <a:spLocks/>
          </p:cNvSpPr>
          <p:nvPr/>
        </p:nvSpPr>
        <p:spPr bwMode="auto">
          <a:xfrm>
            <a:off x="3352800" y="2963863"/>
            <a:ext cx="2522538" cy="473075"/>
          </a:xfrm>
          <a:custGeom>
            <a:avLst/>
            <a:gdLst>
              <a:gd name="T0" fmla="*/ 0 w 1587"/>
              <a:gd name="T1" fmla="*/ 753535094 h 297"/>
              <a:gd name="T2" fmla="*/ 2061635340 w 1587"/>
              <a:gd name="T3" fmla="*/ 0 h 297"/>
              <a:gd name="T4" fmla="*/ 2147483647 w 1587"/>
              <a:gd name="T5" fmla="*/ 639363188 h 297"/>
              <a:gd name="T6" fmla="*/ 0 60000 65536"/>
              <a:gd name="T7" fmla="*/ 0 60000 65536"/>
              <a:gd name="T8" fmla="*/ 0 60000 65536"/>
              <a:gd name="T9" fmla="*/ 0 w 1587"/>
              <a:gd name="T10" fmla="*/ 0 h 297"/>
              <a:gd name="T11" fmla="*/ 1587 w 1587"/>
              <a:gd name="T12" fmla="*/ 297 h 297"/>
            </a:gdLst>
            <a:ahLst/>
            <a:cxnLst>
              <a:cxn ang="T6">
                <a:pos x="T0" y="T1"/>
              </a:cxn>
              <a:cxn ang="T7">
                <a:pos x="T2" y="T3"/>
              </a:cxn>
              <a:cxn ang="T8">
                <a:pos x="T4" y="T5"/>
              </a:cxn>
            </a:cxnLst>
            <a:rect l="T9" t="T10" r="T11" b="T12"/>
            <a:pathLst>
              <a:path w="1587" h="297">
                <a:moveTo>
                  <a:pt x="0" y="297"/>
                </a:moveTo>
                <a:lnTo>
                  <a:pt x="816" y="0"/>
                </a:lnTo>
                <a:lnTo>
                  <a:pt x="1587" y="252"/>
                </a:lnTo>
              </a:path>
            </a:pathLst>
          </a:custGeom>
          <a:noFill/>
          <a:ln w="76200">
            <a:solidFill>
              <a:srgbClr val="FF0000"/>
            </a:solidFill>
            <a:round/>
            <a:headEnd/>
            <a:tailEnd type="triangle" w="med" len="lg"/>
          </a:ln>
        </p:spPr>
        <p:txBody>
          <a:bodyPr lIns="91577" tIns="45789" rIns="91577" bIns="45789"/>
          <a:lstStyle/>
          <a:p>
            <a:pPr algn="ctr" eaLnBrk="0" hangingPunct="0"/>
            <a:endParaRPr lang="zh-CN" altLang="en-US"/>
          </a:p>
        </p:txBody>
      </p:sp>
      <p:sp>
        <p:nvSpPr>
          <p:cNvPr id="76922" name="Line 122"/>
          <p:cNvSpPr>
            <a:spLocks noChangeShapeType="1"/>
          </p:cNvSpPr>
          <p:nvPr/>
        </p:nvSpPr>
        <p:spPr bwMode="auto">
          <a:xfrm>
            <a:off x="5875338" y="3290888"/>
            <a:ext cx="1587500" cy="1298575"/>
          </a:xfrm>
          <a:prstGeom prst="line">
            <a:avLst/>
          </a:prstGeom>
          <a:noFill/>
          <a:ln w="76200">
            <a:solidFill>
              <a:srgbClr val="FF0000"/>
            </a:solidFill>
            <a:round/>
            <a:headEnd/>
            <a:tailEnd type="triangle" w="med" len="lg"/>
          </a:ln>
        </p:spPr>
        <p:txBody>
          <a:bodyPr lIns="91577" tIns="45789" rIns="91577" bIns="45789"/>
          <a:lstStyle/>
          <a:p>
            <a:endParaRPr lang="zh-CN" altLang="en-US"/>
          </a:p>
        </p:txBody>
      </p:sp>
      <p:sp>
        <p:nvSpPr>
          <p:cNvPr id="76923" name="Line 123"/>
          <p:cNvSpPr>
            <a:spLocks noChangeShapeType="1"/>
          </p:cNvSpPr>
          <p:nvPr/>
        </p:nvSpPr>
        <p:spPr bwMode="auto">
          <a:xfrm>
            <a:off x="7462838" y="4516438"/>
            <a:ext cx="1081087" cy="1587500"/>
          </a:xfrm>
          <a:prstGeom prst="line">
            <a:avLst/>
          </a:prstGeom>
          <a:noFill/>
          <a:ln w="76200">
            <a:solidFill>
              <a:srgbClr val="FF0000"/>
            </a:solidFill>
            <a:round/>
            <a:headEnd/>
            <a:tailEnd type="triangle" w="med" len="lg"/>
          </a:ln>
        </p:spPr>
        <p:txBody>
          <a:bodyPr lIns="91577" tIns="45789" rIns="91577" bIns="45789"/>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6918"/>
                                        </p:tgtEl>
                                        <p:attrNameLst>
                                          <p:attrName>style.visibility</p:attrName>
                                        </p:attrNameLst>
                                      </p:cBhvr>
                                      <p:to>
                                        <p:strVal val="visible"/>
                                      </p:to>
                                    </p:set>
                                    <p:animEffect transition="in" filter="wipe(down)">
                                      <p:cBhvr>
                                        <p:cTn id="7" dur="1000"/>
                                        <p:tgtEl>
                                          <p:spTgt spid="76918"/>
                                        </p:tgtEl>
                                      </p:cBhvr>
                                    </p:animEffect>
                                  </p:childTnLst>
                                  <p:subTnLst>
                                    <p:animClr>
                                      <p:cBhvr override="childStyle">
                                        <p:cTn dur="1" fill="hold" display="0" masterRel="nextClick" afterEffect="1"/>
                                        <p:tgtEl>
                                          <p:spTgt spid="76918"/>
                                        </p:tgtEl>
                                        <p:attrNameLst>
                                          <p:attrName>ppt_c</p:attrName>
                                        </p:attrNameLst>
                                      </p:cBhvr>
                                      <p:to>
                                        <a:schemeClr val="accent1"/>
                                      </p:to>
                                    </p:animClr>
                                  </p:subTnLst>
                                </p:cTn>
                              </p:par>
                            </p:childTnLst>
                          </p:cTn>
                        </p:par>
                        <p:par>
                          <p:cTn id="8" fill="hold">
                            <p:stCondLst>
                              <p:cond delay="1000"/>
                            </p:stCondLst>
                            <p:childTnLst>
                              <p:par>
                                <p:cTn id="9" presetID="22" presetClass="entr" presetSubtype="4" fill="hold" grpId="0" nodeType="afterEffect">
                                  <p:stCondLst>
                                    <p:cond delay="500"/>
                                  </p:stCondLst>
                                  <p:childTnLst>
                                    <p:set>
                                      <p:cBhvr>
                                        <p:cTn id="10" dur="1" fill="hold">
                                          <p:stCondLst>
                                            <p:cond delay="0"/>
                                          </p:stCondLst>
                                        </p:cTn>
                                        <p:tgtEl>
                                          <p:spTgt spid="76919"/>
                                        </p:tgtEl>
                                        <p:attrNameLst>
                                          <p:attrName>style.visibility</p:attrName>
                                        </p:attrNameLst>
                                      </p:cBhvr>
                                      <p:to>
                                        <p:strVal val="visible"/>
                                      </p:to>
                                    </p:set>
                                    <p:animEffect transition="in" filter="wipe(down)">
                                      <p:cBhvr>
                                        <p:cTn id="11" dur="1000"/>
                                        <p:tgtEl>
                                          <p:spTgt spid="76919"/>
                                        </p:tgtEl>
                                      </p:cBhvr>
                                    </p:animEffect>
                                  </p:childTnLst>
                                  <p:subTnLst>
                                    <p:animClr>
                                      <p:cBhvr override="childStyle">
                                        <p:cTn dur="1" fill="hold" display="0" masterRel="nextClick" afterEffect="1"/>
                                        <p:tgtEl>
                                          <p:spTgt spid="76919"/>
                                        </p:tgtEl>
                                        <p:attrNameLst>
                                          <p:attrName>ppt_c</p:attrName>
                                        </p:attrNameLst>
                                      </p:cBhvr>
                                      <p:to>
                                        <a:schemeClr val="accent1"/>
                                      </p:to>
                                    </p:animClr>
                                  </p:subTnLst>
                                </p:cTn>
                              </p:par>
                            </p:childTnLst>
                          </p:cTn>
                        </p:par>
                        <p:par>
                          <p:cTn id="12" fill="hold">
                            <p:stCondLst>
                              <p:cond delay="2500"/>
                            </p:stCondLst>
                            <p:childTnLst>
                              <p:par>
                                <p:cTn id="13" presetID="22" presetClass="entr" presetSubtype="8" fill="hold" grpId="0" nodeType="afterEffect">
                                  <p:stCondLst>
                                    <p:cond delay="500"/>
                                  </p:stCondLst>
                                  <p:childTnLst>
                                    <p:set>
                                      <p:cBhvr>
                                        <p:cTn id="14" dur="1" fill="hold">
                                          <p:stCondLst>
                                            <p:cond delay="0"/>
                                          </p:stCondLst>
                                        </p:cTn>
                                        <p:tgtEl>
                                          <p:spTgt spid="76920"/>
                                        </p:tgtEl>
                                        <p:attrNameLst>
                                          <p:attrName>style.visibility</p:attrName>
                                        </p:attrNameLst>
                                      </p:cBhvr>
                                      <p:to>
                                        <p:strVal val="visible"/>
                                      </p:to>
                                    </p:set>
                                    <p:animEffect transition="in" filter="wipe(left)">
                                      <p:cBhvr>
                                        <p:cTn id="15" dur="1000"/>
                                        <p:tgtEl>
                                          <p:spTgt spid="76920"/>
                                        </p:tgtEl>
                                      </p:cBhvr>
                                    </p:animEffect>
                                  </p:childTnLst>
                                  <p:subTnLst>
                                    <p:animClr>
                                      <p:cBhvr override="childStyle">
                                        <p:cTn dur="1" fill="hold" display="0" masterRel="nextClick" afterEffect="1"/>
                                        <p:tgtEl>
                                          <p:spTgt spid="76920"/>
                                        </p:tgtEl>
                                        <p:attrNameLst>
                                          <p:attrName>ppt_c</p:attrName>
                                        </p:attrNameLst>
                                      </p:cBhvr>
                                      <p:to>
                                        <a:schemeClr val="accent1"/>
                                      </p:to>
                                    </p:animClr>
                                  </p:subTnLst>
                                </p:cTn>
                              </p:par>
                            </p:childTnLst>
                          </p:cTn>
                        </p:par>
                        <p:par>
                          <p:cTn id="16" fill="hold">
                            <p:stCondLst>
                              <p:cond delay="4000"/>
                            </p:stCondLst>
                            <p:childTnLst>
                              <p:par>
                                <p:cTn id="17" presetID="22" presetClass="entr" presetSubtype="8" fill="hold" grpId="0" nodeType="afterEffect">
                                  <p:stCondLst>
                                    <p:cond delay="500"/>
                                  </p:stCondLst>
                                  <p:childTnLst>
                                    <p:set>
                                      <p:cBhvr>
                                        <p:cTn id="18" dur="1" fill="hold">
                                          <p:stCondLst>
                                            <p:cond delay="0"/>
                                          </p:stCondLst>
                                        </p:cTn>
                                        <p:tgtEl>
                                          <p:spTgt spid="76922"/>
                                        </p:tgtEl>
                                        <p:attrNameLst>
                                          <p:attrName>style.visibility</p:attrName>
                                        </p:attrNameLst>
                                      </p:cBhvr>
                                      <p:to>
                                        <p:strVal val="visible"/>
                                      </p:to>
                                    </p:set>
                                    <p:animEffect transition="in" filter="wipe(left)">
                                      <p:cBhvr>
                                        <p:cTn id="19" dur="1000"/>
                                        <p:tgtEl>
                                          <p:spTgt spid="76922"/>
                                        </p:tgtEl>
                                      </p:cBhvr>
                                    </p:animEffect>
                                  </p:childTnLst>
                                  <p:subTnLst>
                                    <p:animClr>
                                      <p:cBhvr override="childStyle">
                                        <p:cTn dur="1" fill="hold" display="0" masterRel="nextClick" afterEffect="1"/>
                                        <p:tgtEl>
                                          <p:spTgt spid="76922"/>
                                        </p:tgtEl>
                                        <p:attrNameLst>
                                          <p:attrName>ppt_c</p:attrName>
                                        </p:attrNameLst>
                                      </p:cBhvr>
                                      <p:to>
                                        <a:schemeClr val="accent1"/>
                                      </p:to>
                                    </p:animClr>
                                  </p:subTnLst>
                                </p:cTn>
                              </p:par>
                            </p:childTnLst>
                          </p:cTn>
                        </p:par>
                        <p:par>
                          <p:cTn id="20" fill="hold">
                            <p:stCondLst>
                              <p:cond delay="5500"/>
                            </p:stCondLst>
                            <p:childTnLst>
                              <p:par>
                                <p:cTn id="21" presetID="22" presetClass="entr" presetSubtype="1" fill="hold" grpId="0" nodeType="afterEffect">
                                  <p:stCondLst>
                                    <p:cond delay="500"/>
                                  </p:stCondLst>
                                  <p:childTnLst>
                                    <p:set>
                                      <p:cBhvr>
                                        <p:cTn id="22" dur="1" fill="hold">
                                          <p:stCondLst>
                                            <p:cond delay="0"/>
                                          </p:stCondLst>
                                        </p:cTn>
                                        <p:tgtEl>
                                          <p:spTgt spid="76923"/>
                                        </p:tgtEl>
                                        <p:attrNameLst>
                                          <p:attrName>style.visibility</p:attrName>
                                        </p:attrNameLst>
                                      </p:cBhvr>
                                      <p:to>
                                        <p:strVal val="visible"/>
                                      </p:to>
                                    </p:set>
                                    <p:animEffect transition="in" filter="wipe(up)">
                                      <p:cBhvr>
                                        <p:cTn id="23" dur="1000"/>
                                        <p:tgtEl>
                                          <p:spTgt spid="76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918" grpId="0" animBg="1"/>
      <p:bldP spid="76919" grpId="0" animBg="1"/>
      <p:bldP spid="76920" grpId="0" animBg="1"/>
      <p:bldP spid="76922" grpId="0" animBg="1"/>
      <p:bldP spid="769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algn="ctr"/>
            <a:r>
              <a:rPr lang="zh-CN" altLang="en-US" smtClean="0">
                <a:ea typeface="宋体" pitchFamily="2" charset="-122"/>
              </a:rPr>
              <a:t>因特网发展的第三阶段</a:t>
            </a:r>
          </a:p>
        </p:txBody>
      </p:sp>
      <p:sp>
        <p:nvSpPr>
          <p:cNvPr id="71683" name="Rectangle 3"/>
          <p:cNvSpPr>
            <a:spLocks noGrp="1" noChangeArrowheads="1"/>
          </p:cNvSpPr>
          <p:nvPr>
            <p:ph type="body" idx="1"/>
          </p:nvPr>
        </p:nvSpPr>
        <p:spPr>
          <a:xfrm>
            <a:off x="387350" y="1606550"/>
            <a:ext cx="8305800" cy="4868863"/>
          </a:xfrm>
        </p:spPr>
        <p:txBody>
          <a:bodyPr/>
          <a:lstStyle/>
          <a:p>
            <a:pPr marL="447675" indent="-447675">
              <a:spcBef>
                <a:spcPct val="15000"/>
              </a:spcBef>
            </a:pPr>
            <a:r>
              <a:rPr lang="zh-CN" altLang="en-US" b="1" smtClean="0">
                <a:latin typeface="Times New Roman" pitchFamily="18" charset="0"/>
                <a:ea typeface="宋体" pitchFamily="2" charset="-122"/>
                <a:cs typeface="Times New Roman" pitchFamily="18" charset="0"/>
              </a:rPr>
              <a:t>从</a:t>
            </a:r>
            <a:r>
              <a:rPr lang="en-US" altLang="zh-CN" b="1" smtClean="0">
                <a:latin typeface="Times New Roman" pitchFamily="18" charset="0"/>
                <a:ea typeface="宋体" pitchFamily="2" charset="-122"/>
                <a:cs typeface="Times New Roman" pitchFamily="18" charset="0"/>
              </a:rPr>
              <a:t>1993</a:t>
            </a:r>
            <a:r>
              <a:rPr lang="zh-CN" altLang="en-US" b="1" smtClean="0">
                <a:latin typeface="Times New Roman" pitchFamily="18" charset="0"/>
                <a:ea typeface="宋体" pitchFamily="2" charset="-122"/>
                <a:cs typeface="Times New Roman" pitchFamily="18" charset="0"/>
              </a:rPr>
              <a:t>年开始，由美国政府资助的 </a:t>
            </a:r>
            <a:r>
              <a:rPr lang="en-US" altLang="zh-CN" b="1" smtClean="0">
                <a:latin typeface="Times New Roman" pitchFamily="18" charset="0"/>
                <a:ea typeface="宋体" pitchFamily="2" charset="-122"/>
                <a:cs typeface="Times New Roman" pitchFamily="18" charset="0"/>
              </a:rPr>
              <a:t>NSFNET</a:t>
            </a:r>
            <a:r>
              <a:rPr lang="zh-CN" altLang="en-US" b="1" smtClean="0">
                <a:latin typeface="Times New Roman" pitchFamily="18" charset="0"/>
                <a:ea typeface="宋体" pitchFamily="2" charset="-122"/>
                <a:cs typeface="Times New Roman" pitchFamily="18" charset="0"/>
              </a:rPr>
              <a:t>逐渐被若干个商用的 </a:t>
            </a:r>
            <a:r>
              <a:rPr lang="en-US" altLang="zh-CN" b="1" smtClean="0">
                <a:latin typeface="Times New Roman" pitchFamily="18" charset="0"/>
                <a:ea typeface="宋体" pitchFamily="2" charset="-122"/>
                <a:cs typeface="Times New Roman" pitchFamily="18" charset="0"/>
              </a:rPr>
              <a:t>ISP </a:t>
            </a:r>
            <a:r>
              <a:rPr lang="zh-CN" altLang="en-US" b="1" smtClean="0">
                <a:latin typeface="Times New Roman" pitchFamily="18" charset="0"/>
                <a:ea typeface="宋体" pitchFamily="2" charset="-122"/>
                <a:cs typeface="Times New Roman" pitchFamily="18" charset="0"/>
              </a:rPr>
              <a:t>网络所代替。</a:t>
            </a:r>
            <a:r>
              <a:rPr lang="zh-CN" altLang="en-US" sz="2400" b="1" smtClean="0">
                <a:latin typeface="Times New Roman" pitchFamily="18" charset="0"/>
                <a:ea typeface="宋体" pitchFamily="2" charset="-122"/>
                <a:cs typeface="Times New Roman" pitchFamily="18" charset="0"/>
              </a:rPr>
              <a:t>  </a:t>
            </a:r>
          </a:p>
          <a:p>
            <a:pPr marL="447675" indent="-447675">
              <a:spcBef>
                <a:spcPct val="15000"/>
              </a:spcBef>
            </a:pPr>
            <a:r>
              <a:rPr lang="en-US" altLang="zh-CN" b="1" smtClean="0">
                <a:latin typeface="Times New Roman" pitchFamily="18" charset="0"/>
                <a:ea typeface="宋体" pitchFamily="2" charset="-122"/>
                <a:cs typeface="Times New Roman" pitchFamily="18" charset="0"/>
              </a:rPr>
              <a:t>1994 </a:t>
            </a:r>
            <a:r>
              <a:rPr lang="zh-CN" altLang="en-US" b="1" smtClean="0">
                <a:latin typeface="Times New Roman" pitchFamily="18" charset="0"/>
                <a:ea typeface="宋体" pitchFamily="2" charset="-122"/>
                <a:cs typeface="Times New Roman" pitchFamily="18" charset="0"/>
              </a:rPr>
              <a:t>年开始创建了 </a:t>
            </a:r>
            <a:r>
              <a:rPr lang="en-US" altLang="zh-CN" b="1" smtClean="0">
                <a:latin typeface="Times New Roman" pitchFamily="18" charset="0"/>
                <a:ea typeface="宋体" pitchFamily="2" charset="-122"/>
                <a:cs typeface="Times New Roman" pitchFamily="18" charset="0"/>
              </a:rPr>
              <a:t>4 </a:t>
            </a:r>
            <a:r>
              <a:rPr lang="zh-CN" altLang="en-US" b="1" smtClean="0">
                <a:latin typeface="Times New Roman" pitchFamily="18" charset="0"/>
                <a:ea typeface="宋体" pitchFamily="2" charset="-122"/>
                <a:cs typeface="Times New Roman" pitchFamily="18" charset="0"/>
              </a:rPr>
              <a:t>个网络接入点 </a:t>
            </a:r>
            <a:r>
              <a:rPr lang="en-US" altLang="zh-CN" b="1" smtClean="0">
                <a:latin typeface="Times New Roman" pitchFamily="18" charset="0"/>
                <a:ea typeface="宋体" pitchFamily="2" charset="-122"/>
                <a:cs typeface="Times New Roman" pitchFamily="18" charset="0"/>
              </a:rPr>
              <a:t>NAP (Network Access Point)</a:t>
            </a:r>
            <a:r>
              <a:rPr lang="zh-CN" altLang="en-US" b="1" smtClean="0">
                <a:latin typeface="Times New Roman" pitchFamily="18" charset="0"/>
                <a:ea typeface="宋体" pitchFamily="2" charset="-122"/>
                <a:cs typeface="Times New Roman" pitchFamily="18" charset="0"/>
              </a:rPr>
              <a:t>，分别由 </a:t>
            </a:r>
            <a:r>
              <a:rPr lang="en-US" altLang="zh-CN" b="1" smtClean="0">
                <a:latin typeface="Times New Roman" pitchFamily="18" charset="0"/>
                <a:ea typeface="宋体" pitchFamily="2" charset="-122"/>
                <a:cs typeface="Times New Roman" pitchFamily="18" charset="0"/>
              </a:rPr>
              <a:t>4 </a:t>
            </a:r>
            <a:r>
              <a:rPr lang="zh-CN" altLang="en-US" b="1" smtClean="0">
                <a:latin typeface="Times New Roman" pitchFamily="18" charset="0"/>
                <a:ea typeface="宋体" pitchFamily="2" charset="-122"/>
                <a:cs typeface="Times New Roman" pitchFamily="18" charset="0"/>
              </a:rPr>
              <a:t>个电信公司经营。</a:t>
            </a:r>
          </a:p>
          <a:p>
            <a:pPr marL="447675" indent="-447675">
              <a:spcBef>
                <a:spcPct val="15000"/>
              </a:spcBef>
            </a:pPr>
            <a:r>
              <a:rPr lang="en-US" altLang="zh-CN" b="1" smtClean="0">
                <a:latin typeface="Times New Roman" pitchFamily="18" charset="0"/>
                <a:ea typeface="宋体" pitchFamily="2" charset="-122"/>
                <a:cs typeface="Times New Roman" pitchFamily="18" charset="0"/>
              </a:rPr>
              <a:t>NAP </a:t>
            </a:r>
            <a:r>
              <a:rPr lang="zh-CN" altLang="en-US" b="1" smtClean="0">
                <a:latin typeface="Times New Roman" pitchFamily="18" charset="0"/>
                <a:ea typeface="宋体" pitchFamily="2" charset="-122"/>
                <a:cs typeface="Times New Roman" pitchFamily="18" charset="0"/>
              </a:rPr>
              <a:t>就是用来交换因特网上流量的结点。在</a:t>
            </a:r>
            <a:r>
              <a:rPr lang="en-US" altLang="zh-CN" b="1" smtClean="0">
                <a:latin typeface="Times New Roman" pitchFamily="18" charset="0"/>
                <a:ea typeface="宋体" pitchFamily="2" charset="-122"/>
                <a:cs typeface="Times New Roman" pitchFamily="18" charset="0"/>
              </a:rPr>
              <a:t>NAP </a:t>
            </a:r>
            <a:r>
              <a:rPr lang="zh-CN" altLang="en-US" b="1" smtClean="0">
                <a:latin typeface="Times New Roman" pitchFamily="18" charset="0"/>
                <a:ea typeface="宋体" pitchFamily="2" charset="-122"/>
                <a:cs typeface="Times New Roman" pitchFamily="18" charset="0"/>
              </a:rPr>
              <a:t>中安装有性能很好的交换设施。到本世纪初，美国的 </a:t>
            </a:r>
            <a:r>
              <a:rPr lang="en-US" altLang="zh-CN" b="1" smtClean="0">
                <a:latin typeface="Times New Roman" pitchFamily="18" charset="0"/>
                <a:ea typeface="宋体" pitchFamily="2" charset="-122"/>
                <a:cs typeface="Times New Roman" pitchFamily="18" charset="0"/>
              </a:rPr>
              <a:t>NAP </a:t>
            </a:r>
            <a:r>
              <a:rPr lang="zh-CN" altLang="en-US" b="1" smtClean="0">
                <a:latin typeface="Times New Roman" pitchFamily="18" charset="0"/>
                <a:ea typeface="宋体" pitchFamily="2" charset="-122"/>
                <a:cs typeface="Times New Roman" pitchFamily="18" charset="0"/>
              </a:rPr>
              <a:t>的数量已达到十几个。</a:t>
            </a:r>
          </a:p>
          <a:p>
            <a:pPr marL="447675" indent="-447675">
              <a:spcBef>
                <a:spcPct val="15000"/>
              </a:spcBef>
            </a:pPr>
            <a:r>
              <a:rPr lang="zh-CN" altLang="en-US" b="1" smtClean="0">
                <a:latin typeface="Times New Roman" pitchFamily="18" charset="0"/>
                <a:ea typeface="宋体" pitchFamily="2" charset="-122"/>
                <a:cs typeface="Times New Roman" pitchFamily="18" charset="0"/>
              </a:rPr>
              <a:t>从 </a:t>
            </a:r>
            <a:r>
              <a:rPr lang="en-US" altLang="zh-CN" b="1" smtClean="0">
                <a:latin typeface="Times New Roman" pitchFamily="18" charset="0"/>
                <a:ea typeface="宋体" pitchFamily="2" charset="-122"/>
                <a:cs typeface="Times New Roman" pitchFamily="18" charset="0"/>
              </a:rPr>
              <a:t>1994 </a:t>
            </a:r>
            <a:r>
              <a:rPr lang="zh-CN" altLang="en-US" b="1" smtClean="0">
                <a:latin typeface="Times New Roman" pitchFamily="18" charset="0"/>
                <a:ea typeface="宋体" pitchFamily="2" charset="-122"/>
                <a:cs typeface="Times New Roman" pitchFamily="18" charset="0"/>
              </a:rPr>
              <a:t>年到现在，因特网逐渐演变成多级结构网络。  </a:t>
            </a:r>
            <a:r>
              <a:rPr lang="zh-CN" altLang="en-US" sz="2400" b="1" smtClean="0">
                <a:latin typeface="Times New Roman" pitchFamily="18" charset="0"/>
                <a:ea typeface="宋体" pitchFamily="2" charset="-122"/>
                <a:cs typeface="Times New Roman"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6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6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6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Line 194"/>
          <p:cNvSpPr>
            <a:spLocks noChangeShapeType="1"/>
          </p:cNvSpPr>
          <p:nvPr/>
        </p:nvSpPr>
        <p:spPr bwMode="auto">
          <a:xfrm flipV="1">
            <a:off x="7535863" y="6032500"/>
            <a:ext cx="1008062" cy="0"/>
          </a:xfrm>
          <a:prstGeom prst="line">
            <a:avLst/>
          </a:prstGeom>
          <a:noFill/>
          <a:ln w="28575">
            <a:solidFill>
              <a:srgbClr val="333399"/>
            </a:solidFill>
            <a:round/>
            <a:headEnd/>
            <a:tailEnd/>
          </a:ln>
        </p:spPr>
        <p:txBody>
          <a:bodyPr lIns="91577" tIns="45789" rIns="91577" bIns="45789"/>
          <a:lstStyle/>
          <a:p>
            <a:endParaRPr lang="zh-CN" altLang="en-US"/>
          </a:p>
        </p:txBody>
      </p:sp>
      <p:sp>
        <p:nvSpPr>
          <p:cNvPr id="18435" name="Line 193"/>
          <p:cNvSpPr>
            <a:spLocks noChangeShapeType="1"/>
          </p:cNvSpPr>
          <p:nvPr/>
        </p:nvSpPr>
        <p:spPr bwMode="auto">
          <a:xfrm flipV="1">
            <a:off x="539750" y="5961063"/>
            <a:ext cx="1009650" cy="0"/>
          </a:xfrm>
          <a:prstGeom prst="line">
            <a:avLst/>
          </a:prstGeom>
          <a:noFill/>
          <a:ln w="28575">
            <a:solidFill>
              <a:srgbClr val="333399"/>
            </a:solidFill>
            <a:round/>
            <a:headEnd/>
            <a:tailEnd/>
          </a:ln>
        </p:spPr>
        <p:txBody>
          <a:bodyPr lIns="91577" tIns="45789" rIns="91577" bIns="45789"/>
          <a:lstStyle/>
          <a:p>
            <a:endParaRPr lang="zh-CN" altLang="en-US"/>
          </a:p>
        </p:txBody>
      </p:sp>
      <p:sp>
        <p:nvSpPr>
          <p:cNvPr id="18436" name="Rectangle 2"/>
          <p:cNvSpPr>
            <a:spLocks noGrp="1" noChangeArrowheads="1"/>
          </p:cNvSpPr>
          <p:nvPr>
            <p:ph type="title"/>
          </p:nvPr>
        </p:nvSpPr>
        <p:spPr/>
        <p:txBody>
          <a:bodyPr/>
          <a:lstStyle/>
          <a:p>
            <a:pPr algn="ctr"/>
            <a:r>
              <a:rPr lang="zh-CN" altLang="en-US" smtClean="0">
                <a:ea typeface="宋体" pitchFamily="2" charset="-122"/>
              </a:rPr>
              <a:t>多级结构的因特网</a:t>
            </a:r>
          </a:p>
        </p:txBody>
      </p:sp>
      <p:sp>
        <p:nvSpPr>
          <p:cNvPr id="18437" name="Line 5"/>
          <p:cNvSpPr>
            <a:spLocks noChangeShapeType="1"/>
          </p:cNvSpPr>
          <p:nvPr/>
        </p:nvSpPr>
        <p:spPr bwMode="auto">
          <a:xfrm>
            <a:off x="2413000" y="5064125"/>
            <a:ext cx="739775" cy="920750"/>
          </a:xfrm>
          <a:prstGeom prst="line">
            <a:avLst/>
          </a:prstGeom>
          <a:noFill/>
          <a:ln w="28575">
            <a:solidFill>
              <a:srgbClr val="333399"/>
            </a:solidFill>
            <a:round/>
            <a:headEnd/>
            <a:tailEnd/>
          </a:ln>
        </p:spPr>
        <p:txBody>
          <a:bodyPr lIns="91577" tIns="45789" rIns="91577" bIns="45789"/>
          <a:lstStyle/>
          <a:p>
            <a:endParaRPr lang="zh-CN" altLang="en-US"/>
          </a:p>
        </p:txBody>
      </p:sp>
      <p:sp>
        <p:nvSpPr>
          <p:cNvPr id="18438" name="Line 6"/>
          <p:cNvSpPr>
            <a:spLocks noChangeShapeType="1"/>
          </p:cNvSpPr>
          <p:nvPr/>
        </p:nvSpPr>
        <p:spPr bwMode="auto">
          <a:xfrm>
            <a:off x="3563938" y="5146675"/>
            <a:ext cx="987425" cy="754063"/>
          </a:xfrm>
          <a:prstGeom prst="line">
            <a:avLst/>
          </a:prstGeom>
          <a:noFill/>
          <a:ln w="28575">
            <a:solidFill>
              <a:srgbClr val="333399"/>
            </a:solidFill>
            <a:round/>
            <a:headEnd/>
            <a:tailEnd/>
          </a:ln>
        </p:spPr>
        <p:txBody>
          <a:bodyPr lIns="91577" tIns="45789" rIns="91577" bIns="45789"/>
          <a:lstStyle/>
          <a:p>
            <a:endParaRPr lang="zh-CN" altLang="en-US"/>
          </a:p>
        </p:txBody>
      </p:sp>
      <p:sp>
        <p:nvSpPr>
          <p:cNvPr id="18439" name="Line 7"/>
          <p:cNvSpPr>
            <a:spLocks noChangeShapeType="1"/>
          </p:cNvSpPr>
          <p:nvPr/>
        </p:nvSpPr>
        <p:spPr bwMode="auto">
          <a:xfrm flipH="1">
            <a:off x="5949950" y="5146675"/>
            <a:ext cx="495300" cy="754063"/>
          </a:xfrm>
          <a:prstGeom prst="line">
            <a:avLst/>
          </a:prstGeom>
          <a:noFill/>
          <a:ln w="28575">
            <a:solidFill>
              <a:srgbClr val="333399"/>
            </a:solidFill>
            <a:round/>
            <a:headEnd/>
            <a:tailEnd/>
          </a:ln>
        </p:spPr>
        <p:txBody>
          <a:bodyPr lIns="91577" tIns="45789" rIns="91577" bIns="45789"/>
          <a:lstStyle/>
          <a:p>
            <a:endParaRPr lang="zh-CN" altLang="en-US"/>
          </a:p>
        </p:txBody>
      </p:sp>
      <p:sp>
        <p:nvSpPr>
          <p:cNvPr id="18440" name="Line 8"/>
          <p:cNvSpPr>
            <a:spLocks noChangeShapeType="1"/>
          </p:cNvSpPr>
          <p:nvPr/>
        </p:nvSpPr>
        <p:spPr bwMode="auto">
          <a:xfrm>
            <a:off x="6608763" y="5146675"/>
            <a:ext cx="574675" cy="669925"/>
          </a:xfrm>
          <a:prstGeom prst="line">
            <a:avLst/>
          </a:prstGeom>
          <a:noFill/>
          <a:ln w="28575">
            <a:solidFill>
              <a:srgbClr val="333399"/>
            </a:solidFill>
            <a:round/>
            <a:headEnd/>
            <a:tailEnd/>
          </a:ln>
        </p:spPr>
        <p:txBody>
          <a:bodyPr lIns="91577" tIns="45789" rIns="91577" bIns="45789"/>
          <a:lstStyle/>
          <a:p>
            <a:endParaRPr lang="zh-CN" altLang="en-US"/>
          </a:p>
        </p:txBody>
      </p:sp>
      <p:sp>
        <p:nvSpPr>
          <p:cNvPr id="18441" name="Line 9"/>
          <p:cNvSpPr>
            <a:spLocks noChangeShapeType="1"/>
          </p:cNvSpPr>
          <p:nvPr/>
        </p:nvSpPr>
        <p:spPr bwMode="auto">
          <a:xfrm>
            <a:off x="3235325" y="4394200"/>
            <a:ext cx="165100" cy="669925"/>
          </a:xfrm>
          <a:prstGeom prst="line">
            <a:avLst/>
          </a:prstGeom>
          <a:noFill/>
          <a:ln w="38100">
            <a:solidFill>
              <a:schemeClr val="folHlink"/>
            </a:solidFill>
            <a:round/>
            <a:headEnd/>
            <a:tailEnd/>
          </a:ln>
        </p:spPr>
        <p:txBody>
          <a:bodyPr lIns="91577" tIns="45789" rIns="91577" bIns="45789"/>
          <a:lstStyle/>
          <a:p>
            <a:endParaRPr lang="zh-CN" altLang="en-US"/>
          </a:p>
        </p:txBody>
      </p:sp>
      <p:sp>
        <p:nvSpPr>
          <p:cNvPr id="18442" name="Line 10"/>
          <p:cNvSpPr>
            <a:spLocks noChangeShapeType="1"/>
          </p:cNvSpPr>
          <p:nvPr/>
        </p:nvSpPr>
        <p:spPr bwMode="auto">
          <a:xfrm flipH="1">
            <a:off x="2274888" y="4352925"/>
            <a:ext cx="687387" cy="571500"/>
          </a:xfrm>
          <a:prstGeom prst="line">
            <a:avLst/>
          </a:prstGeom>
          <a:noFill/>
          <a:ln w="38100">
            <a:solidFill>
              <a:schemeClr val="folHlink"/>
            </a:solidFill>
            <a:round/>
            <a:headEnd/>
            <a:tailEnd/>
          </a:ln>
        </p:spPr>
        <p:txBody>
          <a:bodyPr lIns="91577" tIns="45789" rIns="91577" bIns="45789"/>
          <a:lstStyle/>
          <a:p>
            <a:endParaRPr lang="zh-CN" altLang="en-US"/>
          </a:p>
        </p:txBody>
      </p:sp>
      <p:sp>
        <p:nvSpPr>
          <p:cNvPr id="18443" name="Line 11"/>
          <p:cNvSpPr>
            <a:spLocks noChangeShapeType="1"/>
          </p:cNvSpPr>
          <p:nvPr/>
        </p:nvSpPr>
        <p:spPr bwMode="auto">
          <a:xfrm>
            <a:off x="6019800" y="3514725"/>
            <a:ext cx="754063" cy="795338"/>
          </a:xfrm>
          <a:prstGeom prst="line">
            <a:avLst/>
          </a:prstGeom>
          <a:noFill/>
          <a:ln w="57150">
            <a:solidFill>
              <a:schemeClr val="folHlink"/>
            </a:solidFill>
            <a:round/>
            <a:headEnd/>
            <a:tailEnd/>
          </a:ln>
        </p:spPr>
        <p:txBody>
          <a:bodyPr lIns="91577" tIns="45789" rIns="91577" bIns="45789"/>
          <a:lstStyle/>
          <a:p>
            <a:endParaRPr lang="zh-CN" altLang="en-US"/>
          </a:p>
        </p:txBody>
      </p:sp>
      <p:sp>
        <p:nvSpPr>
          <p:cNvPr id="18444" name="Line 12"/>
          <p:cNvSpPr>
            <a:spLocks noChangeShapeType="1"/>
          </p:cNvSpPr>
          <p:nvPr/>
        </p:nvSpPr>
        <p:spPr bwMode="auto">
          <a:xfrm flipH="1" flipV="1">
            <a:off x="5803900" y="4445000"/>
            <a:ext cx="865188" cy="623888"/>
          </a:xfrm>
          <a:prstGeom prst="line">
            <a:avLst/>
          </a:prstGeom>
          <a:noFill/>
          <a:ln w="38100">
            <a:solidFill>
              <a:schemeClr val="folHlink"/>
            </a:solidFill>
            <a:round/>
            <a:headEnd/>
            <a:tailEnd/>
          </a:ln>
        </p:spPr>
        <p:txBody>
          <a:bodyPr lIns="91577" tIns="45789" rIns="91577" bIns="45789"/>
          <a:lstStyle/>
          <a:p>
            <a:endParaRPr lang="zh-CN" altLang="en-US"/>
          </a:p>
        </p:txBody>
      </p:sp>
      <p:sp>
        <p:nvSpPr>
          <p:cNvPr id="18445" name="Line 13"/>
          <p:cNvSpPr>
            <a:spLocks noChangeShapeType="1"/>
          </p:cNvSpPr>
          <p:nvPr/>
        </p:nvSpPr>
        <p:spPr bwMode="auto">
          <a:xfrm flipV="1">
            <a:off x="5292725" y="4310063"/>
            <a:ext cx="258763" cy="754062"/>
          </a:xfrm>
          <a:prstGeom prst="line">
            <a:avLst/>
          </a:prstGeom>
          <a:noFill/>
          <a:ln w="38100">
            <a:solidFill>
              <a:schemeClr val="folHlink"/>
            </a:solidFill>
            <a:round/>
            <a:headEnd/>
            <a:tailEnd/>
          </a:ln>
        </p:spPr>
        <p:txBody>
          <a:bodyPr lIns="91577" tIns="45789" rIns="91577" bIns="45789"/>
          <a:lstStyle/>
          <a:p>
            <a:endParaRPr lang="zh-CN" altLang="en-US"/>
          </a:p>
        </p:txBody>
      </p:sp>
      <p:sp>
        <p:nvSpPr>
          <p:cNvPr id="18446" name="Line 14"/>
          <p:cNvSpPr>
            <a:spLocks noChangeShapeType="1"/>
          </p:cNvSpPr>
          <p:nvPr/>
        </p:nvSpPr>
        <p:spPr bwMode="auto">
          <a:xfrm>
            <a:off x="3713163" y="2703513"/>
            <a:ext cx="287337" cy="349250"/>
          </a:xfrm>
          <a:prstGeom prst="line">
            <a:avLst/>
          </a:prstGeom>
          <a:noFill/>
          <a:ln w="57150">
            <a:solidFill>
              <a:schemeClr val="folHlink"/>
            </a:solidFill>
            <a:round/>
            <a:headEnd/>
            <a:tailEnd/>
          </a:ln>
        </p:spPr>
        <p:txBody>
          <a:bodyPr lIns="91577" tIns="45789" rIns="91577" bIns="45789"/>
          <a:lstStyle/>
          <a:p>
            <a:endParaRPr lang="zh-CN" altLang="en-US"/>
          </a:p>
        </p:txBody>
      </p:sp>
      <p:sp>
        <p:nvSpPr>
          <p:cNvPr id="77839" name="Oval 15"/>
          <p:cNvSpPr>
            <a:spLocks noChangeArrowheads="1"/>
          </p:cNvSpPr>
          <p:nvPr/>
        </p:nvSpPr>
        <p:spPr bwMode="auto">
          <a:xfrm>
            <a:off x="3530600" y="2955925"/>
            <a:ext cx="1798638" cy="754063"/>
          </a:xfrm>
          <a:prstGeom prst="ellipse">
            <a:avLst/>
          </a:prstGeom>
          <a:solidFill>
            <a:srgbClr val="CCCC00"/>
          </a:solidFill>
          <a:ln w="9525">
            <a:solidFill>
              <a:schemeClr val="tx1"/>
            </a:solidFill>
            <a:round/>
            <a:headEnd/>
            <a:tailEnd/>
          </a:ln>
          <a:effectLst>
            <a:outerShdw dist="35921" dir="2700000" algn="ctr" rotWithShape="0">
              <a:schemeClr val="bg2"/>
            </a:outerShdw>
          </a:effectLst>
        </p:spPr>
        <p:txBody>
          <a:bodyPr wrap="none" lIns="91577" tIns="45789" rIns="91577" bIns="45789" anchor="ctr"/>
          <a:lstStyle/>
          <a:p>
            <a:pPr algn="ctr" eaLnBrk="0" hangingPunct="0">
              <a:defRPr/>
            </a:pPr>
            <a:endParaRPr lang="zh-CN" altLang="en-US"/>
          </a:p>
        </p:txBody>
      </p:sp>
      <p:sp>
        <p:nvSpPr>
          <p:cNvPr id="77840" name="Oval 16"/>
          <p:cNvSpPr>
            <a:spLocks noChangeArrowheads="1"/>
          </p:cNvSpPr>
          <p:nvPr/>
        </p:nvSpPr>
        <p:spPr bwMode="auto">
          <a:xfrm>
            <a:off x="3605213" y="3125788"/>
            <a:ext cx="1798637" cy="752475"/>
          </a:xfrm>
          <a:prstGeom prst="ellipse">
            <a:avLst/>
          </a:prstGeom>
          <a:solidFill>
            <a:srgbClr val="CCCC00"/>
          </a:solidFill>
          <a:ln w="9525">
            <a:solidFill>
              <a:schemeClr val="tx1"/>
            </a:solidFill>
            <a:round/>
            <a:headEnd/>
            <a:tailEnd/>
          </a:ln>
          <a:effectLst>
            <a:outerShdw dist="35921" dir="2700000" algn="ctr" rotWithShape="0">
              <a:schemeClr val="bg2"/>
            </a:outerShdw>
          </a:effectLst>
        </p:spPr>
        <p:txBody>
          <a:bodyPr wrap="none" lIns="91577" tIns="45789" rIns="91577" bIns="45789" anchor="ctr"/>
          <a:lstStyle/>
          <a:p>
            <a:pPr algn="ctr" eaLnBrk="0" hangingPunct="0">
              <a:defRPr/>
            </a:pPr>
            <a:endParaRPr lang="zh-CN" altLang="en-US"/>
          </a:p>
        </p:txBody>
      </p:sp>
      <p:sp>
        <p:nvSpPr>
          <p:cNvPr id="18449" name="Line 17"/>
          <p:cNvSpPr>
            <a:spLocks noChangeShapeType="1"/>
          </p:cNvSpPr>
          <p:nvPr/>
        </p:nvSpPr>
        <p:spPr bwMode="auto">
          <a:xfrm flipH="1">
            <a:off x="4757738" y="2720975"/>
            <a:ext cx="452437" cy="779463"/>
          </a:xfrm>
          <a:prstGeom prst="line">
            <a:avLst/>
          </a:prstGeom>
          <a:noFill/>
          <a:ln w="57150">
            <a:solidFill>
              <a:schemeClr val="folHlink"/>
            </a:solidFill>
            <a:round/>
            <a:headEnd/>
            <a:tailEnd/>
          </a:ln>
        </p:spPr>
        <p:txBody>
          <a:bodyPr lIns="91577" tIns="45789" rIns="91577" bIns="45789"/>
          <a:lstStyle/>
          <a:p>
            <a:endParaRPr lang="zh-CN" altLang="en-US"/>
          </a:p>
        </p:txBody>
      </p:sp>
      <p:sp>
        <p:nvSpPr>
          <p:cNvPr id="18450" name="Line 18"/>
          <p:cNvSpPr>
            <a:spLocks noChangeShapeType="1"/>
          </p:cNvSpPr>
          <p:nvPr/>
        </p:nvSpPr>
        <p:spPr bwMode="auto">
          <a:xfrm flipH="1">
            <a:off x="5978525" y="2703513"/>
            <a:ext cx="547688" cy="769937"/>
          </a:xfrm>
          <a:prstGeom prst="line">
            <a:avLst/>
          </a:prstGeom>
          <a:noFill/>
          <a:ln w="57150">
            <a:solidFill>
              <a:schemeClr val="folHlink"/>
            </a:solidFill>
            <a:round/>
            <a:headEnd/>
            <a:tailEnd/>
          </a:ln>
        </p:spPr>
        <p:txBody>
          <a:bodyPr lIns="91577" tIns="45789" rIns="91577" bIns="45789"/>
          <a:lstStyle/>
          <a:p>
            <a:endParaRPr lang="zh-CN" altLang="en-US"/>
          </a:p>
        </p:txBody>
      </p:sp>
      <p:sp>
        <p:nvSpPr>
          <p:cNvPr id="18451" name="Line 19"/>
          <p:cNvSpPr>
            <a:spLocks noChangeShapeType="1"/>
          </p:cNvSpPr>
          <p:nvPr/>
        </p:nvSpPr>
        <p:spPr bwMode="auto">
          <a:xfrm flipH="1">
            <a:off x="5621338" y="3543300"/>
            <a:ext cx="344487" cy="684213"/>
          </a:xfrm>
          <a:prstGeom prst="line">
            <a:avLst/>
          </a:prstGeom>
          <a:noFill/>
          <a:ln w="38100">
            <a:solidFill>
              <a:schemeClr val="folHlink"/>
            </a:solidFill>
            <a:round/>
            <a:headEnd/>
            <a:tailEnd/>
          </a:ln>
        </p:spPr>
        <p:txBody>
          <a:bodyPr lIns="91577" tIns="45789" rIns="91577" bIns="45789"/>
          <a:lstStyle/>
          <a:p>
            <a:endParaRPr lang="zh-CN" altLang="en-US"/>
          </a:p>
        </p:txBody>
      </p:sp>
      <p:sp>
        <p:nvSpPr>
          <p:cNvPr id="18452" name="Line 20"/>
          <p:cNvSpPr>
            <a:spLocks noChangeShapeType="1"/>
          </p:cNvSpPr>
          <p:nvPr/>
        </p:nvSpPr>
        <p:spPr bwMode="auto">
          <a:xfrm>
            <a:off x="5329238" y="3292475"/>
            <a:ext cx="636587" cy="166688"/>
          </a:xfrm>
          <a:prstGeom prst="line">
            <a:avLst/>
          </a:prstGeom>
          <a:noFill/>
          <a:ln w="57150">
            <a:solidFill>
              <a:schemeClr val="folHlink"/>
            </a:solidFill>
            <a:round/>
            <a:headEnd/>
            <a:tailEnd/>
          </a:ln>
        </p:spPr>
        <p:txBody>
          <a:bodyPr lIns="91577" tIns="45789" rIns="91577" bIns="45789"/>
          <a:lstStyle/>
          <a:p>
            <a:endParaRPr lang="zh-CN" altLang="en-US"/>
          </a:p>
        </p:txBody>
      </p:sp>
      <p:sp>
        <p:nvSpPr>
          <p:cNvPr id="18453" name="Line 21"/>
          <p:cNvSpPr>
            <a:spLocks noChangeShapeType="1"/>
          </p:cNvSpPr>
          <p:nvPr/>
        </p:nvSpPr>
        <p:spPr bwMode="auto">
          <a:xfrm>
            <a:off x="5365750" y="3459163"/>
            <a:ext cx="576263" cy="26987"/>
          </a:xfrm>
          <a:prstGeom prst="line">
            <a:avLst/>
          </a:prstGeom>
          <a:noFill/>
          <a:ln w="57150">
            <a:solidFill>
              <a:schemeClr val="folHlink"/>
            </a:solidFill>
            <a:round/>
            <a:headEnd/>
            <a:tailEnd/>
          </a:ln>
        </p:spPr>
        <p:txBody>
          <a:bodyPr lIns="91577" tIns="45789" rIns="91577" bIns="45789"/>
          <a:lstStyle/>
          <a:p>
            <a:endParaRPr lang="zh-CN" altLang="en-US"/>
          </a:p>
        </p:txBody>
      </p:sp>
      <p:sp>
        <p:nvSpPr>
          <p:cNvPr id="18454" name="Line 22"/>
          <p:cNvSpPr>
            <a:spLocks noChangeShapeType="1"/>
          </p:cNvSpPr>
          <p:nvPr/>
        </p:nvSpPr>
        <p:spPr bwMode="auto">
          <a:xfrm flipV="1">
            <a:off x="5441950" y="3543300"/>
            <a:ext cx="485775" cy="166688"/>
          </a:xfrm>
          <a:prstGeom prst="line">
            <a:avLst/>
          </a:prstGeom>
          <a:noFill/>
          <a:ln w="57150">
            <a:solidFill>
              <a:schemeClr val="folHlink"/>
            </a:solidFill>
            <a:round/>
            <a:headEnd/>
            <a:tailEnd/>
          </a:ln>
        </p:spPr>
        <p:txBody>
          <a:bodyPr lIns="91577" tIns="45789" rIns="91577" bIns="45789"/>
          <a:lstStyle/>
          <a:p>
            <a:endParaRPr lang="zh-CN" altLang="en-US"/>
          </a:p>
        </p:txBody>
      </p:sp>
      <p:sp>
        <p:nvSpPr>
          <p:cNvPr id="18455" name="Line 23"/>
          <p:cNvSpPr>
            <a:spLocks noChangeShapeType="1"/>
          </p:cNvSpPr>
          <p:nvPr/>
        </p:nvSpPr>
        <p:spPr bwMode="auto">
          <a:xfrm flipV="1">
            <a:off x="2992438" y="3290888"/>
            <a:ext cx="636587" cy="166687"/>
          </a:xfrm>
          <a:prstGeom prst="line">
            <a:avLst/>
          </a:prstGeom>
          <a:noFill/>
          <a:ln w="57150">
            <a:solidFill>
              <a:schemeClr val="folHlink"/>
            </a:solidFill>
            <a:round/>
            <a:headEnd/>
            <a:tailEnd/>
          </a:ln>
        </p:spPr>
        <p:txBody>
          <a:bodyPr lIns="91577" tIns="45789" rIns="91577" bIns="45789"/>
          <a:lstStyle/>
          <a:p>
            <a:endParaRPr lang="zh-CN" altLang="en-US"/>
          </a:p>
        </p:txBody>
      </p:sp>
      <p:sp>
        <p:nvSpPr>
          <p:cNvPr id="18456" name="Line 24"/>
          <p:cNvSpPr>
            <a:spLocks noChangeShapeType="1"/>
          </p:cNvSpPr>
          <p:nvPr/>
        </p:nvSpPr>
        <p:spPr bwMode="auto">
          <a:xfrm>
            <a:off x="3030538" y="3473450"/>
            <a:ext cx="612775" cy="69850"/>
          </a:xfrm>
          <a:prstGeom prst="line">
            <a:avLst/>
          </a:prstGeom>
          <a:noFill/>
          <a:ln w="57150">
            <a:solidFill>
              <a:schemeClr val="folHlink"/>
            </a:solidFill>
            <a:round/>
            <a:headEnd/>
            <a:tailEnd/>
          </a:ln>
        </p:spPr>
        <p:txBody>
          <a:bodyPr lIns="91577" tIns="45789" rIns="91577" bIns="45789"/>
          <a:lstStyle/>
          <a:p>
            <a:endParaRPr lang="zh-CN" altLang="en-US"/>
          </a:p>
        </p:txBody>
      </p:sp>
      <p:sp>
        <p:nvSpPr>
          <p:cNvPr id="18457" name="Line 25"/>
          <p:cNvSpPr>
            <a:spLocks noChangeShapeType="1"/>
          </p:cNvSpPr>
          <p:nvPr/>
        </p:nvSpPr>
        <p:spPr bwMode="auto">
          <a:xfrm>
            <a:off x="3019425" y="3500438"/>
            <a:ext cx="735013" cy="209550"/>
          </a:xfrm>
          <a:prstGeom prst="line">
            <a:avLst/>
          </a:prstGeom>
          <a:noFill/>
          <a:ln w="57150">
            <a:solidFill>
              <a:schemeClr val="folHlink"/>
            </a:solidFill>
            <a:round/>
            <a:headEnd/>
            <a:tailEnd/>
          </a:ln>
        </p:spPr>
        <p:txBody>
          <a:bodyPr lIns="91577" tIns="45789" rIns="91577" bIns="45789"/>
          <a:lstStyle/>
          <a:p>
            <a:endParaRPr lang="zh-CN" altLang="en-US"/>
          </a:p>
        </p:txBody>
      </p:sp>
      <p:sp>
        <p:nvSpPr>
          <p:cNvPr id="18458" name="Line 26"/>
          <p:cNvSpPr>
            <a:spLocks noChangeShapeType="1"/>
          </p:cNvSpPr>
          <p:nvPr/>
        </p:nvSpPr>
        <p:spPr bwMode="auto">
          <a:xfrm flipH="1">
            <a:off x="4430713" y="4059238"/>
            <a:ext cx="149225" cy="460375"/>
          </a:xfrm>
          <a:prstGeom prst="line">
            <a:avLst/>
          </a:prstGeom>
          <a:noFill/>
          <a:ln w="57150">
            <a:solidFill>
              <a:schemeClr val="folHlink"/>
            </a:solidFill>
            <a:round/>
            <a:headEnd/>
            <a:tailEnd/>
          </a:ln>
        </p:spPr>
        <p:txBody>
          <a:bodyPr lIns="91577" tIns="45789" rIns="91577" bIns="45789"/>
          <a:lstStyle/>
          <a:p>
            <a:endParaRPr lang="zh-CN" altLang="en-US"/>
          </a:p>
        </p:txBody>
      </p:sp>
      <p:sp>
        <p:nvSpPr>
          <p:cNvPr id="18459" name="Line 27"/>
          <p:cNvSpPr>
            <a:spLocks noChangeShapeType="1"/>
          </p:cNvSpPr>
          <p:nvPr/>
        </p:nvSpPr>
        <p:spPr bwMode="auto">
          <a:xfrm flipV="1">
            <a:off x="1671638" y="5146675"/>
            <a:ext cx="576262" cy="754063"/>
          </a:xfrm>
          <a:prstGeom prst="line">
            <a:avLst/>
          </a:prstGeom>
          <a:noFill/>
          <a:ln w="28575">
            <a:solidFill>
              <a:srgbClr val="333399"/>
            </a:solidFill>
            <a:round/>
            <a:headEnd/>
            <a:tailEnd/>
          </a:ln>
        </p:spPr>
        <p:txBody>
          <a:bodyPr lIns="91577" tIns="45789" rIns="91577" bIns="45789"/>
          <a:lstStyle/>
          <a:p>
            <a:endParaRPr lang="zh-CN" altLang="en-US"/>
          </a:p>
        </p:txBody>
      </p:sp>
      <p:sp>
        <p:nvSpPr>
          <p:cNvPr id="18460" name="Line 28"/>
          <p:cNvSpPr>
            <a:spLocks noChangeShapeType="1"/>
          </p:cNvSpPr>
          <p:nvPr/>
        </p:nvSpPr>
        <p:spPr bwMode="auto">
          <a:xfrm>
            <a:off x="2947988" y="3500438"/>
            <a:ext cx="188912" cy="657225"/>
          </a:xfrm>
          <a:prstGeom prst="line">
            <a:avLst/>
          </a:prstGeom>
          <a:noFill/>
          <a:ln w="38100">
            <a:solidFill>
              <a:schemeClr val="folHlink"/>
            </a:solidFill>
            <a:round/>
            <a:headEnd/>
            <a:tailEnd/>
          </a:ln>
        </p:spPr>
        <p:txBody>
          <a:bodyPr lIns="91577" tIns="45789" rIns="91577" bIns="45789"/>
          <a:lstStyle/>
          <a:p>
            <a:endParaRPr lang="zh-CN" altLang="en-US"/>
          </a:p>
        </p:txBody>
      </p:sp>
      <p:sp>
        <p:nvSpPr>
          <p:cNvPr id="77853" name="Oval 29"/>
          <p:cNvSpPr>
            <a:spLocks noChangeArrowheads="1"/>
          </p:cNvSpPr>
          <p:nvPr/>
        </p:nvSpPr>
        <p:spPr bwMode="auto">
          <a:xfrm>
            <a:off x="2873375" y="3397250"/>
            <a:ext cx="185738" cy="176213"/>
          </a:xfrm>
          <a:prstGeom prst="ellipse">
            <a:avLst/>
          </a:prstGeom>
          <a:solidFill>
            <a:schemeClr val="hlink"/>
          </a:solidFill>
          <a:ln w="9525">
            <a:solidFill>
              <a:schemeClr val="tx1"/>
            </a:solidFill>
            <a:round/>
            <a:headEnd/>
            <a:tailEnd/>
          </a:ln>
          <a:effectLst>
            <a:outerShdw dist="35921" dir="2700000" algn="ctr" rotWithShape="0">
              <a:schemeClr val="bg2"/>
            </a:outerShdw>
          </a:effectLst>
        </p:spPr>
        <p:txBody>
          <a:bodyPr wrap="none" lIns="91577" tIns="45789" rIns="91577" bIns="45789" anchor="ctr"/>
          <a:lstStyle/>
          <a:p>
            <a:pPr algn="ctr" eaLnBrk="0" hangingPunct="0">
              <a:defRPr/>
            </a:pPr>
            <a:endParaRPr lang="zh-CN" altLang="en-US"/>
          </a:p>
        </p:txBody>
      </p:sp>
      <p:sp>
        <p:nvSpPr>
          <p:cNvPr id="77854" name="Oval 30"/>
          <p:cNvSpPr>
            <a:spLocks noChangeArrowheads="1"/>
          </p:cNvSpPr>
          <p:nvPr/>
        </p:nvSpPr>
        <p:spPr bwMode="auto">
          <a:xfrm>
            <a:off x="3678238" y="3292475"/>
            <a:ext cx="1801812" cy="752475"/>
          </a:xfrm>
          <a:prstGeom prst="ellipse">
            <a:avLst/>
          </a:prstGeom>
          <a:solidFill>
            <a:srgbClr val="CCCC00"/>
          </a:solidFill>
          <a:ln w="9525">
            <a:solidFill>
              <a:schemeClr val="tx1"/>
            </a:solidFill>
            <a:round/>
            <a:headEnd/>
            <a:tailEnd/>
          </a:ln>
          <a:effectLst>
            <a:outerShdw dist="35921" dir="2700000" algn="ctr" rotWithShape="0">
              <a:schemeClr val="bg2"/>
            </a:outerShdw>
          </a:effectLst>
        </p:spPr>
        <p:txBody>
          <a:bodyPr wrap="none" lIns="91577" tIns="45789" rIns="91577" bIns="45789" anchor="ctr"/>
          <a:lstStyle/>
          <a:p>
            <a:pPr algn="ctr" eaLnBrk="0" hangingPunct="0">
              <a:defRPr/>
            </a:pPr>
            <a:endParaRPr kumimoji="1" lang="zh-CN" altLang="zh-CN" sz="1600"/>
          </a:p>
        </p:txBody>
      </p:sp>
      <p:sp>
        <p:nvSpPr>
          <p:cNvPr id="77856" name="Oval 32"/>
          <p:cNvSpPr>
            <a:spLocks noChangeArrowheads="1"/>
          </p:cNvSpPr>
          <p:nvPr/>
        </p:nvSpPr>
        <p:spPr bwMode="auto">
          <a:xfrm>
            <a:off x="5884863" y="3406775"/>
            <a:ext cx="187325" cy="177800"/>
          </a:xfrm>
          <a:prstGeom prst="ellipse">
            <a:avLst/>
          </a:prstGeom>
          <a:solidFill>
            <a:schemeClr val="hlink"/>
          </a:solidFill>
          <a:ln w="9525">
            <a:solidFill>
              <a:schemeClr val="tx1"/>
            </a:solidFill>
            <a:round/>
            <a:headEnd/>
            <a:tailEnd/>
          </a:ln>
          <a:effectLst>
            <a:outerShdw dist="35921" dir="2700000" algn="ctr" rotWithShape="0">
              <a:schemeClr val="bg2"/>
            </a:outerShdw>
          </a:effectLst>
        </p:spPr>
        <p:txBody>
          <a:bodyPr wrap="none" lIns="91577" tIns="45789" rIns="91577" bIns="45789" anchor="ctr"/>
          <a:lstStyle/>
          <a:p>
            <a:pPr algn="ctr" eaLnBrk="0" hangingPunct="0">
              <a:defRPr/>
            </a:pPr>
            <a:endParaRPr lang="zh-CN" altLang="en-US"/>
          </a:p>
        </p:txBody>
      </p:sp>
      <p:sp>
        <p:nvSpPr>
          <p:cNvPr id="18464" name="Oval 49"/>
          <p:cNvSpPr>
            <a:spLocks noChangeArrowheads="1"/>
          </p:cNvSpPr>
          <p:nvPr/>
        </p:nvSpPr>
        <p:spPr bwMode="auto">
          <a:xfrm>
            <a:off x="3152775" y="2409825"/>
            <a:ext cx="1189038" cy="501650"/>
          </a:xfrm>
          <a:prstGeom prst="ellipse">
            <a:avLst/>
          </a:prstGeom>
          <a:solidFill>
            <a:srgbClr val="FFFF00"/>
          </a:solidFill>
          <a:ln w="9525">
            <a:solidFill>
              <a:schemeClr val="tx1"/>
            </a:solidFill>
            <a:round/>
            <a:headEnd/>
            <a:tailEnd/>
          </a:ln>
        </p:spPr>
        <p:txBody>
          <a:bodyPr wrap="none" lIns="91577" tIns="45789" rIns="91577" bIns="45789" anchor="ctr"/>
          <a:lstStyle/>
          <a:p>
            <a:pPr algn="ctr" eaLnBrk="0" hangingPunct="0"/>
            <a:r>
              <a:rPr kumimoji="1" lang="zh-CN" altLang="en-US" sz="2000">
                <a:ea typeface="黑体" pitchFamily="49" charset="-122"/>
              </a:rPr>
              <a:t>大公司</a:t>
            </a:r>
          </a:p>
        </p:txBody>
      </p:sp>
      <p:sp>
        <p:nvSpPr>
          <p:cNvPr id="18465" name="Oval 53"/>
          <p:cNvSpPr>
            <a:spLocks noChangeArrowheads="1"/>
          </p:cNvSpPr>
          <p:nvPr/>
        </p:nvSpPr>
        <p:spPr bwMode="auto">
          <a:xfrm>
            <a:off x="5045075" y="4059238"/>
            <a:ext cx="1190625" cy="522287"/>
          </a:xfrm>
          <a:prstGeom prst="ellipse">
            <a:avLst/>
          </a:prstGeom>
          <a:solidFill>
            <a:srgbClr val="FFCCFF"/>
          </a:solidFill>
          <a:ln w="9525">
            <a:solidFill>
              <a:schemeClr val="tx1"/>
            </a:solidFill>
            <a:round/>
            <a:headEnd/>
            <a:tailEnd/>
          </a:ln>
        </p:spPr>
        <p:txBody>
          <a:bodyPr wrap="none" lIns="91577" tIns="45789" rIns="91577" bIns="45789" anchor="ctr"/>
          <a:lstStyle/>
          <a:p>
            <a:pPr algn="ctr" eaLnBrk="0" hangingPunct="0"/>
            <a:r>
              <a:rPr kumimoji="1" lang="zh-CN" altLang="en-US" sz="2000">
                <a:solidFill>
                  <a:srgbClr val="333399"/>
                </a:solidFill>
                <a:latin typeface="Arial" pitchFamily="34" charset="0"/>
                <a:ea typeface="黑体" pitchFamily="49" charset="-122"/>
              </a:rPr>
              <a:t>地区 </a:t>
            </a:r>
            <a:r>
              <a:rPr kumimoji="1" lang="en-US" altLang="zh-CN" sz="2000">
                <a:solidFill>
                  <a:srgbClr val="333399"/>
                </a:solidFill>
                <a:latin typeface="Arial" pitchFamily="34" charset="0"/>
                <a:ea typeface="黑体" pitchFamily="49" charset="-122"/>
              </a:rPr>
              <a:t>ISP</a:t>
            </a:r>
          </a:p>
        </p:txBody>
      </p:sp>
      <p:sp>
        <p:nvSpPr>
          <p:cNvPr id="18466" name="Text Box 55"/>
          <p:cNvSpPr txBox="1">
            <a:spLocks noChangeArrowheads="1"/>
          </p:cNvSpPr>
          <p:nvPr/>
        </p:nvSpPr>
        <p:spPr bwMode="auto">
          <a:xfrm>
            <a:off x="1693863" y="3022600"/>
            <a:ext cx="1457325" cy="917575"/>
          </a:xfrm>
          <a:prstGeom prst="rect">
            <a:avLst/>
          </a:prstGeom>
          <a:noFill/>
          <a:ln w="9525">
            <a:noFill/>
            <a:miter lim="800000"/>
            <a:headEnd/>
            <a:tailEnd/>
          </a:ln>
        </p:spPr>
        <p:txBody>
          <a:bodyPr wrap="none" lIns="91577" tIns="45789" rIns="91577" bIns="45789">
            <a:spAutoFit/>
          </a:bodyPr>
          <a:lstStyle/>
          <a:p>
            <a:pPr algn="ctr" eaLnBrk="0" hangingPunct="0">
              <a:lnSpc>
                <a:spcPct val="90000"/>
              </a:lnSpc>
            </a:pPr>
            <a:r>
              <a:rPr kumimoji="1" lang="zh-CN" altLang="en-US" sz="2000">
                <a:solidFill>
                  <a:srgbClr val="333399"/>
                </a:solidFill>
                <a:latin typeface="Arial" pitchFamily="34" charset="0"/>
                <a:ea typeface="黑体" pitchFamily="49" charset="-122"/>
              </a:rPr>
              <a:t>网络接入点</a:t>
            </a:r>
          </a:p>
          <a:p>
            <a:pPr algn="ctr" eaLnBrk="0" hangingPunct="0">
              <a:lnSpc>
                <a:spcPct val="90000"/>
              </a:lnSpc>
            </a:pPr>
            <a:r>
              <a:rPr kumimoji="1" lang="en-US" altLang="zh-CN" sz="2000">
                <a:solidFill>
                  <a:srgbClr val="333399"/>
                </a:solidFill>
                <a:latin typeface="Arial" pitchFamily="34" charset="0"/>
                <a:ea typeface="黑体" pitchFamily="49" charset="-122"/>
              </a:rPr>
              <a:t>NAP</a:t>
            </a:r>
          </a:p>
          <a:p>
            <a:pPr algn="ctr" eaLnBrk="0" hangingPunct="0">
              <a:lnSpc>
                <a:spcPct val="90000"/>
              </a:lnSpc>
            </a:pPr>
            <a:r>
              <a:rPr kumimoji="1" lang="zh-CN" altLang="en-US" sz="2000">
                <a:solidFill>
                  <a:srgbClr val="333399"/>
                </a:solidFill>
                <a:latin typeface="Arial" pitchFamily="34" charset="0"/>
                <a:ea typeface="黑体" pitchFamily="49" charset="-122"/>
              </a:rPr>
              <a:t>（对等点）</a:t>
            </a:r>
          </a:p>
        </p:txBody>
      </p:sp>
      <p:sp>
        <p:nvSpPr>
          <p:cNvPr id="18467" name="Oval 56"/>
          <p:cNvSpPr>
            <a:spLocks noChangeArrowheads="1"/>
          </p:cNvSpPr>
          <p:nvPr/>
        </p:nvSpPr>
        <p:spPr bwMode="auto">
          <a:xfrm>
            <a:off x="4826000" y="4881563"/>
            <a:ext cx="1022350" cy="501650"/>
          </a:xfrm>
          <a:prstGeom prst="ellipse">
            <a:avLst/>
          </a:prstGeom>
          <a:solidFill>
            <a:srgbClr val="CC99FF"/>
          </a:solidFill>
          <a:ln w="9525">
            <a:solidFill>
              <a:schemeClr val="tx1"/>
            </a:solidFill>
            <a:round/>
            <a:headEnd/>
            <a:tailEnd/>
          </a:ln>
        </p:spPr>
        <p:txBody>
          <a:bodyPr wrap="none" lIns="91577" tIns="45789" rIns="91577" bIns="45789" anchor="ctr"/>
          <a:lstStyle/>
          <a:p>
            <a:pPr algn="ctr" eaLnBrk="0" hangingPunct="0"/>
            <a:r>
              <a:rPr kumimoji="1" lang="zh-CN" altLang="en-US" sz="2000">
                <a:solidFill>
                  <a:srgbClr val="333399"/>
                </a:solidFill>
                <a:ea typeface="黑体" pitchFamily="49" charset="-122"/>
              </a:rPr>
              <a:t>公司</a:t>
            </a:r>
          </a:p>
        </p:txBody>
      </p:sp>
      <p:grpSp>
        <p:nvGrpSpPr>
          <p:cNvPr id="2" name="Group 118"/>
          <p:cNvGrpSpPr>
            <a:grpSpLocks/>
          </p:cNvGrpSpPr>
          <p:nvPr/>
        </p:nvGrpSpPr>
        <p:grpSpPr bwMode="auto">
          <a:xfrm>
            <a:off x="2559050" y="5624513"/>
            <a:ext cx="1082675" cy="623887"/>
            <a:chOff x="1655" y="3521"/>
            <a:chExt cx="681" cy="408"/>
          </a:xfrm>
        </p:grpSpPr>
        <p:grpSp>
          <p:nvGrpSpPr>
            <p:cNvPr id="3" name="Group 60"/>
            <p:cNvGrpSpPr>
              <a:grpSpLocks/>
            </p:cNvGrpSpPr>
            <p:nvPr/>
          </p:nvGrpSpPr>
          <p:grpSpPr bwMode="auto">
            <a:xfrm>
              <a:off x="1655" y="3521"/>
              <a:ext cx="681" cy="408"/>
              <a:chOff x="2949" y="196"/>
              <a:chExt cx="941" cy="598"/>
            </a:xfrm>
          </p:grpSpPr>
          <p:sp>
            <p:nvSpPr>
              <p:cNvPr id="18547" name="Oval 61"/>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48" name="Oval 62"/>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49" name="Oval 63"/>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50" name="Oval 64"/>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51" name="Oval 65"/>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52" name="Oval 66"/>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53" name="Oval 67"/>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54" name="Oval 68"/>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55" name="Freeform 6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pPr algn="ctr" eaLnBrk="0" hangingPunct="0"/>
                <a:endParaRPr lang="zh-CN" altLang="en-US"/>
              </a:p>
            </p:txBody>
          </p:sp>
          <p:sp>
            <p:nvSpPr>
              <p:cNvPr id="18556" name="Freeform 7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pPr algn="ctr" eaLnBrk="0" hangingPunct="0"/>
                <a:endParaRPr lang="zh-CN" altLang="en-US"/>
              </a:p>
            </p:txBody>
          </p:sp>
          <p:sp>
            <p:nvSpPr>
              <p:cNvPr id="18557" name="Freeform 7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pPr algn="ctr" eaLnBrk="0" hangingPunct="0"/>
                <a:endParaRPr lang="zh-CN" altLang="en-US"/>
              </a:p>
            </p:txBody>
          </p:sp>
        </p:grpSp>
        <p:sp>
          <p:nvSpPr>
            <p:cNvPr id="18546" name="Text Box 72"/>
            <p:cNvSpPr txBox="1">
              <a:spLocks noChangeArrowheads="1"/>
            </p:cNvSpPr>
            <p:nvPr/>
          </p:nvSpPr>
          <p:spPr bwMode="auto">
            <a:xfrm>
              <a:off x="1694" y="3612"/>
              <a:ext cx="596" cy="260"/>
            </a:xfrm>
            <a:prstGeom prst="rect">
              <a:avLst/>
            </a:prstGeom>
            <a:noFill/>
            <a:ln w="9525">
              <a:noFill/>
              <a:miter lim="800000"/>
              <a:headEnd/>
              <a:tailEnd/>
            </a:ln>
          </p:spPr>
          <p:txBody>
            <a:bodyPr wrap="none">
              <a:spAutoFit/>
            </a:bodyPr>
            <a:lstStyle/>
            <a:p>
              <a:pPr algn="ctr" eaLnBrk="0" hangingPunct="0"/>
              <a:r>
                <a:rPr kumimoji="1" lang="zh-CN" altLang="en-US" sz="2000">
                  <a:solidFill>
                    <a:srgbClr val="333399"/>
                  </a:solidFill>
                  <a:ea typeface="黑体" pitchFamily="49" charset="-122"/>
                </a:rPr>
                <a:t>校园网</a:t>
              </a:r>
            </a:p>
          </p:txBody>
        </p:sp>
      </p:grpSp>
      <p:sp>
        <p:nvSpPr>
          <p:cNvPr id="18469" name="Text Box 115"/>
          <p:cNvSpPr txBox="1">
            <a:spLocks noChangeArrowheads="1"/>
          </p:cNvSpPr>
          <p:nvPr/>
        </p:nvSpPr>
        <p:spPr bwMode="auto">
          <a:xfrm>
            <a:off x="3959225" y="3316288"/>
            <a:ext cx="1203325" cy="703262"/>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ea typeface="黑体" pitchFamily="49" charset="-122"/>
              </a:rPr>
              <a:t>主干服务</a:t>
            </a:r>
          </a:p>
          <a:p>
            <a:pPr algn="ctr" eaLnBrk="0" hangingPunct="0"/>
            <a:r>
              <a:rPr kumimoji="1" lang="zh-CN" altLang="en-US" sz="2000">
                <a:solidFill>
                  <a:srgbClr val="333399"/>
                </a:solidFill>
                <a:ea typeface="黑体" pitchFamily="49" charset="-122"/>
              </a:rPr>
              <a:t>提供者</a:t>
            </a:r>
          </a:p>
        </p:txBody>
      </p:sp>
      <p:grpSp>
        <p:nvGrpSpPr>
          <p:cNvPr id="4" name="Group 119"/>
          <p:cNvGrpSpPr>
            <a:grpSpLocks/>
          </p:cNvGrpSpPr>
          <p:nvPr/>
        </p:nvGrpSpPr>
        <p:grpSpPr bwMode="auto">
          <a:xfrm>
            <a:off x="3929063" y="5553075"/>
            <a:ext cx="1082675" cy="627063"/>
            <a:chOff x="1655" y="3521"/>
            <a:chExt cx="681" cy="408"/>
          </a:xfrm>
        </p:grpSpPr>
        <p:grpSp>
          <p:nvGrpSpPr>
            <p:cNvPr id="5" name="Group 120"/>
            <p:cNvGrpSpPr>
              <a:grpSpLocks/>
            </p:cNvGrpSpPr>
            <p:nvPr/>
          </p:nvGrpSpPr>
          <p:grpSpPr bwMode="auto">
            <a:xfrm>
              <a:off x="1655" y="3521"/>
              <a:ext cx="681" cy="408"/>
              <a:chOff x="2949" y="196"/>
              <a:chExt cx="941" cy="598"/>
            </a:xfrm>
          </p:grpSpPr>
          <p:sp>
            <p:nvSpPr>
              <p:cNvPr id="18534" name="Oval 121"/>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35" name="Oval 122"/>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36" name="Oval 123"/>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37" name="Oval 124"/>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38" name="Oval 125"/>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39" name="Oval 126"/>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40" name="Oval 127"/>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41" name="Oval 128"/>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42" name="Freeform 1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pPr algn="ctr" eaLnBrk="0" hangingPunct="0"/>
                <a:endParaRPr lang="zh-CN" altLang="en-US"/>
              </a:p>
            </p:txBody>
          </p:sp>
          <p:sp>
            <p:nvSpPr>
              <p:cNvPr id="18543" name="Freeform 1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pPr algn="ctr" eaLnBrk="0" hangingPunct="0"/>
                <a:endParaRPr lang="zh-CN" altLang="en-US"/>
              </a:p>
            </p:txBody>
          </p:sp>
          <p:sp>
            <p:nvSpPr>
              <p:cNvPr id="18544" name="Freeform 1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pPr algn="ctr" eaLnBrk="0" hangingPunct="0"/>
                <a:endParaRPr lang="zh-CN" altLang="en-US"/>
              </a:p>
            </p:txBody>
          </p:sp>
        </p:grpSp>
        <p:sp>
          <p:nvSpPr>
            <p:cNvPr id="18533" name="Text Box 132"/>
            <p:cNvSpPr txBox="1">
              <a:spLocks noChangeArrowheads="1"/>
            </p:cNvSpPr>
            <p:nvPr/>
          </p:nvSpPr>
          <p:spPr bwMode="auto">
            <a:xfrm>
              <a:off x="1694" y="3612"/>
              <a:ext cx="596" cy="259"/>
            </a:xfrm>
            <a:prstGeom prst="rect">
              <a:avLst/>
            </a:prstGeom>
            <a:noFill/>
            <a:ln w="9525">
              <a:noFill/>
              <a:miter lim="800000"/>
              <a:headEnd/>
              <a:tailEnd/>
            </a:ln>
          </p:spPr>
          <p:txBody>
            <a:bodyPr wrap="none">
              <a:spAutoFit/>
            </a:bodyPr>
            <a:lstStyle/>
            <a:p>
              <a:pPr algn="ctr" eaLnBrk="0" hangingPunct="0"/>
              <a:r>
                <a:rPr kumimoji="1" lang="zh-CN" altLang="en-US" sz="2000">
                  <a:solidFill>
                    <a:srgbClr val="333399"/>
                  </a:solidFill>
                  <a:ea typeface="黑体" pitchFamily="49" charset="-122"/>
                </a:rPr>
                <a:t>校园网</a:t>
              </a:r>
            </a:p>
          </p:txBody>
        </p:sp>
      </p:grpSp>
      <p:grpSp>
        <p:nvGrpSpPr>
          <p:cNvPr id="6" name="Group 133"/>
          <p:cNvGrpSpPr>
            <a:grpSpLocks/>
          </p:cNvGrpSpPr>
          <p:nvPr/>
        </p:nvGrpSpPr>
        <p:grpSpPr bwMode="auto">
          <a:xfrm>
            <a:off x="5516563" y="5624513"/>
            <a:ext cx="1082675" cy="623887"/>
            <a:chOff x="1655" y="3521"/>
            <a:chExt cx="681" cy="408"/>
          </a:xfrm>
        </p:grpSpPr>
        <p:grpSp>
          <p:nvGrpSpPr>
            <p:cNvPr id="7" name="Group 134"/>
            <p:cNvGrpSpPr>
              <a:grpSpLocks/>
            </p:cNvGrpSpPr>
            <p:nvPr/>
          </p:nvGrpSpPr>
          <p:grpSpPr bwMode="auto">
            <a:xfrm>
              <a:off x="1655" y="3521"/>
              <a:ext cx="681" cy="408"/>
              <a:chOff x="2949" y="196"/>
              <a:chExt cx="941" cy="598"/>
            </a:xfrm>
          </p:grpSpPr>
          <p:sp>
            <p:nvSpPr>
              <p:cNvPr id="18521" name="Oval 135"/>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22" name="Oval 136"/>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23" name="Oval 137"/>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24" name="Oval 138"/>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25" name="Oval 139"/>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26" name="Oval 140"/>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27" name="Oval 141"/>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28" name="Oval 142"/>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29" name="Freeform 14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pPr algn="ctr" eaLnBrk="0" hangingPunct="0"/>
                <a:endParaRPr lang="zh-CN" altLang="en-US"/>
              </a:p>
            </p:txBody>
          </p:sp>
          <p:sp>
            <p:nvSpPr>
              <p:cNvPr id="18530" name="Freeform 14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pPr algn="ctr" eaLnBrk="0" hangingPunct="0"/>
                <a:endParaRPr lang="zh-CN" altLang="en-US"/>
              </a:p>
            </p:txBody>
          </p:sp>
          <p:sp>
            <p:nvSpPr>
              <p:cNvPr id="18531" name="Freeform 14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pPr algn="ctr" eaLnBrk="0" hangingPunct="0"/>
                <a:endParaRPr lang="zh-CN" altLang="en-US"/>
              </a:p>
            </p:txBody>
          </p:sp>
        </p:grpSp>
        <p:sp>
          <p:nvSpPr>
            <p:cNvPr id="18520" name="Text Box 146"/>
            <p:cNvSpPr txBox="1">
              <a:spLocks noChangeArrowheads="1"/>
            </p:cNvSpPr>
            <p:nvPr/>
          </p:nvSpPr>
          <p:spPr bwMode="auto">
            <a:xfrm>
              <a:off x="1694" y="3612"/>
              <a:ext cx="596" cy="260"/>
            </a:xfrm>
            <a:prstGeom prst="rect">
              <a:avLst/>
            </a:prstGeom>
            <a:noFill/>
            <a:ln w="9525">
              <a:noFill/>
              <a:miter lim="800000"/>
              <a:headEnd/>
              <a:tailEnd/>
            </a:ln>
          </p:spPr>
          <p:txBody>
            <a:bodyPr wrap="none">
              <a:spAutoFit/>
            </a:bodyPr>
            <a:lstStyle/>
            <a:p>
              <a:pPr algn="ctr" eaLnBrk="0" hangingPunct="0"/>
              <a:r>
                <a:rPr kumimoji="1" lang="zh-CN" altLang="en-US" sz="2000">
                  <a:solidFill>
                    <a:srgbClr val="333399"/>
                  </a:solidFill>
                  <a:ea typeface="黑体" pitchFamily="49" charset="-122"/>
                </a:rPr>
                <a:t>校园网</a:t>
              </a:r>
            </a:p>
          </p:txBody>
        </p:sp>
      </p:grpSp>
      <p:grpSp>
        <p:nvGrpSpPr>
          <p:cNvPr id="8" name="Group 147"/>
          <p:cNvGrpSpPr>
            <a:grpSpLocks/>
          </p:cNvGrpSpPr>
          <p:nvPr/>
        </p:nvGrpSpPr>
        <p:grpSpPr bwMode="auto">
          <a:xfrm>
            <a:off x="1189038" y="5553075"/>
            <a:ext cx="1082675" cy="627063"/>
            <a:chOff x="1655" y="3521"/>
            <a:chExt cx="681" cy="408"/>
          </a:xfrm>
        </p:grpSpPr>
        <p:grpSp>
          <p:nvGrpSpPr>
            <p:cNvPr id="9" name="Group 148"/>
            <p:cNvGrpSpPr>
              <a:grpSpLocks/>
            </p:cNvGrpSpPr>
            <p:nvPr/>
          </p:nvGrpSpPr>
          <p:grpSpPr bwMode="auto">
            <a:xfrm>
              <a:off x="1655" y="3521"/>
              <a:ext cx="681" cy="408"/>
              <a:chOff x="2949" y="196"/>
              <a:chExt cx="941" cy="598"/>
            </a:xfrm>
          </p:grpSpPr>
          <p:sp>
            <p:nvSpPr>
              <p:cNvPr id="18508" name="Oval 149"/>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09" name="Oval 150"/>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10" name="Oval 151"/>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11" name="Oval 152"/>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12" name="Oval 153"/>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13" name="Oval 154"/>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14" name="Oval 155"/>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15" name="Oval 156"/>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16" name="Freeform 15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pPr algn="ctr" eaLnBrk="0" hangingPunct="0"/>
                <a:endParaRPr lang="zh-CN" altLang="en-US"/>
              </a:p>
            </p:txBody>
          </p:sp>
          <p:sp>
            <p:nvSpPr>
              <p:cNvPr id="18517" name="Freeform 15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pPr algn="ctr" eaLnBrk="0" hangingPunct="0"/>
                <a:endParaRPr lang="zh-CN" altLang="en-US"/>
              </a:p>
            </p:txBody>
          </p:sp>
          <p:sp>
            <p:nvSpPr>
              <p:cNvPr id="18518" name="Freeform 15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pPr algn="ctr" eaLnBrk="0" hangingPunct="0"/>
                <a:endParaRPr lang="zh-CN" altLang="en-US"/>
              </a:p>
            </p:txBody>
          </p:sp>
        </p:grpSp>
        <p:sp>
          <p:nvSpPr>
            <p:cNvPr id="18507" name="Text Box 160"/>
            <p:cNvSpPr txBox="1">
              <a:spLocks noChangeArrowheads="1"/>
            </p:cNvSpPr>
            <p:nvPr/>
          </p:nvSpPr>
          <p:spPr bwMode="auto">
            <a:xfrm>
              <a:off x="1694" y="3612"/>
              <a:ext cx="596" cy="259"/>
            </a:xfrm>
            <a:prstGeom prst="rect">
              <a:avLst/>
            </a:prstGeom>
            <a:noFill/>
            <a:ln w="9525">
              <a:noFill/>
              <a:miter lim="800000"/>
              <a:headEnd/>
              <a:tailEnd/>
            </a:ln>
          </p:spPr>
          <p:txBody>
            <a:bodyPr wrap="none">
              <a:spAutoFit/>
            </a:bodyPr>
            <a:lstStyle/>
            <a:p>
              <a:pPr algn="ctr" eaLnBrk="0" hangingPunct="0"/>
              <a:r>
                <a:rPr kumimoji="1" lang="zh-CN" altLang="en-US" sz="2000">
                  <a:solidFill>
                    <a:srgbClr val="333399"/>
                  </a:solidFill>
                  <a:ea typeface="黑体" pitchFamily="49" charset="-122"/>
                </a:rPr>
                <a:t>校园网</a:t>
              </a:r>
            </a:p>
          </p:txBody>
        </p:sp>
      </p:grpSp>
      <p:grpSp>
        <p:nvGrpSpPr>
          <p:cNvPr id="10" name="Group 161"/>
          <p:cNvGrpSpPr>
            <a:grpSpLocks/>
          </p:cNvGrpSpPr>
          <p:nvPr/>
        </p:nvGrpSpPr>
        <p:grpSpPr bwMode="auto">
          <a:xfrm>
            <a:off x="6813550" y="5553075"/>
            <a:ext cx="1082675" cy="627063"/>
            <a:chOff x="1655" y="3521"/>
            <a:chExt cx="681" cy="408"/>
          </a:xfrm>
        </p:grpSpPr>
        <p:grpSp>
          <p:nvGrpSpPr>
            <p:cNvPr id="11" name="Group 162"/>
            <p:cNvGrpSpPr>
              <a:grpSpLocks/>
            </p:cNvGrpSpPr>
            <p:nvPr/>
          </p:nvGrpSpPr>
          <p:grpSpPr bwMode="auto">
            <a:xfrm>
              <a:off x="1655" y="3521"/>
              <a:ext cx="681" cy="408"/>
              <a:chOff x="2949" y="196"/>
              <a:chExt cx="941" cy="598"/>
            </a:xfrm>
          </p:grpSpPr>
          <p:sp>
            <p:nvSpPr>
              <p:cNvPr id="18495" name="Oval 163"/>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496" name="Oval 164"/>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497" name="Oval 165"/>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498" name="Oval 166"/>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499" name="Oval 167"/>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00" name="Oval 168"/>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01" name="Oval 169"/>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02" name="Oval 170"/>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pPr algn="ctr" eaLnBrk="0" hangingPunct="0"/>
                <a:endParaRPr lang="zh-CN" altLang="en-US"/>
              </a:p>
            </p:txBody>
          </p:sp>
          <p:sp>
            <p:nvSpPr>
              <p:cNvPr id="18503" name="Freeform 17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pPr algn="ctr" eaLnBrk="0" hangingPunct="0"/>
                <a:endParaRPr lang="zh-CN" altLang="en-US"/>
              </a:p>
            </p:txBody>
          </p:sp>
          <p:sp>
            <p:nvSpPr>
              <p:cNvPr id="18504" name="Freeform 17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pPr algn="ctr" eaLnBrk="0" hangingPunct="0"/>
                <a:endParaRPr lang="zh-CN" altLang="en-US"/>
              </a:p>
            </p:txBody>
          </p:sp>
          <p:sp>
            <p:nvSpPr>
              <p:cNvPr id="18505" name="Freeform 17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pPr algn="ctr" eaLnBrk="0" hangingPunct="0"/>
                <a:endParaRPr lang="zh-CN" altLang="en-US"/>
              </a:p>
            </p:txBody>
          </p:sp>
        </p:grpSp>
        <p:sp>
          <p:nvSpPr>
            <p:cNvPr id="18494" name="Text Box 174"/>
            <p:cNvSpPr txBox="1">
              <a:spLocks noChangeArrowheads="1"/>
            </p:cNvSpPr>
            <p:nvPr/>
          </p:nvSpPr>
          <p:spPr bwMode="auto">
            <a:xfrm>
              <a:off x="1694" y="3612"/>
              <a:ext cx="596" cy="259"/>
            </a:xfrm>
            <a:prstGeom prst="rect">
              <a:avLst/>
            </a:prstGeom>
            <a:noFill/>
            <a:ln w="9525">
              <a:noFill/>
              <a:miter lim="800000"/>
              <a:headEnd/>
              <a:tailEnd/>
            </a:ln>
          </p:spPr>
          <p:txBody>
            <a:bodyPr wrap="none">
              <a:spAutoFit/>
            </a:bodyPr>
            <a:lstStyle/>
            <a:p>
              <a:pPr algn="ctr" eaLnBrk="0" hangingPunct="0"/>
              <a:r>
                <a:rPr kumimoji="1" lang="zh-CN" altLang="en-US" sz="2000">
                  <a:solidFill>
                    <a:srgbClr val="333399"/>
                  </a:solidFill>
                  <a:ea typeface="黑体" pitchFamily="49" charset="-122"/>
                </a:rPr>
                <a:t>校园网</a:t>
              </a:r>
            </a:p>
          </p:txBody>
        </p:sp>
      </p:grpSp>
      <p:sp>
        <p:nvSpPr>
          <p:cNvPr id="18474" name="Oval 175"/>
          <p:cNvSpPr>
            <a:spLocks noChangeArrowheads="1"/>
          </p:cNvSpPr>
          <p:nvPr/>
        </p:nvSpPr>
        <p:spPr bwMode="auto">
          <a:xfrm>
            <a:off x="6019800" y="4791075"/>
            <a:ext cx="1190625" cy="520700"/>
          </a:xfrm>
          <a:prstGeom prst="ellipse">
            <a:avLst/>
          </a:prstGeom>
          <a:solidFill>
            <a:srgbClr val="66FF33"/>
          </a:solidFill>
          <a:ln w="9525">
            <a:solidFill>
              <a:schemeClr val="tx1"/>
            </a:solidFill>
            <a:round/>
            <a:headEnd/>
            <a:tailEnd/>
          </a:ln>
        </p:spPr>
        <p:txBody>
          <a:bodyPr wrap="none" lIns="91577" tIns="45789" rIns="91577" bIns="45789" anchor="ctr"/>
          <a:lstStyle/>
          <a:p>
            <a:pPr algn="ctr" eaLnBrk="0" hangingPunct="0"/>
            <a:r>
              <a:rPr kumimoji="1" lang="zh-CN" altLang="en-US" sz="2000">
                <a:solidFill>
                  <a:srgbClr val="333399"/>
                </a:solidFill>
                <a:latin typeface="Arial" pitchFamily="34" charset="0"/>
                <a:ea typeface="黑体" pitchFamily="49" charset="-122"/>
              </a:rPr>
              <a:t>本地 </a:t>
            </a:r>
            <a:r>
              <a:rPr kumimoji="1" lang="en-US" altLang="zh-CN" sz="2000">
                <a:solidFill>
                  <a:srgbClr val="333399"/>
                </a:solidFill>
                <a:latin typeface="Arial" pitchFamily="34" charset="0"/>
                <a:ea typeface="黑体" pitchFamily="49" charset="-122"/>
              </a:rPr>
              <a:t>ISP</a:t>
            </a:r>
          </a:p>
        </p:txBody>
      </p:sp>
      <p:sp>
        <p:nvSpPr>
          <p:cNvPr id="18475" name="Oval 176"/>
          <p:cNvSpPr>
            <a:spLocks noChangeArrowheads="1"/>
          </p:cNvSpPr>
          <p:nvPr/>
        </p:nvSpPr>
        <p:spPr bwMode="auto">
          <a:xfrm>
            <a:off x="2487613" y="4025900"/>
            <a:ext cx="1190625" cy="520700"/>
          </a:xfrm>
          <a:prstGeom prst="ellipse">
            <a:avLst/>
          </a:prstGeom>
          <a:solidFill>
            <a:srgbClr val="FFCCFF"/>
          </a:solidFill>
          <a:ln w="9525">
            <a:solidFill>
              <a:schemeClr val="tx1"/>
            </a:solidFill>
            <a:round/>
            <a:headEnd/>
            <a:tailEnd/>
          </a:ln>
        </p:spPr>
        <p:txBody>
          <a:bodyPr wrap="none" lIns="91577" tIns="45789" rIns="91577" bIns="45789" anchor="ctr"/>
          <a:lstStyle/>
          <a:p>
            <a:pPr algn="ctr" eaLnBrk="0" hangingPunct="0"/>
            <a:r>
              <a:rPr kumimoji="1" lang="zh-CN" altLang="en-US" sz="2000">
                <a:solidFill>
                  <a:srgbClr val="333399"/>
                </a:solidFill>
                <a:latin typeface="Arial" pitchFamily="34" charset="0"/>
                <a:ea typeface="黑体" pitchFamily="49" charset="-122"/>
              </a:rPr>
              <a:t>地区 </a:t>
            </a:r>
            <a:r>
              <a:rPr kumimoji="1" lang="en-US" altLang="zh-CN" sz="2000">
                <a:solidFill>
                  <a:srgbClr val="333399"/>
                </a:solidFill>
                <a:latin typeface="Arial" pitchFamily="34" charset="0"/>
                <a:ea typeface="黑体" pitchFamily="49" charset="-122"/>
              </a:rPr>
              <a:t>ISP</a:t>
            </a:r>
          </a:p>
        </p:txBody>
      </p:sp>
      <p:sp>
        <p:nvSpPr>
          <p:cNvPr id="18476" name="Oval 177"/>
          <p:cNvSpPr>
            <a:spLocks noChangeArrowheads="1"/>
          </p:cNvSpPr>
          <p:nvPr/>
        </p:nvSpPr>
        <p:spPr bwMode="auto">
          <a:xfrm>
            <a:off x="6453188" y="4025900"/>
            <a:ext cx="1190625" cy="520700"/>
          </a:xfrm>
          <a:prstGeom prst="ellipse">
            <a:avLst/>
          </a:prstGeom>
          <a:solidFill>
            <a:srgbClr val="FFCCFF"/>
          </a:solidFill>
          <a:ln w="9525">
            <a:solidFill>
              <a:schemeClr val="tx1"/>
            </a:solidFill>
            <a:round/>
            <a:headEnd/>
            <a:tailEnd/>
          </a:ln>
        </p:spPr>
        <p:txBody>
          <a:bodyPr wrap="none" lIns="91577" tIns="45789" rIns="91577" bIns="45789" anchor="ctr"/>
          <a:lstStyle/>
          <a:p>
            <a:pPr algn="ctr" eaLnBrk="0" hangingPunct="0"/>
            <a:r>
              <a:rPr kumimoji="1" lang="zh-CN" altLang="en-US" sz="2000">
                <a:solidFill>
                  <a:srgbClr val="333399"/>
                </a:solidFill>
                <a:latin typeface="Arial" pitchFamily="34" charset="0"/>
                <a:ea typeface="黑体" pitchFamily="49" charset="-122"/>
              </a:rPr>
              <a:t>地区 </a:t>
            </a:r>
            <a:r>
              <a:rPr kumimoji="1" lang="en-US" altLang="zh-CN" sz="2000">
                <a:solidFill>
                  <a:srgbClr val="333399"/>
                </a:solidFill>
                <a:latin typeface="Arial" pitchFamily="34" charset="0"/>
                <a:ea typeface="黑体" pitchFamily="49" charset="-122"/>
              </a:rPr>
              <a:t>ISP</a:t>
            </a:r>
          </a:p>
        </p:txBody>
      </p:sp>
      <p:sp>
        <p:nvSpPr>
          <p:cNvPr id="18477" name="Oval 178"/>
          <p:cNvSpPr>
            <a:spLocks noChangeArrowheads="1"/>
          </p:cNvSpPr>
          <p:nvPr/>
        </p:nvSpPr>
        <p:spPr bwMode="auto">
          <a:xfrm>
            <a:off x="6092825" y="2427288"/>
            <a:ext cx="1190625" cy="520700"/>
          </a:xfrm>
          <a:prstGeom prst="ellipse">
            <a:avLst/>
          </a:prstGeom>
          <a:solidFill>
            <a:srgbClr val="FFCCFF"/>
          </a:solidFill>
          <a:ln w="9525">
            <a:solidFill>
              <a:schemeClr val="tx1"/>
            </a:solidFill>
            <a:round/>
            <a:headEnd/>
            <a:tailEnd/>
          </a:ln>
        </p:spPr>
        <p:txBody>
          <a:bodyPr wrap="none" lIns="91577" tIns="45789" rIns="91577" bIns="45789" anchor="ctr"/>
          <a:lstStyle/>
          <a:p>
            <a:pPr algn="ctr" eaLnBrk="0" hangingPunct="0"/>
            <a:r>
              <a:rPr kumimoji="1" lang="zh-CN" altLang="en-US" sz="2000">
                <a:solidFill>
                  <a:srgbClr val="333399"/>
                </a:solidFill>
                <a:latin typeface="Arial" pitchFamily="34" charset="0"/>
                <a:ea typeface="黑体" pitchFamily="49" charset="-122"/>
              </a:rPr>
              <a:t>地区 </a:t>
            </a:r>
            <a:r>
              <a:rPr kumimoji="1" lang="en-US" altLang="zh-CN" sz="2000">
                <a:solidFill>
                  <a:srgbClr val="333399"/>
                </a:solidFill>
                <a:latin typeface="Arial" pitchFamily="34" charset="0"/>
                <a:ea typeface="黑体" pitchFamily="49" charset="-122"/>
              </a:rPr>
              <a:t>ISP</a:t>
            </a:r>
          </a:p>
        </p:txBody>
      </p:sp>
      <p:sp>
        <p:nvSpPr>
          <p:cNvPr id="18478" name="Oval 179"/>
          <p:cNvSpPr>
            <a:spLocks noChangeArrowheads="1"/>
          </p:cNvSpPr>
          <p:nvPr/>
        </p:nvSpPr>
        <p:spPr bwMode="auto">
          <a:xfrm>
            <a:off x="3063875" y="4859338"/>
            <a:ext cx="1190625" cy="522287"/>
          </a:xfrm>
          <a:prstGeom prst="ellipse">
            <a:avLst/>
          </a:prstGeom>
          <a:solidFill>
            <a:srgbClr val="66FF33"/>
          </a:solidFill>
          <a:ln w="9525">
            <a:solidFill>
              <a:schemeClr val="tx1"/>
            </a:solidFill>
            <a:round/>
            <a:headEnd/>
            <a:tailEnd/>
          </a:ln>
        </p:spPr>
        <p:txBody>
          <a:bodyPr wrap="none" lIns="91577" tIns="45789" rIns="91577" bIns="45789" anchor="ctr"/>
          <a:lstStyle/>
          <a:p>
            <a:pPr algn="ctr" eaLnBrk="0" hangingPunct="0"/>
            <a:r>
              <a:rPr kumimoji="1" lang="zh-CN" altLang="en-US" sz="2000">
                <a:solidFill>
                  <a:srgbClr val="333399"/>
                </a:solidFill>
                <a:latin typeface="Arial" pitchFamily="34" charset="0"/>
                <a:ea typeface="黑体" pitchFamily="49" charset="-122"/>
              </a:rPr>
              <a:t>本地 </a:t>
            </a:r>
            <a:r>
              <a:rPr kumimoji="1" lang="en-US" altLang="zh-CN" sz="2000">
                <a:solidFill>
                  <a:srgbClr val="333399"/>
                </a:solidFill>
                <a:latin typeface="Arial" pitchFamily="34" charset="0"/>
                <a:ea typeface="黑体" pitchFamily="49" charset="-122"/>
              </a:rPr>
              <a:t>ISP</a:t>
            </a:r>
          </a:p>
        </p:txBody>
      </p:sp>
      <p:sp>
        <p:nvSpPr>
          <p:cNvPr id="18479" name="Oval 180"/>
          <p:cNvSpPr>
            <a:spLocks noChangeArrowheads="1"/>
          </p:cNvSpPr>
          <p:nvPr/>
        </p:nvSpPr>
        <p:spPr bwMode="auto">
          <a:xfrm>
            <a:off x="1693863" y="4791075"/>
            <a:ext cx="1192212" cy="520700"/>
          </a:xfrm>
          <a:prstGeom prst="ellipse">
            <a:avLst/>
          </a:prstGeom>
          <a:solidFill>
            <a:srgbClr val="66FF33"/>
          </a:solidFill>
          <a:ln w="9525">
            <a:solidFill>
              <a:schemeClr val="tx1"/>
            </a:solidFill>
            <a:round/>
            <a:headEnd/>
            <a:tailEnd/>
          </a:ln>
        </p:spPr>
        <p:txBody>
          <a:bodyPr wrap="none" lIns="91577" tIns="45789" rIns="91577" bIns="45789" anchor="ctr"/>
          <a:lstStyle/>
          <a:p>
            <a:pPr algn="ctr" eaLnBrk="0" hangingPunct="0"/>
            <a:r>
              <a:rPr kumimoji="1" lang="zh-CN" altLang="en-US" sz="2000">
                <a:solidFill>
                  <a:srgbClr val="333399"/>
                </a:solidFill>
                <a:latin typeface="Arial" pitchFamily="34" charset="0"/>
                <a:ea typeface="黑体" pitchFamily="49" charset="-122"/>
              </a:rPr>
              <a:t>本地 </a:t>
            </a:r>
            <a:r>
              <a:rPr kumimoji="1" lang="en-US" altLang="zh-CN" sz="2000">
                <a:solidFill>
                  <a:srgbClr val="333399"/>
                </a:solidFill>
                <a:latin typeface="Arial" pitchFamily="34" charset="0"/>
                <a:ea typeface="黑体" pitchFamily="49" charset="-122"/>
              </a:rPr>
              <a:t>ISP</a:t>
            </a:r>
          </a:p>
        </p:txBody>
      </p:sp>
      <p:sp>
        <p:nvSpPr>
          <p:cNvPr id="18480" name="Oval 181"/>
          <p:cNvSpPr>
            <a:spLocks noChangeArrowheads="1"/>
          </p:cNvSpPr>
          <p:nvPr/>
        </p:nvSpPr>
        <p:spPr bwMode="auto">
          <a:xfrm>
            <a:off x="3784600" y="4303713"/>
            <a:ext cx="1189038" cy="503237"/>
          </a:xfrm>
          <a:prstGeom prst="ellipse">
            <a:avLst/>
          </a:prstGeom>
          <a:solidFill>
            <a:srgbClr val="FFFF00"/>
          </a:solidFill>
          <a:ln w="9525">
            <a:solidFill>
              <a:schemeClr val="tx1"/>
            </a:solidFill>
            <a:round/>
            <a:headEnd/>
            <a:tailEnd/>
          </a:ln>
        </p:spPr>
        <p:txBody>
          <a:bodyPr wrap="none" lIns="91577" tIns="45789" rIns="91577" bIns="45789" anchor="ctr"/>
          <a:lstStyle/>
          <a:p>
            <a:pPr algn="ctr" eaLnBrk="0" hangingPunct="0"/>
            <a:r>
              <a:rPr kumimoji="1" lang="zh-CN" altLang="en-US" sz="2000">
                <a:ea typeface="黑体" pitchFamily="49" charset="-122"/>
              </a:rPr>
              <a:t>大公司</a:t>
            </a:r>
          </a:p>
        </p:txBody>
      </p:sp>
      <p:sp>
        <p:nvSpPr>
          <p:cNvPr id="18481" name="Oval 182"/>
          <p:cNvSpPr>
            <a:spLocks noChangeArrowheads="1"/>
          </p:cNvSpPr>
          <p:nvPr/>
        </p:nvSpPr>
        <p:spPr bwMode="auto">
          <a:xfrm>
            <a:off x="4649788" y="2427288"/>
            <a:ext cx="1189037" cy="501650"/>
          </a:xfrm>
          <a:prstGeom prst="ellipse">
            <a:avLst/>
          </a:prstGeom>
          <a:solidFill>
            <a:srgbClr val="FFFF00"/>
          </a:solidFill>
          <a:ln w="9525">
            <a:solidFill>
              <a:schemeClr val="tx1"/>
            </a:solidFill>
            <a:round/>
            <a:headEnd/>
            <a:tailEnd/>
          </a:ln>
        </p:spPr>
        <p:txBody>
          <a:bodyPr wrap="none" lIns="91577" tIns="45789" rIns="91577" bIns="45789" anchor="ctr"/>
          <a:lstStyle/>
          <a:p>
            <a:pPr algn="ctr" eaLnBrk="0" hangingPunct="0"/>
            <a:r>
              <a:rPr kumimoji="1" lang="zh-CN" altLang="en-US" sz="2000">
                <a:ea typeface="黑体" pitchFamily="49" charset="-122"/>
              </a:rPr>
              <a:t>大公司</a:t>
            </a:r>
          </a:p>
        </p:txBody>
      </p:sp>
      <p:sp>
        <p:nvSpPr>
          <p:cNvPr id="18482" name="Text Box 183"/>
          <p:cNvSpPr txBox="1">
            <a:spLocks noChangeArrowheads="1"/>
          </p:cNvSpPr>
          <p:nvPr/>
        </p:nvSpPr>
        <p:spPr bwMode="auto">
          <a:xfrm>
            <a:off x="6221413" y="3052763"/>
            <a:ext cx="1457325" cy="917575"/>
          </a:xfrm>
          <a:prstGeom prst="rect">
            <a:avLst/>
          </a:prstGeom>
          <a:noFill/>
          <a:ln w="9525">
            <a:noFill/>
            <a:miter lim="800000"/>
            <a:headEnd/>
            <a:tailEnd/>
          </a:ln>
        </p:spPr>
        <p:txBody>
          <a:bodyPr wrap="none" lIns="91577" tIns="45789" rIns="91577" bIns="45789">
            <a:spAutoFit/>
          </a:bodyPr>
          <a:lstStyle/>
          <a:p>
            <a:pPr algn="ctr" eaLnBrk="0" hangingPunct="0">
              <a:lnSpc>
                <a:spcPct val="90000"/>
              </a:lnSpc>
            </a:pPr>
            <a:r>
              <a:rPr kumimoji="1" lang="zh-CN" altLang="en-US" sz="2000">
                <a:solidFill>
                  <a:srgbClr val="333399"/>
                </a:solidFill>
                <a:latin typeface="Arial" pitchFamily="34" charset="0"/>
                <a:ea typeface="黑体" pitchFamily="49" charset="-122"/>
              </a:rPr>
              <a:t>网络接入点</a:t>
            </a:r>
          </a:p>
          <a:p>
            <a:pPr algn="ctr" eaLnBrk="0" hangingPunct="0">
              <a:lnSpc>
                <a:spcPct val="90000"/>
              </a:lnSpc>
            </a:pPr>
            <a:r>
              <a:rPr kumimoji="1" lang="en-US" altLang="zh-CN" sz="2000">
                <a:solidFill>
                  <a:srgbClr val="333399"/>
                </a:solidFill>
                <a:latin typeface="Arial" pitchFamily="34" charset="0"/>
                <a:ea typeface="黑体" pitchFamily="49" charset="-122"/>
              </a:rPr>
              <a:t>NAP</a:t>
            </a:r>
          </a:p>
          <a:p>
            <a:pPr algn="ctr" eaLnBrk="0" hangingPunct="0">
              <a:lnSpc>
                <a:spcPct val="90000"/>
              </a:lnSpc>
            </a:pPr>
            <a:r>
              <a:rPr kumimoji="1" lang="zh-CN" altLang="en-US" sz="2000">
                <a:solidFill>
                  <a:srgbClr val="333399"/>
                </a:solidFill>
                <a:latin typeface="Arial" pitchFamily="34" charset="0"/>
                <a:ea typeface="黑体" pitchFamily="49" charset="-122"/>
              </a:rPr>
              <a:t>（对等点）</a:t>
            </a:r>
          </a:p>
        </p:txBody>
      </p:sp>
      <p:sp>
        <p:nvSpPr>
          <p:cNvPr id="18483" name="Rectangle 184"/>
          <p:cNvSpPr>
            <a:spLocks noGrp="1" noChangeArrowheads="1"/>
          </p:cNvSpPr>
          <p:nvPr>
            <p:ph type="body" idx="1"/>
          </p:nvPr>
        </p:nvSpPr>
        <p:spPr/>
        <p:txBody>
          <a:bodyPr/>
          <a:lstStyle/>
          <a:p>
            <a:r>
              <a:rPr lang="zh-CN" altLang="en-US" b="1" smtClean="0">
                <a:latin typeface="Times New Roman" pitchFamily="18" charset="0"/>
                <a:ea typeface="宋体" pitchFamily="2" charset="-122"/>
                <a:cs typeface="Times New Roman" pitchFamily="18" charset="0"/>
              </a:rPr>
              <a:t>主机到主机的通信可能经过多种</a:t>
            </a:r>
            <a:r>
              <a:rPr lang="zh-CN" altLang="en-US" sz="1800" b="1" smtClean="0">
                <a:latin typeface="Times New Roman" pitchFamily="18" charset="0"/>
                <a:ea typeface="宋体" pitchFamily="2" charset="-122"/>
                <a:cs typeface="Times New Roman" pitchFamily="18" charset="0"/>
              </a:rPr>
              <a:t> </a:t>
            </a:r>
            <a:r>
              <a:rPr lang="en-US" altLang="zh-CN" b="1" smtClean="0">
                <a:latin typeface="Times New Roman" pitchFamily="18" charset="0"/>
                <a:ea typeface="宋体" pitchFamily="2" charset="-122"/>
                <a:cs typeface="Times New Roman" pitchFamily="18" charset="0"/>
              </a:rPr>
              <a:t>ISP</a:t>
            </a:r>
            <a:r>
              <a:rPr lang="zh-CN" altLang="en-US" b="1" smtClean="0">
                <a:latin typeface="Times New Roman" pitchFamily="18" charset="0"/>
                <a:ea typeface="宋体" pitchFamily="2" charset="-122"/>
                <a:cs typeface="Times New Roman" pitchFamily="18" charset="0"/>
              </a:rPr>
              <a:t>。</a:t>
            </a:r>
          </a:p>
        </p:txBody>
      </p:sp>
      <p:pic>
        <p:nvPicPr>
          <p:cNvPr id="18484" name="Picture 186"/>
          <p:cNvPicPr>
            <a:picLocks noChangeArrowheads="1"/>
          </p:cNvPicPr>
          <p:nvPr/>
        </p:nvPicPr>
        <p:blipFill>
          <a:blip r:embed="rId2"/>
          <a:srcRect/>
          <a:stretch>
            <a:fillRect/>
          </a:stretch>
        </p:blipFill>
        <p:spPr bwMode="auto">
          <a:xfrm>
            <a:off x="250825" y="5526088"/>
            <a:ext cx="587375" cy="595312"/>
          </a:xfrm>
          <a:prstGeom prst="rect">
            <a:avLst/>
          </a:prstGeom>
          <a:noFill/>
          <a:ln w="9525">
            <a:noFill/>
            <a:miter lim="800000"/>
            <a:headEnd/>
            <a:tailEnd/>
          </a:ln>
        </p:spPr>
      </p:pic>
      <p:pic>
        <p:nvPicPr>
          <p:cNvPr id="18485" name="Picture 187"/>
          <p:cNvPicPr>
            <a:picLocks noChangeArrowheads="1"/>
          </p:cNvPicPr>
          <p:nvPr/>
        </p:nvPicPr>
        <p:blipFill>
          <a:blip r:embed="rId2"/>
          <a:srcRect/>
          <a:stretch>
            <a:fillRect/>
          </a:stretch>
        </p:blipFill>
        <p:spPr bwMode="auto">
          <a:xfrm>
            <a:off x="8255000" y="5600700"/>
            <a:ext cx="587375" cy="593725"/>
          </a:xfrm>
          <a:prstGeom prst="rect">
            <a:avLst/>
          </a:prstGeom>
          <a:noFill/>
          <a:ln w="9525">
            <a:noFill/>
            <a:miter lim="800000"/>
            <a:headEnd/>
            <a:tailEnd/>
          </a:ln>
        </p:spPr>
      </p:pic>
      <p:sp>
        <p:nvSpPr>
          <p:cNvPr id="78012" name="Freeform 188"/>
          <p:cNvSpPr>
            <a:spLocks/>
          </p:cNvSpPr>
          <p:nvPr/>
        </p:nvSpPr>
        <p:spPr bwMode="auto">
          <a:xfrm>
            <a:off x="539750" y="5168900"/>
            <a:ext cx="1587500" cy="793750"/>
          </a:xfrm>
          <a:custGeom>
            <a:avLst/>
            <a:gdLst>
              <a:gd name="T0" fmla="*/ 0 w 998"/>
              <a:gd name="T1" fmla="*/ 1262603420 h 499"/>
              <a:gd name="T2" fmla="*/ 1662386088 w 998"/>
              <a:gd name="T3" fmla="*/ 913426677 h 499"/>
              <a:gd name="T4" fmla="*/ 2147483647 w 998"/>
              <a:gd name="T5" fmla="*/ 0 h 499"/>
              <a:gd name="T6" fmla="*/ 0 60000 65536"/>
              <a:gd name="T7" fmla="*/ 0 60000 65536"/>
              <a:gd name="T8" fmla="*/ 0 60000 65536"/>
              <a:gd name="T9" fmla="*/ 0 w 998"/>
              <a:gd name="T10" fmla="*/ 0 h 499"/>
              <a:gd name="T11" fmla="*/ 998 w 998"/>
              <a:gd name="T12" fmla="*/ 499 h 499"/>
            </a:gdLst>
            <a:ahLst/>
            <a:cxnLst>
              <a:cxn ang="T6">
                <a:pos x="T0" y="T1"/>
              </a:cxn>
              <a:cxn ang="T7">
                <a:pos x="T2" y="T3"/>
              </a:cxn>
              <a:cxn ang="T8">
                <a:pos x="T4" y="T5"/>
              </a:cxn>
            </a:cxnLst>
            <a:rect l="T9" t="T10" r="T11" b="T12"/>
            <a:pathLst>
              <a:path w="998" h="499">
                <a:moveTo>
                  <a:pt x="0" y="499"/>
                </a:moveTo>
                <a:lnTo>
                  <a:pt x="657" y="361"/>
                </a:lnTo>
                <a:lnTo>
                  <a:pt x="998" y="0"/>
                </a:lnTo>
              </a:path>
            </a:pathLst>
          </a:custGeom>
          <a:noFill/>
          <a:ln w="76200">
            <a:solidFill>
              <a:srgbClr val="FF0000"/>
            </a:solidFill>
            <a:round/>
            <a:headEnd/>
            <a:tailEnd type="triangle" w="med" len="lg"/>
          </a:ln>
        </p:spPr>
        <p:txBody>
          <a:bodyPr lIns="91577" tIns="45789" rIns="91577" bIns="45789"/>
          <a:lstStyle/>
          <a:p>
            <a:pPr algn="ctr" eaLnBrk="0" hangingPunct="0"/>
            <a:endParaRPr lang="zh-CN" altLang="en-US"/>
          </a:p>
        </p:txBody>
      </p:sp>
      <p:sp>
        <p:nvSpPr>
          <p:cNvPr id="78013" name="Line 189"/>
          <p:cNvSpPr>
            <a:spLocks noChangeShapeType="1"/>
          </p:cNvSpPr>
          <p:nvPr/>
        </p:nvSpPr>
        <p:spPr bwMode="auto">
          <a:xfrm flipH="1" flipV="1">
            <a:off x="2992438" y="3506788"/>
            <a:ext cx="144462" cy="650875"/>
          </a:xfrm>
          <a:prstGeom prst="line">
            <a:avLst/>
          </a:prstGeom>
          <a:noFill/>
          <a:ln w="76200">
            <a:solidFill>
              <a:srgbClr val="FF0000"/>
            </a:solidFill>
            <a:round/>
            <a:headEnd/>
            <a:tailEnd type="triangle" w="med" len="lg"/>
          </a:ln>
        </p:spPr>
        <p:txBody>
          <a:bodyPr lIns="91577" tIns="45789" rIns="91577" bIns="45789"/>
          <a:lstStyle/>
          <a:p>
            <a:endParaRPr lang="zh-CN" altLang="en-US"/>
          </a:p>
        </p:txBody>
      </p:sp>
      <p:sp>
        <p:nvSpPr>
          <p:cNvPr id="78014" name="Freeform 190"/>
          <p:cNvSpPr>
            <a:spLocks/>
          </p:cNvSpPr>
          <p:nvPr/>
        </p:nvSpPr>
        <p:spPr bwMode="auto">
          <a:xfrm>
            <a:off x="3063875" y="3300413"/>
            <a:ext cx="2836863" cy="206375"/>
          </a:xfrm>
          <a:custGeom>
            <a:avLst/>
            <a:gdLst>
              <a:gd name="T0" fmla="*/ 0 w 1785"/>
              <a:gd name="T1" fmla="*/ 327620258 h 130"/>
              <a:gd name="T2" fmla="*/ 2147483647 w 1785"/>
              <a:gd name="T3" fmla="*/ 0 h 130"/>
              <a:gd name="T4" fmla="*/ 2147483647 w 1785"/>
              <a:gd name="T5" fmla="*/ 231854365 h 130"/>
              <a:gd name="T6" fmla="*/ 0 60000 65536"/>
              <a:gd name="T7" fmla="*/ 0 60000 65536"/>
              <a:gd name="T8" fmla="*/ 0 60000 65536"/>
              <a:gd name="T9" fmla="*/ 0 w 1785"/>
              <a:gd name="T10" fmla="*/ 0 h 130"/>
              <a:gd name="T11" fmla="*/ 1785 w 1785"/>
              <a:gd name="T12" fmla="*/ 130 h 130"/>
            </a:gdLst>
            <a:ahLst/>
            <a:cxnLst>
              <a:cxn ang="T6">
                <a:pos x="T0" y="T1"/>
              </a:cxn>
              <a:cxn ang="T7">
                <a:pos x="T2" y="T3"/>
              </a:cxn>
              <a:cxn ang="T8">
                <a:pos x="T4" y="T5"/>
              </a:cxn>
            </a:cxnLst>
            <a:rect l="T9" t="T10" r="T11" b="T12"/>
            <a:pathLst>
              <a:path w="1785" h="130">
                <a:moveTo>
                  <a:pt x="0" y="130"/>
                </a:moveTo>
                <a:lnTo>
                  <a:pt x="935" y="0"/>
                </a:lnTo>
                <a:lnTo>
                  <a:pt x="1785" y="92"/>
                </a:lnTo>
              </a:path>
            </a:pathLst>
          </a:custGeom>
          <a:noFill/>
          <a:ln w="76200">
            <a:solidFill>
              <a:srgbClr val="FF0000"/>
            </a:solidFill>
            <a:round/>
            <a:headEnd/>
            <a:tailEnd type="triangle" w="med" len="lg"/>
          </a:ln>
        </p:spPr>
        <p:txBody>
          <a:bodyPr lIns="91577" tIns="45789" rIns="91577" bIns="45789"/>
          <a:lstStyle/>
          <a:p>
            <a:pPr algn="ctr" eaLnBrk="0" hangingPunct="0"/>
            <a:endParaRPr lang="zh-CN" altLang="en-US"/>
          </a:p>
        </p:txBody>
      </p:sp>
      <p:sp>
        <p:nvSpPr>
          <p:cNvPr id="78015" name="Line 191"/>
          <p:cNvSpPr>
            <a:spLocks noChangeShapeType="1"/>
          </p:cNvSpPr>
          <p:nvPr/>
        </p:nvSpPr>
        <p:spPr bwMode="auto">
          <a:xfrm flipH="1">
            <a:off x="5659438" y="3506788"/>
            <a:ext cx="287337" cy="650875"/>
          </a:xfrm>
          <a:prstGeom prst="line">
            <a:avLst/>
          </a:prstGeom>
          <a:noFill/>
          <a:ln w="76200">
            <a:solidFill>
              <a:srgbClr val="FF0000"/>
            </a:solidFill>
            <a:round/>
            <a:headEnd/>
            <a:tailEnd type="triangle" w="med" len="lg"/>
          </a:ln>
        </p:spPr>
        <p:txBody>
          <a:bodyPr lIns="91577" tIns="45789" rIns="91577" bIns="45789"/>
          <a:lstStyle/>
          <a:p>
            <a:endParaRPr lang="zh-CN" altLang="en-US"/>
          </a:p>
        </p:txBody>
      </p:sp>
      <p:sp>
        <p:nvSpPr>
          <p:cNvPr id="78016" name="Freeform 192"/>
          <p:cNvSpPr>
            <a:spLocks/>
          </p:cNvSpPr>
          <p:nvPr/>
        </p:nvSpPr>
        <p:spPr bwMode="auto">
          <a:xfrm>
            <a:off x="6669088" y="5094288"/>
            <a:ext cx="1874837" cy="938212"/>
          </a:xfrm>
          <a:custGeom>
            <a:avLst/>
            <a:gdLst>
              <a:gd name="T0" fmla="*/ 0 w 1180"/>
              <a:gd name="T1" fmla="*/ 0 h 590"/>
              <a:gd name="T2" fmla="*/ 1135992265 w 1180"/>
              <a:gd name="T3" fmla="*/ 986194377 h 590"/>
              <a:gd name="T4" fmla="*/ 2147483647 w 1180"/>
              <a:gd name="T5" fmla="*/ 1491934961 h 590"/>
              <a:gd name="T6" fmla="*/ 0 60000 65536"/>
              <a:gd name="T7" fmla="*/ 0 60000 65536"/>
              <a:gd name="T8" fmla="*/ 0 60000 65536"/>
              <a:gd name="T9" fmla="*/ 0 w 1180"/>
              <a:gd name="T10" fmla="*/ 0 h 590"/>
              <a:gd name="T11" fmla="*/ 1180 w 1180"/>
              <a:gd name="T12" fmla="*/ 590 h 590"/>
            </a:gdLst>
            <a:ahLst/>
            <a:cxnLst>
              <a:cxn ang="T6">
                <a:pos x="T0" y="T1"/>
              </a:cxn>
              <a:cxn ang="T7">
                <a:pos x="T2" y="T3"/>
              </a:cxn>
              <a:cxn ang="T8">
                <a:pos x="T4" y="T5"/>
              </a:cxn>
            </a:cxnLst>
            <a:rect l="T9" t="T10" r="T11" b="T12"/>
            <a:pathLst>
              <a:path w="1180" h="590">
                <a:moveTo>
                  <a:pt x="0" y="0"/>
                </a:moveTo>
                <a:lnTo>
                  <a:pt x="450" y="390"/>
                </a:lnTo>
                <a:lnTo>
                  <a:pt x="1180" y="590"/>
                </a:lnTo>
              </a:path>
            </a:pathLst>
          </a:custGeom>
          <a:noFill/>
          <a:ln w="76200">
            <a:solidFill>
              <a:srgbClr val="FF0000"/>
            </a:solidFill>
            <a:round/>
            <a:headEnd/>
            <a:tailEnd type="triangle" w="med" len="lg"/>
          </a:ln>
        </p:spPr>
        <p:txBody>
          <a:bodyPr lIns="91577" tIns="45789" rIns="91577" bIns="45789"/>
          <a:lstStyle/>
          <a:p>
            <a:pPr algn="ctr" eaLnBrk="0" hangingPunct="0"/>
            <a:endParaRPr lang="zh-CN" altLang="en-US"/>
          </a:p>
        </p:txBody>
      </p:sp>
      <p:sp>
        <p:nvSpPr>
          <p:cNvPr id="78019" name="Line 195"/>
          <p:cNvSpPr>
            <a:spLocks noChangeShapeType="1"/>
          </p:cNvSpPr>
          <p:nvPr/>
        </p:nvSpPr>
        <p:spPr bwMode="auto">
          <a:xfrm flipV="1">
            <a:off x="2271713" y="4373563"/>
            <a:ext cx="792162" cy="649287"/>
          </a:xfrm>
          <a:prstGeom prst="line">
            <a:avLst/>
          </a:prstGeom>
          <a:noFill/>
          <a:ln w="76200">
            <a:solidFill>
              <a:srgbClr val="FF0000"/>
            </a:solidFill>
            <a:round/>
            <a:headEnd/>
            <a:tailEnd type="triangle" w="med" len="lg"/>
          </a:ln>
        </p:spPr>
        <p:txBody>
          <a:bodyPr lIns="91577" tIns="45789" rIns="91577" bIns="45789"/>
          <a:lstStyle/>
          <a:p>
            <a:endParaRPr lang="zh-CN" altLang="en-US"/>
          </a:p>
        </p:txBody>
      </p:sp>
      <p:sp>
        <p:nvSpPr>
          <p:cNvPr id="78021" name="Line 197"/>
          <p:cNvSpPr>
            <a:spLocks noChangeShapeType="1"/>
          </p:cNvSpPr>
          <p:nvPr/>
        </p:nvSpPr>
        <p:spPr bwMode="auto">
          <a:xfrm>
            <a:off x="5803900" y="4445000"/>
            <a:ext cx="722313" cy="433388"/>
          </a:xfrm>
          <a:prstGeom prst="line">
            <a:avLst/>
          </a:prstGeom>
          <a:noFill/>
          <a:ln w="76200">
            <a:solidFill>
              <a:srgbClr val="FF0000"/>
            </a:solidFill>
            <a:round/>
            <a:headEnd/>
            <a:tailEnd type="triangle" w="med" len="lg"/>
          </a:ln>
        </p:spPr>
        <p:txBody>
          <a:bodyPr lIns="91577" tIns="45789" rIns="91577" bIns="45789"/>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8012"/>
                                        </p:tgtEl>
                                        <p:attrNameLst>
                                          <p:attrName>style.visibility</p:attrName>
                                        </p:attrNameLst>
                                      </p:cBhvr>
                                      <p:to>
                                        <p:strVal val="visible"/>
                                      </p:to>
                                    </p:set>
                                    <p:animEffect transition="in" filter="wipe(left)">
                                      <p:cBhvr>
                                        <p:cTn id="7" dur="1000"/>
                                        <p:tgtEl>
                                          <p:spTgt spid="78012"/>
                                        </p:tgtEl>
                                      </p:cBhvr>
                                    </p:animEffect>
                                  </p:childTnLst>
                                  <p:subTnLst>
                                    <p:animClr>
                                      <p:cBhvr override="childStyle">
                                        <p:cTn dur="1" fill="hold" display="0" masterRel="nextClick" afterEffect="1"/>
                                        <p:tgtEl>
                                          <p:spTgt spid="78012"/>
                                        </p:tgtEl>
                                        <p:attrNameLst>
                                          <p:attrName>ppt_c</p:attrName>
                                        </p:attrNameLst>
                                      </p:cBhvr>
                                      <p:to>
                                        <a:srgbClr val="00FFFF"/>
                                      </p:to>
                                    </p:animClr>
                                  </p:subTnLst>
                                </p:cTn>
                              </p:par>
                            </p:childTnLst>
                          </p:cTn>
                        </p:par>
                        <p:par>
                          <p:cTn id="8" fill="hold">
                            <p:stCondLst>
                              <p:cond delay="1000"/>
                            </p:stCondLst>
                            <p:childTnLst>
                              <p:par>
                                <p:cTn id="9" presetID="22" presetClass="entr" presetSubtype="4" fill="hold" grpId="0" nodeType="afterEffect">
                                  <p:stCondLst>
                                    <p:cond delay="500"/>
                                  </p:stCondLst>
                                  <p:childTnLst>
                                    <p:set>
                                      <p:cBhvr>
                                        <p:cTn id="10" dur="1" fill="hold">
                                          <p:stCondLst>
                                            <p:cond delay="0"/>
                                          </p:stCondLst>
                                        </p:cTn>
                                        <p:tgtEl>
                                          <p:spTgt spid="78019"/>
                                        </p:tgtEl>
                                        <p:attrNameLst>
                                          <p:attrName>style.visibility</p:attrName>
                                        </p:attrNameLst>
                                      </p:cBhvr>
                                      <p:to>
                                        <p:strVal val="visible"/>
                                      </p:to>
                                    </p:set>
                                    <p:animEffect transition="in" filter="wipe(down)">
                                      <p:cBhvr>
                                        <p:cTn id="11" dur="1000"/>
                                        <p:tgtEl>
                                          <p:spTgt spid="78019"/>
                                        </p:tgtEl>
                                      </p:cBhvr>
                                    </p:animEffect>
                                  </p:childTnLst>
                                  <p:subTnLst>
                                    <p:animClr>
                                      <p:cBhvr override="childStyle">
                                        <p:cTn dur="1" fill="hold" display="0" masterRel="nextClick" afterEffect="1"/>
                                        <p:tgtEl>
                                          <p:spTgt spid="78019"/>
                                        </p:tgtEl>
                                        <p:attrNameLst>
                                          <p:attrName>ppt_c</p:attrName>
                                        </p:attrNameLst>
                                      </p:cBhvr>
                                      <p:to>
                                        <a:srgbClr val="00FFFF"/>
                                      </p:to>
                                    </p:animClr>
                                  </p:subTnLst>
                                </p:cTn>
                              </p:par>
                            </p:childTnLst>
                          </p:cTn>
                        </p:par>
                        <p:par>
                          <p:cTn id="12" fill="hold">
                            <p:stCondLst>
                              <p:cond delay="2500"/>
                            </p:stCondLst>
                            <p:childTnLst>
                              <p:par>
                                <p:cTn id="13" presetID="22" presetClass="entr" presetSubtype="4" fill="hold" grpId="0" nodeType="afterEffect">
                                  <p:stCondLst>
                                    <p:cond delay="500"/>
                                  </p:stCondLst>
                                  <p:childTnLst>
                                    <p:set>
                                      <p:cBhvr>
                                        <p:cTn id="14" dur="1" fill="hold">
                                          <p:stCondLst>
                                            <p:cond delay="0"/>
                                          </p:stCondLst>
                                        </p:cTn>
                                        <p:tgtEl>
                                          <p:spTgt spid="78013"/>
                                        </p:tgtEl>
                                        <p:attrNameLst>
                                          <p:attrName>style.visibility</p:attrName>
                                        </p:attrNameLst>
                                      </p:cBhvr>
                                      <p:to>
                                        <p:strVal val="visible"/>
                                      </p:to>
                                    </p:set>
                                    <p:animEffect transition="in" filter="wipe(down)">
                                      <p:cBhvr>
                                        <p:cTn id="15" dur="1000"/>
                                        <p:tgtEl>
                                          <p:spTgt spid="78013"/>
                                        </p:tgtEl>
                                      </p:cBhvr>
                                    </p:animEffect>
                                  </p:childTnLst>
                                  <p:subTnLst>
                                    <p:animClr>
                                      <p:cBhvr override="childStyle">
                                        <p:cTn dur="1" fill="hold" display="0" masterRel="nextClick" afterEffect="1"/>
                                        <p:tgtEl>
                                          <p:spTgt spid="78013"/>
                                        </p:tgtEl>
                                        <p:attrNameLst>
                                          <p:attrName>ppt_c</p:attrName>
                                        </p:attrNameLst>
                                      </p:cBhvr>
                                      <p:to>
                                        <a:srgbClr val="00FFFF"/>
                                      </p:to>
                                    </p:animClr>
                                  </p:subTnLst>
                                </p:cTn>
                              </p:par>
                            </p:childTnLst>
                          </p:cTn>
                        </p:par>
                        <p:par>
                          <p:cTn id="16" fill="hold">
                            <p:stCondLst>
                              <p:cond delay="4000"/>
                            </p:stCondLst>
                            <p:childTnLst>
                              <p:par>
                                <p:cTn id="17" presetID="22" presetClass="entr" presetSubtype="8" fill="hold" grpId="0" nodeType="afterEffect">
                                  <p:stCondLst>
                                    <p:cond delay="500"/>
                                  </p:stCondLst>
                                  <p:childTnLst>
                                    <p:set>
                                      <p:cBhvr>
                                        <p:cTn id="18" dur="1" fill="hold">
                                          <p:stCondLst>
                                            <p:cond delay="0"/>
                                          </p:stCondLst>
                                        </p:cTn>
                                        <p:tgtEl>
                                          <p:spTgt spid="78014"/>
                                        </p:tgtEl>
                                        <p:attrNameLst>
                                          <p:attrName>style.visibility</p:attrName>
                                        </p:attrNameLst>
                                      </p:cBhvr>
                                      <p:to>
                                        <p:strVal val="visible"/>
                                      </p:to>
                                    </p:set>
                                    <p:animEffect transition="in" filter="wipe(left)">
                                      <p:cBhvr>
                                        <p:cTn id="19" dur="1000"/>
                                        <p:tgtEl>
                                          <p:spTgt spid="78014"/>
                                        </p:tgtEl>
                                      </p:cBhvr>
                                    </p:animEffect>
                                  </p:childTnLst>
                                  <p:subTnLst>
                                    <p:animClr>
                                      <p:cBhvr override="childStyle">
                                        <p:cTn dur="1" fill="hold" display="0" masterRel="nextClick" afterEffect="1"/>
                                        <p:tgtEl>
                                          <p:spTgt spid="78014"/>
                                        </p:tgtEl>
                                        <p:attrNameLst>
                                          <p:attrName>ppt_c</p:attrName>
                                        </p:attrNameLst>
                                      </p:cBhvr>
                                      <p:to>
                                        <a:srgbClr val="00FFFF"/>
                                      </p:to>
                                    </p:animClr>
                                  </p:subTnLst>
                                </p:cTn>
                              </p:par>
                            </p:childTnLst>
                          </p:cTn>
                        </p:par>
                        <p:par>
                          <p:cTn id="20" fill="hold">
                            <p:stCondLst>
                              <p:cond delay="5500"/>
                            </p:stCondLst>
                            <p:childTnLst>
                              <p:par>
                                <p:cTn id="21" presetID="22" presetClass="entr" presetSubtype="1" fill="hold" grpId="0" nodeType="afterEffect">
                                  <p:stCondLst>
                                    <p:cond delay="500"/>
                                  </p:stCondLst>
                                  <p:childTnLst>
                                    <p:set>
                                      <p:cBhvr>
                                        <p:cTn id="22" dur="1" fill="hold">
                                          <p:stCondLst>
                                            <p:cond delay="0"/>
                                          </p:stCondLst>
                                        </p:cTn>
                                        <p:tgtEl>
                                          <p:spTgt spid="78015"/>
                                        </p:tgtEl>
                                        <p:attrNameLst>
                                          <p:attrName>style.visibility</p:attrName>
                                        </p:attrNameLst>
                                      </p:cBhvr>
                                      <p:to>
                                        <p:strVal val="visible"/>
                                      </p:to>
                                    </p:set>
                                    <p:animEffect transition="in" filter="wipe(up)">
                                      <p:cBhvr>
                                        <p:cTn id="23" dur="1000"/>
                                        <p:tgtEl>
                                          <p:spTgt spid="78015"/>
                                        </p:tgtEl>
                                      </p:cBhvr>
                                    </p:animEffect>
                                  </p:childTnLst>
                                  <p:subTnLst>
                                    <p:animClr>
                                      <p:cBhvr override="childStyle">
                                        <p:cTn dur="1" fill="hold" display="0" masterRel="nextClick" afterEffect="1"/>
                                        <p:tgtEl>
                                          <p:spTgt spid="78015"/>
                                        </p:tgtEl>
                                        <p:attrNameLst>
                                          <p:attrName>ppt_c</p:attrName>
                                        </p:attrNameLst>
                                      </p:cBhvr>
                                      <p:to>
                                        <a:srgbClr val="00FFFF"/>
                                      </p:to>
                                    </p:animClr>
                                  </p:subTnLst>
                                </p:cTn>
                              </p:par>
                            </p:childTnLst>
                          </p:cTn>
                        </p:par>
                        <p:par>
                          <p:cTn id="24" fill="hold">
                            <p:stCondLst>
                              <p:cond delay="7000"/>
                            </p:stCondLst>
                            <p:childTnLst>
                              <p:par>
                                <p:cTn id="25" presetID="22" presetClass="entr" presetSubtype="8" fill="hold" grpId="0" nodeType="afterEffect">
                                  <p:stCondLst>
                                    <p:cond delay="500"/>
                                  </p:stCondLst>
                                  <p:childTnLst>
                                    <p:set>
                                      <p:cBhvr>
                                        <p:cTn id="26" dur="1" fill="hold">
                                          <p:stCondLst>
                                            <p:cond delay="0"/>
                                          </p:stCondLst>
                                        </p:cTn>
                                        <p:tgtEl>
                                          <p:spTgt spid="78021"/>
                                        </p:tgtEl>
                                        <p:attrNameLst>
                                          <p:attrName>style.visibility</p:attrName>
                                        </p:attrNameLst>
                                      </p:cBhvr>
                                      <p:to>
                                        <p:strVal val="visible"/>
                                      </p:to>
                                    </p:set>
                                    <p:animEffect transition="in" filter="wipe(left)">
                                      <p:cBhvr>
                                        <p:cTn id="27" dur="1000"/>
                                        <p:tgtEl>
                                          <p:spTgt spid="78021"/>
                                        </p:tgtEl>
                                      </p:cBhvr>
                                    </p:animEffect>
                                  </p:childTnLst>
                                  <p:subTnLst>
                                    <p:animClr>
                                      <p:cBhvr override="childStyle">
                                        <p:cTn dur="1" fill="hold" display="0" masterRel="nextClick" afterEffect="1"/>
                                        <p:tgtEl>
                                          <p:spTgt spid="78021"/>
                                        </p:tgtEl>
                                        <p:attrNameLst>
                                          <p:attrName>ppt_c</p:attrName>
                                        </p:attrNameLst>
                                      </p:cBhvr>
                                      <p:to>
                                        <a:srgbClr val="00FFFF"/>
                                      </p:to>
                                    </p:animClr>
                                  </p:subTnLst>
                                </p:cTn>
                              </p:par>
                            </p:childTnLst>
                          </p:cTn>
                        </p:par>
                        <p:par>
                          <p:cTn id="28" fill="hold">
                            <p:stCondLst>
                              <p:cond delay="8500"/>
                            </p:stCondLst>
                            <p:childTnLst>
                              <p:par>
                                <p:cTn id="29" presetID="22" presetClass="entr" presetSubtype="1" fill="hold" grpId="0" nodeType="afterEffect">
                                  <p:stCondLst>
                                    <p:cond delay="0"/>
                                  </p:stCondLst>
                                  <p:childTnLst>
                                    <p:set>
                                      <p:cBhvr>
                                        <p:cTn id="30" dur="1" fill="hold">
                                          <p:stCondLst>
                                            <p:cond delay="0"/>
                                          </p:stCondLst>
                                        </p:cTn>
                                        <p:tgtEl>
                                          <p:spTgt spid="78016"/>
                                        </p:tgtEl>
                                        <p:attrNameLst>
                                          <p:attrName>style.visibility</p:attrName>
                                        </p:attrNameLst>
                                      </p:cBhvr>
                                      <p:to>
                                        <p:strVal val="visible"/>
                                      </p:to>
                                    </p:set>
                                    <p:animEffect transition="in" filter="wipe(up)">
                                      <p:cBhvr>
                                        <p:cTn id="31" dur="1000"/>
                                        <p:tgtEl>
                                          <p:spTgt spid="78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012" grpId="0" animBg="1"/>
      <p:bldP spid="78013" grpId="0" animBg="1"/>
      <p:bldP spid="78014" grpId="0" animBg="1"/>
      <p:bldP spid="78015" grpId="0" animBg="1"/>
      <p:bldP spid="78016" grpId="0" animBg="1"/>
      <p:bldP spid="78019" grpId="0" animBg="1"/>
      <p:bldP spid="780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Grp="1" noChangeArrowheads="1"/>
          </p:cNvSpPr>
          <p:nvPr>
            <p:ph type="title"/>
          </p:nvPr>
        </p:nvSpPr>
        <p:spPr/>
        <p:txBody>
          <a:bodyPr/>
          <a:lstStyle/>
          <a:p>
            <a:pPr algn="ctr"/>
            <a:r>
              <a:rPr lang="zh-CN" altLang="en-US" smtClean="0">
                <a:ea typeface="宋体" pitchFamily="2" charset="-122"/>
              </a:rPr>
              <a:t>今日的多级结构的因特网</a:t>
            </a:r>
          </a:p>
        </p:txBody>
      </p:sp>
      <p:sp>
        <p:nvSpPr>
          <p:cNvPr id="19459" name="Rectangle 116"/>
          <p:cNvSpPr>
            <a:spLocks noGrp="1" noChangeArrowheads="1"/>
          </p:cNvSpPr>
          <p:nvPr>
            <p:ph type="body" idx="1"/>
          </p:nvPr>
        </p:nvSpPr>
        <p:spPr/>
        <p:txBody>
          <a:bodyPr/>
          <a:lstStyle/>
          <a:p>
            <a:pPr>
              <a:lnSpc>
                <a:spcPts val="3600"/>
              </a:lnSpc>
            </a:pPr>
            <a:r>
              <a:rPr lang="zh-CN" altLang="en-US" b="1" smtClean="0">
                <a:ea typeface="宋体" pitchFamily="2" charset="-122"/>
              </a:rPr>
              <a:t>大致上可将因特网分为以下五个接入级 </a:t>
            </a:r>
          </a:p>
          <a:p>
            <a:pPr lvl="1">
              <a:lnSpc>
                <a:spcPts val="3600"/>
              </a:lnSpc>
            </a:pPr>
            <a:r>
              <a:rPr lang="zh-CN" altLang="en-US" b="1" smtClean="0">
                <a:solidFill>
                  <a:srgbClr val="333399"/>
                </a:solidFill>
                <a:ea typeface="黑体" pitchFamily="49" charset="-122"/>
              </a:rPr>
              <a:t>网络接入点</a:t>
            </a:r>
            <a:r>
              <a:rPr lang="zh-CN" altLang="en-US" sz="2000" b="1" smtClean="0">
                <a:ea typeface="宋体" pitchFamily="2" charset="-122"/>
              </a:rPr>
              <a:t> </a:t>
            </a:r>
            <a:r>
              <a:rPr lang="en-US" altLang="zh-CN" b="1" smtClean="0">
                <a:solidFill>
                  <a:srgbClr val="333399"/>
                </a:solidFill>
                <a:latin typeface="Arial" pitchFamily="34" charset="0"/>
                <a:ea typeface="宋体" pitchFamily="2" charset="-122"/>
              </a:rPr>
              <a:t>NAP</a:t>
            </a:r>
          </a:p>
          <a:p>
            <a:pPr lvl="1">
              <a:lnSpc>
                <a:spcPts val="3600"/>
              </a:lnSpc>
            </a:pPr>
            <a:r>
              <a:rPr lang="zh-CN" altLang="en-US" b="1" smtClean="0">
                <a:solidFill>
                  <a:srgbClr val="333399"/>
                </a:solidFill>
                <a:latin typeface="Arial" pitchFamily="34" charset="0"/>
                <a:ea typeface="黑体" pitchFamily="49" charset="-122"/>
              </a:rPr>
              <a:t>国家主干网（主干</a:t>
            </a:r>
            <a:r>
              <a:rPr lang="zh-CN" altLang="en-US" sz="1800" b="1" smtClean="0">
                <a:solidFill>
                  <a:srgbClr val="333399"/>
                </a:solidFill>
                <a:latin typeface="Arial" pitchFamily="34" charset="0"/>
                <a:ea typeface="黑体" pitchFamily="49" charset="-122"/>
              </a:rPr>
              <a:t> </a:t>
            </a:r>
            <a:r>
              <a:rPr lang="en-US" altLang="zh-CN" b="1" smtClean="0">
                <a:solidFill>
                  <a:srgbClr val="333399"/>
                </a:solidFill>
                <a:latin typeface="Arial" pitchFamily="34" charset="0"/>
                <a:ea typeface="黑体" pitchFamily="49" charset="-122"/>
              </a:rPr>
              <a:t>ISP</a:t>
            </a:r>
            <a:r>
              <a:rPr lang="zh-CN" altLang="en-US" b="1" smtClean="0">
                <a:solidFill>
                  <a:srgbClr val="333399"/>
                </a:solidFill>
                <a:latin typeface="Arial" pitchFamily="34" charset="0"/>
                <a:ea typeface="黑体" pitchFamily="49" charset="-122"/>
              </a:rPr>
              <a:t>）</a:t>
            </a:r>
          </a:p>
          <a:p>
            <a:pPr lvl="1">
              <a:lnSpc>
                <a:spcPts val="3600"/>
              </a:lnSpc>
            </a:pPr>
            <a:r>
              <a:rPr lang="zh-CN" altLang="en-US" b="1" smtClean="0">
                <a:solidFill>
                  <a:srgbClr val="333399"/>
                </a:solidFill>
                <a:latin typeface="Arial" pitchFamily="34" charset="0"/>
                <a:ea typeface="黑体" pitchFamily="49" charset="-122"/>
              </a:rPr>
              <a:t>地区</a:t>
            </a:r>
            <a:r>
              <a:rPr lang="zh-CN" altLang="en-US" sz="1600" b="1" smtClean="0">
                <a:solidFill>
                  <a:srgbClr val="333399"/>
                </a:solidFill>
                <a:latin typeface="Arial" pitchFamily="34" charset="0"/>
                <a:ea typeface="黑体" pitchFamily="49" charset="-122"/>
              </a:rPr>
              <a:t> </a:t>
            </a:r>
            <a:r>
              <a:rPr lang="en-US" altLang="zh-CN" b="1" smtClean="0">
                <a:solidFill>
                  <a:srgbClr val="333399"/>
                </a:solidFill>
                <a:latin typeface="Arial" pitchFamily="34" charset="0"/>
                <a:ea typeface="黑体" pitchFamily="49" charset="-122"/>
              </a:rPr>
              <a:t>ISP</a:t>
            </a:r>
          </a:p>
          <a:p>
            <a:pPr lvl="1">
              <a:lnSpc>
                <a:spcPts val="3600"/>
              </a:lnSpc>
            </a:pPr>
            <a:r>
              <a:rPr lang="zh-CN" altLang="en-US" b="1" smtClean="0">
                <a:solidFill>
                  <a:srgbClr val="333399"/>
                </a:solidFill>
                <a:latin typeface="Arial" pitchFamily="34" charset="0"/>
                <a:ea typeface="黑体" pitchFamily="49" charset="-122"/>
              </a:rPr>
              <a:t>本地</a:t>
            </a:r>
            <a:r>
              <a:rPr lang="zh-CN" altLang="en-US" sz="1800" b="1" smtClean="0">
                <a:solidFill>
                  <a:srgbClr val="333399"/>
                </a:solidFill>
                <a:latin typeface="Arial" pitchFamily="34" charset="0"/>
                <a:ea typeface="黑体" pitchFamily="49" charset="-122"/>
              </a:rPr>
              <a:t> </a:t>
            </a:r>
            <a:r>
              <a:rPr lang="en-US" altLang="zh-CN" b="1" smtClean="0">
                <a:solidFill>
                  <a:srgbClr val="333399"/>
                </a:solidFill>
                <a:latin typeface="Arial" pitchFamily="34" charset="0"/>
                <a:ea typeface="黑体" pitchFamily="49" charset="-122"/>
              </a:rPr>
              <a:t>ISP</a:t>
            </a:r>
          </a:p>
          <a:p>
            <a:pPr lvl="1">
              <a:lnSpc>
                <a:spcPts val="3600"/>
              </a:lnSpc>
            </a:pPr>
            <a:r>
              <a:rPr lang="zh-CN" altLang="en-US" b="1" smtClean="0">
                <a:solidFill>
                  <a:srgbClr val="333399"/>
                </a:solidFill>
                <a:latin typeface="Arial" pitchFamily="34" charset="0"/>
                <a:ea typeface="黑体" pitchFamily="49" charset="-122"/>
              </a:rPr>
              <a:t>校园网、企业网或 </a:t>
            </a:r>
            <a:r>
              <a:rPr lang="en-US" altLang="zh-CN" b="1" smtClean="0">
                <a:solidFill>
                  <a:srgbClr val="333399"/>
                </a:solidFill>
                <a:latin typeface="Arial" pitchFamily="34" charset="0"/>
                <a:ea typeface="黑体" pitchFamily="49" charset="-122"/>
              </a:rPr>
              <a:t>PC </a:t>
            </a:r>
            <a:r>
              <a:rPr lang="zh-CN" altLang="en-US" b="1" smtClean="0">
                <a:solidFill>
                  <a:srgbClr val="333399"/>
                </a:solidFill>
                <a:latin typeface="Arial" pitchFamily="34" charset="0"/>
                <a:ea typeface="黑体" pitchFamily="49" charset="-122"/>
              </a:rPr>
              <a:t>机上网用户</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3"/>
          <p:cNvSpPr txBox="1">
            <a:spLocks noChangeArrowheads="1"/>
          </p:cNvSpPr>
          <p:nvPr/>
        </p:nvSpPr>
        <p:spPr bwMode="auto">
          <a:xfrm>
            <a:off x="2487613" y="1854200"/>
            <a:ext cx="4038600" cy="3170238"/>
          </a:xfrm>
          <a:prstGeom prst="rect">
            <a:avLst/>
          </a:prstGeom>
          <a:noFill/>
          <a:ln w="9525" algn="ctr">
            <a:noFill/>
            <a:miter lim="800000"/>
            <a:headEnd/>
            <a:tailEnd/>
          </a:ln>
        </p:spPr>
        <p:txBody>
          <a:bodyPr lIns="91577" tIns="45789" rIns="91577" bIns="45789">
            <a:spAutoFit/>
          </a:bodyPr>
          <a:lstStyle/>
          <a:p>
            <a:pPr marL="342900" indent="-342900" algn="ctr" eaLnBrk="0" hangingPunct="0">
              <a:spcBef>
                <a:spcPct val="50000"/>
              </a:spcBef>
            </a:pPr>
            <a:r>
              <a:rPr lang="en-US" altLang="zh-CN" sz="20000">
                <a:solidFill>
                  <a:srgbClr val="FF0000"/>
                </a:solidFill>
              </a:rPr>
              <a:t>?</a:t>
            </a:r>
          </a:p>
        </p:txBody>
      </p:sp>
      <p:sp>
        <p:nvSpPr>
          <p:cNvPr id="478232" name="Rectangle 24"/>
          <p:cNvSpPr>
            <a:spLocks noChangeArrowheads="1"/>
          </p:cNvSpPr>
          <p:nvPr/>
        </p:nvSpPr>
        <p:spPr bwMode="auto">
          <a:xfrm>
            <a:off x="3063875" y="2432050"/>
            <a:ext cx="2882900" cy="2884488"/>
          </a:xfrm>
          <a:prstGeom prst="rect">
            <a:avLst/>
          </a:prstGeom>
          <a:solidFill>
            <a:schemeClr val="bg1"/>
          </a:solidFill>
          <a:ln w="9525" algn="ctr">
            <a:noFill/>
            <a:miter lim="800000"/>
            <a:headEnd/>
            <a:tailEnd/>
          </a:ln>
        </p:spPr>
        <p:txBody>
          <a:bodyPr wrap="none" lIns="91577" tIns="45789" rIns="91577" bIns="45789" anchor="ctr"/>
          <a:lstStyle/>
          <a:p>
            <a:pPr algn="ctr" eaLnBrk="0" hangingPunct="0"/>
            <a:endParaRPr lang="zh-CN" altLang="en-US"/>
          </a:p>
        </p:txBody>
      </p:sp>
      <p:sp>
        <p:nvSpPr>
          <p:cNvPr id="478210" name="Rectangle 2"/>
          <p:cNvSpPr>
            <a:spLocks noGrp="1" noChangeArrowheads="1"/>
          </p:cNvSpPr>
          <p:nvPr>
            <p:ph type="title"/>
          </p:nvPr>
        </p:nvSpPr>
        <p:spPr>
          <a:xfrm>
            <a:off x="387350" y="82550"/>
            <a:ext cx="7696200" cy="1292225"/>
          </a:xfrm>
        </p:spPr>
        <p:txBody>
          <a:bodyPr/>
          <a:lstStyle/>
          <a:p>
            <a:pPr>
              <a:defRPr/>
            </a:pPr>
            <a:r>
              <a:rPr lang="en-US" altLang="zh-CN" b="1" u="none" dirty="0" smtClean="0">
                <a:solidFill>
                  <a:srgbClr val="000099"/>
                </a:solidFill>
                <a:effectLst>
                  <a:outerShdw blurRad="38100" dist="38100" dir="2700000" algn="tl">
                    <a:srgbClr val="C0C0C0"/>
                  </a:outerShdw>
                </a:effectLst>
                <a:latin typeface="Times New Roman" pitchFamily="18" charset="0"/>
                <a:ea typeface="Arial Unicode MS" pitchFamily="34" charset="-122"/>
                <a:cs typeface="Times New Roman" pitchFamily="18" charset="0"/>
              </a:rPr>
              <a:t>AS</a:t>
            </a:r>
            <a:r>
              <a:rPr lang="zh-CN" altLang="en-US" b="1" u="none" dirty="0" smtClean="0">
                <a:solidFill>
                  <a:srgbClr val="000099"/>
                </a:solidFill>
                <a:effectLst>
                  <a:outerShdw blurRad="38100" dist="38100" dir="2700000" algn="tl">
                    <a:srgbClr val="C0C0C0"/>
                  </a:outerShdw>
                </a:effectLst>
                <a:latin typeface="Times New Roman" pitchFamily="18" charset="0"/>
                <a:ea typeface="Arial Unicode MS" pitchFamily="34" charset="-122"/>
                <a:cs typeface="Times New Roman" pitchFamily="18" charset="0"/>
              </a:rPr>
              <a:t> </a:t>
            </a:r>
            <a:r>
              <a:rPr lang="en-US" altLang="zh-CN" b="1" u="none" dirty="0" smtClean="0">
                <a:solidFill>
                  <a:srgbClr val="000099"/>
                </a:solidFill>
                <a:effectLst>
                  <a:outerShdw blurRad="38100" dist="38100" dir="2700000" algn="tl">
                    <a:srgbClr val="C0C0C0"/>
                  </a:outerShdw>
                </a:effectLst>
                <a:latin typeface="Times New Roman" pitchFamily="18" charset="0"/>
                <a:ea typeface="Arial Unicode MS" pitchFamily="34" charset="-122"/>
                <a:cs typeface="Times New Roman" pitchFamily="18" charset="0"/>
              </a:rPr>
              <a:t>level</a:t>
            </a:r>
            <a:r>
              <a:rPr lang="zh-CN" altLang="en-US" b="1" u="none" dirty="0" smtClean="0">
                <a:solidFill>
                  <a:srgbClr val="000099"/>
                </a:solidFill>
                <a:effectLst>
                  <a:outerShdw blurRad="38100" dist="38100" dir="2700000" algn="tl">
                    <a:srgbClr val="C0C0C0"/>
                  </a:outerShdw>
                </a:effectLst>
                <a:latin typeface="Times New Roman" pitchFamily="18" charset="0"/>
                <a:ea typeface="Arial Unicode MS" pitchFamily="34" charset="-122"/>
                <a:cs typeface="Times New Roman" pitchFamily="18" charset="0"/>
              </a:rPr>
              <a:t> </a:t>
            </a:r>
            <a:r>
              <a:rPr lang="en-US" altLang="zh-CN" b="1" u="none" dirty="0" smtClean="0">
                <a:solidFill>
                  <a:srgbClr val="000099"/>
                </a:solidFill>
                <a:effectLst>
                  <a:outerShdw blurRad="38100" dist="38100" dir="2700000" algn="tl">
                    <a:srgbClr val="C0C0C0"/>
                  </a:outerShdw>
                </a:effectLst>
                <a:latin typeface="Times New Roman" pitchFamily="18" charset="0"/>
                <a:ea typeface="Arial Unicode MS" pitchFamily="34" charset="-122"/>
                <a:cs typeface="Times New Roman" pitchFamily="18" charset="0"/>
              </a:rPr>
              <a:t>Internet</a:t>
            </a:r>
            <a:r>
              <a:rPr lang="zh-CN" altLang="en-US" b="1" u="none" dirty="0" smtClean="0">
                <a:solidFill>
                  <a:srgbClr val="000099"/>
                </a:solidFill>
                <a:effectLst>
                  <a:outerShdw blurRad="38100" dist="38100" dir="2700000" algn="tl">
                    <a:srgbClr val="C0C0C0"/>
                  </a:outerShdw>
                </a:effectLst>
                <a:latin typeface="Times New Roman" pitchFamily="18" charset="0"/>
                <a:ea typeface="Arial Unicode MS" pitchFamily="34" charset="-122"/>
                <a:cs typeface="Times New Roman" pitchFamily="18" charset="0"/>
              </a:rPr>
              <a:t> </a:t>
            </a:r>
            <a:r>
              <a:rPr lang="en-US" altLang="zh-CN" b="1" u="none" dirty="0" smtClean="0">
                <a:solidFill>
                  <a:srgbClr val="000099"/>
                </a:solidFill>
                <a:effectLst>
                  <a:outerShdw blurRad="38100" dist="38100" dir="2700000" algn="tl">
                    <a:srgbClr val="C0C0C0"/>
                  </a:outerShdw>
                </a:effectLst>
                <a:latin typeface="Times New Roman" pitchFamily="18" charset="0"/>
                <a:ea typeface="Arial Unicode MS" pitchFamily="34" charset="-122"/>
                <a:cs typeface="Times New Roman" pitchFamily="18" charset="0"/>
              </a:rPr>
              <a:t>Graph</a:t>
            </a:r>
            <a:endParaRPr lang="en-US" altLang="zh-CN" b="1" u="none" dirty="0">
              <a:solidFill>
                <a:srgbClr val="000099"/>
              </a:solidFill>
              <a:effectLst>
                <a:outerShdw blurRad="38100" dist="38100" dir="2700000" algn="tl">
                  <a:srgbClr val="C0C0C0"/>
                </a:outerShdw>
              </a:effectLst>
              <a:latin typeface="Times New Roman" pitchFamily="18" charset="0"/>
              <a:ea typeface="Arial Unicode MS" pitchFamily="34" charset="-122"/>
              <a:cs typeface="Times New Roman" pitchFamily="18" charset="0"/>
            </a:endParaRPr>
          </a:p>
        </p:txBody>
      </p:sp>
      <p:pic>
        <p:nvPicPr>
          <p:cNvPr id="21509" name="图片 6" descr="ascore-2013-jan-ipv4v6-standalone-1200x710.png"/>
          <p:cNvPicPr>
            <a:picLocks noChangeAspect="1"/>
          </p:cNvPicPr>
          <p:nvPr/>
        </p:nvPicPr>
        <p:blipFill>
          <a:blip r:embed="rId3"/>
          <a:srcRect/>
          <a:stretch>
            <a:fillRect/>
          </a:stretch>
        </p:blipFill>
        <p:spPr bwMode="auto">
          <a:xfrm>
            <a:off x="0" y="1377950"/>
            <a:ext cx="9156700" cy="54181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8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3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073150" y="214313"/>
            <a:ext cx="6629400" cy="1239837"/>
          </a:xfrm>
        </p:spPr>
        <p:txBody>
          <a:bodyPr/>
          <a:lstStyle/>
          <a:p>
            <a:pPr algn="ctr"/>
            <a:r>
              <a:rPr lang="zh-CN" altLang="en-US" smtClean="0">
                <a:ea typeface="宋体" pitchFamily="2" charset="-122"/>
              </a:rPr>
              <a:t>划分层次的概念举例 </a:t>
            </a:r>
          </a:p>
        </p:txBody>
      </p:sp>
      <p:sp>
        <p:nvSpPr>
          <p:cNvPr id="103427" name="Rectangle 3"/>
          <p:cNvSpPr>
            <a:spLocks noGrp="1" noChangeArrowheads="1"/>
          </p:cNvSpPr>
          <p:nvPr>
            <p:ph type="body" idx="1"/>
          </p:nvPr>
        </p:nvSpPr>
        <p:spPr>
          <a:xfrm>
            <a:off x="463550" y="1682750"/>
            <a:ext cx="8153400" cy="4421188"/>
          </a:xfrm>
        </p:spPr>
        <p:txBody>
          <a:bodyPr/>
          <a:lstStyle/>
          <a:p>
            <a:pPr>
              <a:lnSpc>
                <a:spcPts val="3800"/>
              </a:lnSpc>
            </a:pPr>
            <a:r>
              <a:rPr lang="zh-CN" altLang="en-US" b="1" smtClean="0">
                <a:latin typeface="Times New Roman" pitchFamily="18" charset="0"/>
                <a:ea typeface="宋体" pitchFamily="2" charset="-122"/>
                <a:cs typeface="Times New Roman" pitchFamily="18" charset="0"/>
              </a:rPr>
              <a:t>计算机</a:t>
            </a:r>
            <a:r>
              <a:rPr lang="zh-CN" altLang="en-US" sz="2000" b="1" smtClean="0">
                <a:latin typeface="Times New Roman" pitchFamily="18" charset="0"/>
                <a:ea typeface="宋体" pitchFamily="2" charset="-122"/>
                <a:cs typeface="Times New Roman" pitchFamily="18" charset="0"/>
              </a:rPr>
              <a:t> </a:t>
            </a:r>
            <a:r>
              <a:rPr lang="en-US" altLang="zh-CN" b="1" smtClean="0">
                <a:latin typeface="Times New Roman" pitchFamily="18" charset="0"/>
                <a:ea typeface="宋体" pitchFamily="2" charset="-122"/>
                <a:cs typeface="Times New Roman" pitchFamily="18" charset="0"/>
              </a:rPr>
              <a:t>1</a:t>
            </a:r>
            <a:r>
              <a:rPr lang="en-US" altLang="zh-CN" sz="2000" b="1" smtClean="0">
                <a:latin typeface="Times New Roman" pitchFamily="18" charset="0"/>
                <a:ea typeface="宋体" pitchFamily="2" charset="-122"/>
                <a:cs typeface="Times New Roman" pitchFamily="18" charset="0"/>
              </a:rPr>
              <a:t> </a:t>
            </a:r>
            <a:r>
              <a:rPr lang="zh-CN" altLang="en-US" b="1" smtClean="0">
                <a:latin typeface="Times New Roman" pitchFamily="18" charset="0"/>
                <a:ea typeface="宋体" pitchFamily="2" charset="-122"/>
                <a:cs typeface="Times New Roman" pitchFamily="18" charset="0"/>
              </a:rPr>
              <a:t>向计算机</a:t>
            </a:r>
            <a:r>
              <a:rPr lang="zh-CN" altLang="en-US" sz="2000" b="1" smtClean="0">
                <a:latin typeface="Times New Roman" pitchFamily="18" charset="0"/>
                <a:ea typeface="宋体" pitchFamily="2" charset="-122"/>
                <a:cs typeface="Times New Roman" pitchFamily="18" charset="0"/>
              </a:rPr>
              <a:t> </a:t>
            </a:r>
            <a:r>
              <a:rPr lang="en-US" altLang="zh-CN" b="1" smtClean="0">
                <a:latin typeface="Times New Roman" pitchFamily="18" charset="0"/>
                <a:ea typeface="宋体" pitchFamily="2" charset="-122"/>
                <a:cs typeface="Times New Roman" pitchFamily="18" charset="0"/>
              </a:rPr>
              <a:t>2</a:t>
            </a:r>
            <a:r>
              <a:rPr lang="en-US" altLang="zh-CN" sz="2000" b="1" smtClean="0">
                <a:latin typeface="Times New Roman" pitchFamily="18" charset="0"/>
                <a:ea typeface="宋体" pitchFamily="2" charset="-122"/>
                <a:cs typeface="Times New Roman" pitchFamily="18" charset="0"/>
              </a:rPr>
              <a:t> </a:t>
            </a:r>
            <a:r>
              <a:rPr lang="zh-CN" altLang="en-US" b="1" smtClean="0">
                <a:latin typeface="Times New Roman" pitchFamily="18" charset="0"/>
                <a:ea typeface="宋体" pitchFamily="2" charset="-122"/>
                <a:cs typeface="Times New Roman" pitchFamily="18" charset="0"/>
              </a:rPr>
              <a:t>通过网络发送文件。</a:t>
            </a:r>
          </a:p>
          <a:p>
            <a:pPr>
              <a:lnSpc>
                <a:spcPts val="3800"/>
              </a:lnSpc>
            </a:pPr>
            <a:r>
              <a:rPr lang="zh-CN" altLang="en-US" b="1" smtClean="0">
                <a:latin typeface="Times New Roman" pitchFamily="18" charset="0"/>
                <a:ea typeface="宋体" pitchFamily="2" charset="-122"/>
                <a:cs typeface="Times New Roman" pitchFamily="18" charset="0"/>
              </a:rPr>
              <a:t>可以将要做的工作进行如下的划分。</a:t>
            </a:r>
          </a:p>
          <a:p>
            <a:pPr>
              <a:lnSpc>
                <a:spcPts val="3800"/>
              </a:lnSpc>
            </a:pPr>
            <a:r>
              <a:rPr lang="zh-CN" altLang="en-US" b="1" smtClean="0">
                <a:latin typeface="Times New Roman" pitchFamily="18" charset="0"/>
                <a:ea typeface="宋体" pitchFamily="2" charset="-122"/>
                <a:cs typeface="Times New Roman" pitchFamily="18" charset="0"/>
              </a:rPr>
              <a:t>第一类工作与传送文件直接有关。</a:t>
            </a:r>
          </a:p>
          <a:p>
            <a:pPr lvl="1">
              <a:lnSpc>
                <a:spcPts val="3800"/>
              </a:lnSpc>
            </a:pPr>
            <a:r>
              <a:rPr lang="zh-CN" altLang="en-US" b="1" smtClean="0">
                <a:solidFill>
                  <a:srgbClr val="333399"/>
                </a:solidFill>
                <a:latin typeface="Times New Roman" pitchFamily="18" charset="0"/>
                <a:ea typeface="黑体" pitchFamily="49" charset="-122"/>
                <a:cs typeface="Times New Roman" pitchFamily="18" charset="0"/>
              </a:rPr>
              <a:t>确信对方已做好接收和存储文件的准备。</a:t>
            </a:r>
          </a:p>
          <a:p>
            <a:pPr lvl="1">
              <a:lnSpc>
                <a:spcPts val="3800"/>
              </a:lnSpc>
            </a:pPr>
            <a:r>
              <a:rPr lang="zh-CN" altLang="en-US" b="1" smtClean="0">
                <a:solidFill>
                  <a:srgbClr val="333399"/>
                </a:solidFill>
                <a:latin typeface="Times New Roman" pitchFamily="18" charset="0"/>
                <a:ea typeface="黑体" pitchFamily="49" charset="-122"/>
                <a:cs typeface="Times New Roman" pitchFamily="18" charset="0"/>
              </a:rPr>
              <a:t>双方协调好一致的文件格式。</a:t>
            </a:r>
          </a:p>
          <a:p>
            <a:pPr>
              <a:lnSpc>
                <a:spcPts val="3800"/>
              </a:lnSpc>
            </a:pPr>
            <a:r>
              <a:rPr lang="zh-CN" altLang="en-US" b="1" smtClean="0">
                <a:latin typeface="Times New Roman" pitchFamily="18" charset="0"/>
                <a:ea typeface="宋体" pitchFamily="2" charset="-122"/>
                <a:cs typeface="Times New Roman" pitchFamily="18" charset="0"/>
              </a:rPr>
              <a:t>两个计算机将</a:t>
            </a:r>
            <a:r>
              <a:rPr lang="zh-CN" altLang="en-US" b="1" smtClean="0">
                <a:solidFill>
                  <a:srgbClr val="C00000"/>
                </a:solidFill>
                <a:latin typeface="Times New Roman" pitchFamily="18" charset="0"/>
                <a:ea typeface="宋体" pitchFamily="2" charset="-122"/>
                <a:cs typeface="Times New Roman" pitchFamily="18" charset="0"/>
              </a:rPr>
              <a:t>文件传送模块</a:t>
            </a:r>
            <a:r>
              <a:rPr lang="zh-CN" altLang="en-US" b="1" smtClean="0">
                <a:latin typeface="Times New Roman" pitchFamily="18" charset="0"/>
                <a:ea typeface="宋体" pitchFamily="2" charset="-122"/>
                <a:cs typeface="Times New Roman" pitchFamily="18" charset="0"/>
              </a:rPr>
              <a:t>作为最高的一层 。剩下的工作由下面的模块负责。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42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42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342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34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type="body" idx="1"/>
          </p:nvPr>
        </p:nvSpPr>
        <p:spPr>
          <a:xfrm>
            <a:off x="463550" y="1606550"/>
            <a:ext cx="8364538" cy="4497388"/>
          </a:xfrm>
        </p:spPr>
        <p:txBody>
          <a:bodyPr/>
          <a:lstStyle/>
          <a:p>
            <a:pPr marL="447675" indent="-447675">
              <a:lnSpc>
                <a:spcPts val="3500"/>
              </a:lnSpc>
              <a:spcBef>
                <a:spcPct val="30000"/>
              </a:spcBef>
              <a:buFont typeface="Wingdings" pitchFamily="2" charset="2"/>
              <a:buNone/>
            </a:pPr>
            <a:endParaRPr lang="zh-CN" altLang="en-US" b="1" smtClean="0">
              <a:latin typeface="Times New Roman" pitchFamily="18" charset="0"/>
              <a:ea typeface="宋体" pitchFamily="2" charset="-122"/>
              <a:cs typeface="Times New Roman" pitchFamily="18" charset="0"/>
            </a:endParaRPr>
          </a:p>
        </p:txBody>
      </p:sp>
      <p:sp>
        <p:nvSpPr>
          <p:cNvPr id="6" name="标题 5"/>
          <p:cNvSpPr>
            <a:spLocks noGrp="1"/>
          </p:cNvSpPr>
          <p:nvPr>
            <p:ph type="title"/>
          </p:nvPr>
        </p:nvSpPr>
        <p:spPr/>
        <p:txBody>
          <a:bodyPr/>
          <a:lstStyle/>
          <a:p>
            <a:pPr>
              <a:defRPr/>
            </a:pPr>
            <a:r>
              <a:rPr lang="zh-CN" altLang="en-US" dirty="0" smtClean="0">
                <a:solidFill>
                  <a:srgbClr val="000099"/>
                </a:solidFill>
                <a:effectLst>
                  <a:outerShdw blurRad="38100" dist="38100" dir="2700000" algn="tl">
                    <a:srgbClr val="C0C0C0"/>
                  </a:outerShdw>
                </a:effectLst>
                <a:latin typeface="宋体" pitchFamily="2" charset="-122"/>
                <a:ea typeface="宋体" pitchFamily="2" charset="-122"/>
                <a:cs typeface="Times New Roman" pitchFamily="18" charset="0"/>
              </a:rPr>
              <a:t>互联网星光灿烂</a:t>
            </a:r>
            <a:endParaRPr lang="zh-CN" altLang="en-US" dirty="0">
              <a:solidFill>
                <a:srgbClr val="000099"/>
              </a:solidFill>
              <a:effectLst>
                <a:outerShdw blurRad="38100" dist="38100" dir="2700000" algn="tl">
                  <a:srgbClr val="C0C0C0"/>
                </a:outerShdw>
              </a:effectLst>
              <a:latin typeface="宋体" pitchFamily="2" charset="-122"/>
              <a:ea typeface="宋体" pitchFamily="2" charset="-122"/>
              <a:cs typeface="Times New Roman" pitchFamily="18" charset="0"/>
            </a:endParaRPr>
          </a:p>
        </p:txBody>
      </p:sp>
      <p:pic>
        <p:nvPicPr>
          <p:cNvPr id="10244" name="图片 3" descr="1069646562.LGL.2D.4096x4096 (1)1.png"/>
          <p:cNvPicPr>
            <a:picLocks noChangeAspect="1"/>
          </p:cNvPicPr>
          <p:nvPr/>
        </p:nvPicPr>
        <p:blipFill>
          <a:blip r:embed="rId2"/>
          <a:srcRect/>
          <a:stretch>
            <a:fillRect/>
          </a:stretch>
        </p:blipFill>
        <p:spPr bwMode="auto">
          <a:xfrm>
            <a:off x="0" y="0"/>
            <a:ext cx="9156700" cy="6870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45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64" name="Rectangle 16"/>
          <p:cNvSpPr>
            <a:spLocks noChangeArrowheads="1"/>
          </p:cNvSpPr>
          <p:nvPr/>
        </p:nvSpPr>
        <p:spPr bwMode="auto">
          <a:xfrm>
            <a:off x="6453188" y="2641600"/>
            <a:ext cx="1873250" cy="649288"/>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lIns="91577" tIns="45789" rIns="91577" bIns="45789" anchor="ctr"/>
          <a:lstStyle/>
          <a:p>
            <a:pPr algn="ctr" eaLnBrk="0" hangingPunct="0">
              <a:defRPr/>
            </a:pPr>
            <a:endParaRPr lang="zh-CN" altLang="en-US"/>
          </a:p>
        </p:txBody>
      </p:sp>
      <p:sp>
        <p:nvSpPr>
          <p:cNvPr id="104463" name="Rectangle 15"/>
          <p:cNvSpPr>
            <a:spLocks noChangeArrowheads="1"/>
          </p:cNvSpPr>
          <p:nvPr/>
        </p:nvSpPr>
        <p:spPr bwMode="auto">
          <a:xfrm>
            <a:off x="757238" y="2641600"/>
            <a:ext cx="1873250" cy="649288"/>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lIns="91577" tIns="45789" rIns="91577" bIns="45789" anchor="ctr"/>
          <a:lstStyle/>
          <a:p>
            <a:pPr algn="ctr" eaLnBrk="0" hangingPunct="0">
              <a:defRPr/>
            </a:pPr>
            <a:endParaRPr lang="zh-CN" altLang="en-US"/>
          </a:p>
        </p:txBody>
      </p:sp>
      <p:sp>
        <p:nvSpPr>
          <p:cNvPr id="26628" name="Rectangle 2"/>
          <p:cNvSpPr>
            <a:spLocks noGrp="1" noChangeArrowheads="1"/>
          </p:cNvSpPr>
          <p:nvPr>
            <p:ph type="title"/>
          </p:nvPr>
        </p:nvSpPr>
        <p:spPr>
          <a:xfrm>
            <a:off x="1152525" y="214313"/>
            <a:ext cx="6473825" cy="1163637"/>
          </a:xfrm>
        </p:spPr>
        <p:txBody>
          <a:bodyPr/>
          <a:lstStyle/>
          <a:p>
            <a:pPr algn="ctr"/>
            <a:r>
              <a:rPr lang="zh-CN" altLang="en-US" smtClean="0">
                <a:ea typeface="宋体" pitchFamily="2" charset="-122"/>
              </a:rPr>
              <a:t>两个计算机交换文件 </a:t>
            </a:r>
          </a:p>
        </p:txBody>
      </p:sp>
      <p:sp>
        <p:nvSpPr>
          <p:cNvPr id="26629" name="Text Box 5"/>
          <p:cNvSpPr txBox="1">
            <a:spLocks noChangeArrowheads="1"/>
          </p:cNvSpPr>
          <p:nvPr/>
        </p:nvSpPr>
        <p:spPr bwMode="auto">
          <a:xfrm>
            <a:off x="838200" y="2767013"/>
            <a:ext cx="1709738" cy="398462"/>
          </a:xfrm>
          <a:prstGeom prst="rect">
            <a:avLst/>
          </a:prstGeom>
          <a:noFill/>
          <a:ln w="9525">
            <a:noFill/>
            <a:miter lim="800000"/>
            <a:headEnd/>
            <a:tailEnd/>
          </a:ln>
        </p:spPr>
        <p:txBody>
          <a:bodyPr wrap="none" lIns="91577" tIns="45789" rIns="91577" bIns="45789">
            <a:spAutoFit/>
          </a:bodyPr>
          <a:lstStyle/>
          <a:p>
            <a:pPr algn="ctr" eaLnBrk="0" hangingPunct="0"/>
            <a:r>
              <a:rPr lang="zh-CN" altLang="en-US" sz="2000">
                <a:solidFill>
                  <a:srgbClr val="333399"/>
                </a:solidFill>
                <a:ea typeface="黑体" pitchFamily="49" charset="-122"/>
              </a:rPr>
              <a:t>文件传送模块</a:t>
            </a:r>
          </a:p>
        </p:txBody>
      </p:sp>
      <p:sp>
        <p:nvSpPr>
          <p:cNvPr id="26630" name="Text Box 6"/>
          <p:cNvSpPr txBox="1">
            <a:spLocks noChangeArrowheads="1"/>
          </p:cNvSpPr>
          <p:nvPr/>
        </p:nvSpPr>
        <p:spPr bwMode="auto">
          <a:xfrm>
            <a:off x="1189038" y="2209800"/>
            <a:ext cx="1141412" cy="396875"/>
          </a:xfrm>
          <a:prstGeom prst="rect">
            <a:avLst/>
          </a:prstGeom>
          <a:noFill/>
          <a:ln w="9525">
            <a:noFill/>
            <a:miter lim="800000"/>
            <a:headEnd/>
            <a:tailEnd/>
          </a:ln>
        </p:spPr>
        <p:txBody>
          <a:bodyPr wrap="none" lIns="91577" tIns="45789" rIns="91577" bIns="45789">
            <a:spAutoFit/>
          </a:bodyPr>
          <a:lstStyle/>
          <a:p>
            <a:pPr algn="ctr" eaLnBrk="0" hangingPunct="0"/>
            <a:r>
              <a:rPr lang="zh-CN" altLang="en-US" sz="2000">
                <a:solidFill>
                  <a:srgbClr val="333399"/>
                </a:solidFill>
                <a:ea typeface="黑体" pitchFamily="49" charset="-122"/>
              </a:rPr>
              <a:t>计算机</a:t>
            </a:r>
            <a:r>
              <a:rPr lang="zh-CN" altLang="en-US" sz="1400">
                <a:solidFill>
                  <a:srgbClr val="333399"/>
                </a:solidFill>
                <a:ea typeface="黑体" pitchFamily="49" charset="-122"/>
              </a:rPr>
              <a:t> </a:t>
            </a:r>
            <a:r>
              <a:rPr lang="en-US" altLang="zh-CN" sz="2000">
                <a:solidFill>
                  <a:srgbClr val="333399"/>
                </a:solidFill>
                <a:ea typeface="黑体" pitchFamily="49" charset="-122"/>
              </a:rPr>
              <a:t>1</a:t>
            </a:r>
          </a:p>
        </p:txBody>
      </p:sp>
      <p:sp>
        <p:nvSpPr>
          <p:cNvPr id="26631" name="Text Box 9"/>
          <p:cNvSpPr txBox="1">
            <a:spLocks noChangeArrowheads="1"/>
          </p:cNvSpPr>
          <p:nvPr/>
        </p:nvSpPr>
        <p:spPr bwMode="auto">
          <a:xfrm>
            <a:off x="6886575" y="2209800"/>
            <a:ext cx="1141413" cy="396875"/>
          </a:xfrm>
          <a:prstGeom prst="rect">
            <a:avLst/>
          </a:prstGeom>
          <a:noFill/>
          <a:ln w="9525">
            <a:noFill/>
            <a:miter lim="800000"/>
            <a:headEnd/>
            <a:tailEnd/>
          </a:ln>
        </p:spPr>
        <p:txBody>
          <a:bodyPr wrap="none" lIns="91577" tIns="45789" rIns="91577" bIns="45789">
            <a:spAutoFit/>
          </a:bodyPr>
          <a:lstStyle/>
          <a:p>
            <a:pPr algn="ctr" eaLnBrk="0" hangingPunct="0"/>
            <a:r>
              <a:rPr lang="zh-CN" altLang="en-US" sz="2000">
                <a:solidFill>
                  <a:srgbClr val="333399"/>
                </a:solidFill>
                <a:ea typeface="黑体" pitchFamily="49" charset="-122"/>
              </a:rPr>
              <a:t>计算机</a:t>
            </a:r>
            <a:r>
              <a:rPr lang="zh-CN" altLang="en-US" sz="1400">
                <a:solidFill>
                  <a:srgbClr val="333399"/>
                </a:solidFill>
                <a:ea typeface="黑体" pitchFamily="49" charset="-122"/>
              </a:rPr>
              <a:t> </a:t>
            </a:r>
            <a:r>
              <a:rPr lang="en-US" altLang="zh-CN" sz="2000">
                <a:solidFill>
                  <a:srgbClr val="333399"/>
                </a:solidFill>
                <a:ea typeface="黑体" pitchFamily="49" charset="-122"/>
              </a:rPr>
              <a:t>2</a:t>
            </a:r>
          </a:p>
        </p:txBody>
      </p:sp>
      <p:sp>
        <p:nvSpPr>
          <p:cNvPr id="26632" name="Text Box 10"/>
          <p:cNvSpPr txBox="1">
            <a:spLocks noChangeArrowheads="1"/>
          </p:cNvSpPr>
          <p:nvPr/>
        </p:nvSpPr>
        <p:spPr bwMode="auto">
          <a:xfrm>
            <a:off x="6534150" y="2767013"/>
            <a:ext cx="1709738" cy="398462"/>
          </a:xfrm>
          <a:prstGeom prst="rect">
            <a:avLst/>
          </a:prstGeom>
          <a:noFill/>
          <a:ln w="9525">
            <a:noFill/>
            <a:miter lim="800000"/>
            <a:headEnd/>
            <a:tailEnd/>
          </a:ln>
        </p:spPr>
        <p:txBody>
          <a:bodyPr wrap="none" lIns="91577" tIns="45789" rIns="91577" bIns="45789">
            <a:spAutoFit/>
          </a:bodyPr>
          <a:lstStyle/>
          <a:p>
            <a:pPr algn="ctr" eaLnBrk="0" hangingPunct="0"/>
            <a:r>
              <a:rPr lang="zh-CN" altLang="en-US" sz="2000">
                <a:solidFill>
                  <a:srgbClr val="333399"/>
                </a:solidFill>
                <a:ea typeface="黑体" pitchFamily="49" charset="-122"/>
              </a:rPr>
              <a:t>文件传送模块</a:t>
            </a:r>
          </a:p>
        </p:txBody>
      </p:sp>
      <p:sp>
        <p:nvSpPr>
          <p:cNvPr id="104459" name="Line 11"/>
          <p:cNvSpPr>
            <a:spLocks noChangeShapeType="1"/>
          </p:cNvSpPr>
          <p:nvPr/>
        </p:nvSpPr>
        <p:spPr bwMode="auto">
          <a:xfrm>
            <a:off x="2630488" y="2965450"/>
            <a:ext cx="3822700" cy="0"/>
          </a:xfrm>
          <a:prstGeom prst="line">
            <a:avLst/>
          </a:prstGeom>
          <a:noFill/>
          <a:ln w="28575">
            <a:solidFill>
              <a:srgbClr val="333399"/>
            </a:solidFill>
            <a:prstDash val="dash"/>
            <a:round/>
            <a:headEnd type="none" w="med" len="lg"/>
            <a:tailEnd type="triangle" w="med" len="lg"/>
          </a:ln>
        </p:spPr>
        <p:txBody>
          <a:bodyPr lIns="91577" tIns="45789" rIns="91577" bIns="45789"/>
          <a:lstStyle/>
          <a:p>
            <a:endParaRPr lang="zh-CN" altLang="en-US"/>
          </a:p>
        </p:txBody>
      </p:sp>
      <p:sp>
        <p:nvSpPr>
          <p:cNvPr id="104460" name="Text Box 12"/>
          <p:cNvSpPr txBox="1">
            <a:spLocks noChangeArrowheads="1"/>
          </p:cNvSpPr>
          <p:nvPr/>
        </p:nvSpPr>
        <p:spPr bwMode="auto">
          <a:xfrm>
            <a:off x="2830513" y="1919288"/>
            <a:ext cx="3492500" cy="1008062"/>
          </a:xfrm>
          <a:prstGeom prst="rect">
            <a:avLst/>
          </a:prstGeom>
          <a:noFill/>
          <a:ln w="9525">
            <a:noFill/>
            <a:miter lim="800000"/>
            <a:headEnd/>
            <a:tailEnd/>
          </a:ln>
        </p:spPr>
        <p:txBody>
          <a:bodyPr wrap="none" lIns="91577" tIns="45789" rIns="91577" bIns="45789">
            <a:spAutoFit/>
          </a:bodyPr>
          <a:lstStyle/>
          <a:p>
            <a:pPr algn="ctr" eaLnBrk="0" hangingPunct="0"/>
            <a:r>
              <a:rPr lang="zh-CN" altLang="en-US" sz="2000">
                <a:solidFill>
                  <a:srgbClr val="333399"/>
                </a:solidFill>
                <a:ea typeface="黑体" pitchFamily="49" charset="-122"/>
              </a:rPr>
              <a:t>只看这两个文件传送模块</a:t>
            </a:r>
          </a:p>
          <a:p>
            <a:pPr algn="ctr" eaLnBrk="0" hangingPunct="0"/>
            <a:r>
              <a:rPr lang="zh-CN" altLang="en-US" sz="2000">
                <a:solidFill>
                  <a:srgbClr val="333399"/>
                </a:solidFill>
                <a:ea typeface="黑体" pitchFamily="49" charset="-122"/>
              </a:rPr>
              <a:t>好像文件及文件传送命令</a:t>
            </a:r>
          </a:p>
          <a:p>
            <a:pPr algn="ctr" eaLnBrk="0" hangingPunct="0"/>
            <a:r>
              <a:rPr lang="zh-CN" altLang="en-US" sz="2000">
                <a:solidFill>
                  <a:srgbClr val="333399"/>
                </a:solidFill>
                <a:ea typeface="黑体" pitchFamily="49" charset="-122"/>
              </a:rPr>
              <a:t>是按照水平方向的虚线传送的</a:t>
            </a:r>
          </a:p>
        </p:txBody>
      </p:sp>
      <p:sp>
        <p:nvSpPr>
          <p:cNvPr id="26635" name="Line 17"/>
          <p:cNvSpPr>
            <a:spLocks noChangeShapeType="1"/>
          </p:cNvSpPr>
          <p:nvPr/>
        </p:nvSpPr>
        <p:spPr bwMode="auto">
          <a:xfrm>
            <a:off x="250825" y="3335338"/>
            <a:ext cx="8655050" cy="0"/>
          </a:xfrm>
          <a:prstGeom prst="line">
            <a:avLst/>
          </a:prstGeom>
          <a:noFill/>
          <a:ln w="38100">
            <a:solidFill>
              <a:schemeClr val="hlink"/>
            </a:solidFill>
            <a:round/>
            <a:headEnd/>
            <a:tailEnd/>
          </a:ln>
        </p:spPr>
        <p:txBody>
          <a:bodyPr lIns="91577" tIns="45789" rIns="91577" bIns="45789"/>
          <a:lstStyle/>
          <a:p>
            <a:endParaRPr lang="zh-CN" altLang="en-US"/>
          </a:p>
        </p:txBody>
      </p:sp>
      <p:sp>
        <p:nvSpPr>
          <p:cNvPr id="104466" name="AutoShape 18"/>
          <p:cNvSpPr>
            <a:spLocks noChangeArrowheads="1"/>
          </p:cNvSpPr>
          <p:nvPr/>
        </p:nvSpPr>
        <p:spPr bwMode="auto">
          <a:xfrm>
            <a:off x="1477963" y="3148013"/>
            <a:ext cx="433387" cy="503237"/>
          </a:xfrm>
          <a:prstGeom prst="downArrow">
            <a:avLst>
              <a:gd name="adj1" fmla="val 50000"/>
              <a:gd name="adj2" fmla="val 29019"/>
            </a:avLst>
          </a:prstGeom>
          <a:solidFill>
            <a:schemeClr val="accent1"/>
          </a:solidFill>
          <a:ln w="9525">
            <a:solidFill>
              <a:schemeClr val="tx1"/>
            </a:solidFill>
            <a:miter lim="800000"/>
            <a:headEnd/>
            <a:tailEnd/>
          </a:ln>
        </p:spPr>
        <p:txBody>
          <a:bodyPr vert="eaVert" wrap="none" lIns="91577" tIns="45789" rIns="91577" bIns="45789" anchor="ctr"/>
          <a:lstStyle/>
          <a:p>
            <a:pPr algn="ctr" eaLnBrk="0" hangingPunct="0"/>
            <a:endParaRPr lang="zh-CN" altLang="en-US"/>
          </a:p>
        </p:txBody>
      </p:sp>
      <p:sp>
        <p:nvSpPr>
          <p:cNvPr id="104467" name="AutoShape 19"/>
          <p:cNvSpPr>
            <a:spLocks noChangeArrowheads="1"/>
          </p:cNvSpPr>
          <p:nvPr/>
        </p:nvSpPr>
        <p:spPr bwMode="auto">
          <a:xfrm flipV="1">
            <a:off x="7173913" y="3148013"/>
            <a:ext cx="433387" cy="503237"/>
          </a:xfrm>
          <a:prstGeom prst="downArrow">
            <a:avLst>
              <a:gd name="adj1" fmla="val 50000"/>
              <a:gd name="adj2" fmla="val 29019"/>
            </a:avLst>
          </a:prstGeom>
          <a:solidFill>
            <a:schemeClr val="accent1"/>
          </a:solidFill>
          <a:ln w="9525">
            <a:solidFill>
              <a:schemeClr val="tx1"/>
            </a:solidFill>
            <a:miter lim="800000"/>
            <a:headEnd/>
            <a:tailEnd/>
          </a:ln>
        </p:spPr>
        <p:txBody>
          <a:bodyPr vert="eaVert" wrap="none" lIns="91577" tIns="45789" rIns="91577" bIns="45789" anchor="ctr"/>
          <a:lstStyle/>
          <a:p>
            <a:pPr algn="ctr" eaLnBrk="0" hangingPunct="0"/>
            <a:endParaRPr lang="zh-CN" altLang="en-US"/>
          </a:p>
        </p:txBody>
      </p:sp>
      <p:sp>
        <p:nvSpPr>
          <p:cNvPr id="104468" name="Text Box 20"/>
          <p:cNvSpPr txBox="1">
            <a:spLocks noChangeArrowheads="1"/>
          </p:cNvSpPr>
          <p:nvPr/>
        </p:nvSpPr>
        <p:spPr bwMode="auto">
          <a:xfrm>
            <a:off x="446088" y="3651250"/>
            <a:ext cx="2474912" cy="703263"/>
          </a:xfrm>
          <a:prstGeom prst="rect">
            <a:avLst/>
          </a:prstGeom>
          <a:noFill/>
          <a:ln w="9525">
            <a:noFill/>
            <a:miter lim="800000"/>
            <a:headEnd/>
            <a:tailEnd/>
          </a:ln>
        </p:spPr>
        <p:txBody>
          <a:bodyPr wrap="none" lIns="91577" tIns="45789" rIns="91577" bIns="45789">
            <a:spAutoFit/>
          </a:bodyPr>
          <a:lstStyle/>
          <a:p>
            <a:pPr algn="ctr" eaLnBrk="0" hangingPunct="0"/>
            <a:r>
              <a:rPr lang="zh-CN" altLang="en-US" sz="2000">
                <a:solidFill>
                  <a:srgbClr val="333399"/>
                </a:solidFill>
                <a:ea typeface="黑体" pitchFamily="49" charset="-122"/>
              </a:rPr>
              <a:t>把文件交给下层模块</a:t>
            </a:r>
          </a:p>
          <a:p>
            <a:pPr algn="ctr" eaLnBrk="0" hangingPunct="0"/>
            <a:r>
              <a:rPr lang="zh-CN" altLang="en-US" sz="2000">
                <a:solidFill>
                  <a:srgbClr val="333399"/>
                </a:solidFill>
                <a:ea typeface="黑体" pitchFamily="49" charset="-122"/>
              </a:rPr>
              <a:t>进行发送</a:t>
            </a:r>
          </a:p>
        </p:txBody>
      </p:sp>
      <p:sp>
        <p:nvSpPr>
          <p:cNvPr id="104469" name="Text Box 21"/>
          <p:cNvSpPr txBox="1">
            <a:spLocks noChangeArrowheads="1"/>
          </p:cNvSpPr>
          <p:nvPr/>
        </p:nvSpPr>
        <p:spPr bwMode="auto">
          <a:xfrm>
            <a:off x="6291263" y="3651250"/>
            <a:ext cx="2219325" cy="703263"/>
          </a:xfrm>
          <a:prstGeom prst="rect">
            <a:avLst/>
          </a:prstGeom>
          <a:noFill/>
          <a:ln w="9525">
            <a:noFill/>
            <a:miter lim="800000"/>
            <a:headEnd/>
            <a:tailEnd/>
          </a:ln>
        </p:spPr>
        <p:txBody>
          <a:bodyPr wrap="none" lIns="91577" tIns="45789" rIns="91577" bIns="45789">
            <a:spAutoFit/>
          </a:bodyPr>
          <a:lstStyle/>
          <a:p>
            <a:pPr algn="ctr" eaLnBrk="0" hangingPunct="0"/>
            <a:r>
              <a:rPr lang="zh-CN" altLang="en-US" sz="2000">
                <a:solidFill>
                  <a:srgbClr val="333399"/>
                </a:solidFill>
                <a:ea typeface="黑体" pitchFamily="49" charset="-122"/>
              </a:rPr>
              <a:t>把收到的文件交给</a:t>
            </a:r>
          </a:p>
          <a:p>
            <a:pPr algn="ctr" eaLnBrk="0" hangingPunct="0"/>
            <a:r>
              <a:rPr lang="zh-CN" altLang="en-US" sz="2000">
                <a:solidFill>
                  <a:srgbClr val="333399"/>
                </a:solidFill>
                <a:ea typeface="黑体" pitchFamily="49" charset="-122"/>
              </a:rPr>
              <a:t>上层模块</a:t>
            </a:r>
          </a:p>
        </p:txBody>
      </p:sp>
      <p:sp>
        <p:nvSpPr>
          <p:cNvPr id="104472" name="AutoShape 24"/>
          <p:cNvSpPr>
            <a:spLocks noChangeArrowheads="1"/>
          </p:cNvSpPr>
          <p:nvPr/>
        </p:nvSpPr>
        <p:spPr bwMode="auto">
          <a:xfrm>
            <a:off x="3784600" y="3868738"/>
            <a:ext cx="1516063" cy="431800"/>
          </a:xfrm>
          <a:prstGeom prst="rightArrow">
            <a:avLst>
              <a:gd name="adj1" fmla="val 50000"/>
              <a:gd name="adj2" fmla="val 87825"/>
            </a:avLst>
          </a:prstGeom>
          <a:solidFill>
            <a:schemeClr val="accent1"/>
          </a:solidFill>
          <a:ln w="9525">
            <a:solidFill>
              <a:schemeClr val="tx1"/>
            </a:solidFill>
            <a:miter lim="800000"/>
            <a:headEnd/>
            <a:tailEnd/>
          </a:ln>
        </p:spPr>
        <p:txBody>
          <a:bodyPr wrap="none" lIns="91577" tIns="45789" rIns="91577" bIns="45789" anchor="ctr"/>
          <a:lstStyle/>
          <a:p>
            <a:pPr algn="ctr" eaLnBrk="0" hangingPunct="0"/>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46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04468"/>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04472"/>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04469"/>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1044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4460"/>
                                        </p:tgtEl>
                                        <p:attrNameLst>
                                          <p:attrName>style.visibility</p:attrName>
                                        </p:attrNameLst>
                                      </p:cBhvr>
                                      <p:to>
                                        <p:strVal val="visible"/>
                                      </p:to>
                                    </p:set>
                                  </p:childTnLst>
                                </p:cTn>
                              </p:par>
                            </p:childTnLst>
                          </p:cTn>
                        </p:par>
                        <p:par>
                          <p:cTn id="23" fill="hold">
                            <p:stCondLst>
                              <p:cond delay="0"/>
                            </p:stCondLst>
                            <p:childTnLst>
                              <p:par>
                                <p:cTn id="24" presetID="22" presetClass="entr" presetSubtype="8" fill="hold" grpId="0" nodeType="afterEffect">
                                  <p:stCondLst>
                                    <p:cond delay="0"/>
                                  </p:stCondLst>
                                  <p:childTnLst>
                                    <p:set>
                                      <p:cBhvr>
                                        <p:cTn id="25" dur="1" fill="hold">
                                          <p:stCondLst>
                                            <p:cond delay="0"/>
                                          </p:stCondLst>
                                        </p:cTn>
                                        <p:tgtEl>
                                          <p:spTgt spid="104459"/>
                                        </p:tgtEl>
                                        <p:attrNameLst>
                                          <p:attrName>style.visibility</p:attrName>
                                        </p:attrNameLst>
                                      </p:cBhvr>
                                      <p:to>
                                        <p:strVal val="visible"/>
                                      </p:to>
                                    </p:set>
                                    <p:animEffect transition="in" filter="wipe(left)">
                                      <p:cBhvr>
                                        <p:cTn id="26" dur="2000"/>
                                        <p:tgtEl>
                                          <p:spTgt spid="104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9" grpId="0" animBg="1"/>
      <p:bldP spid="104460" grpId="0"/>
      <p:bldP spid="104466" grpId="0" animBg="1"/>
      <p:bldP spid="104467" grpId="0" animBg="1"/>
      <p:bldP spid="104468" grpId="0"/>
      <p:bldP spid="104469" grpId="0"/>
      <p:bldP spid="10447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90" name="Rectangle 18"/>
          <p:cNvSpPr>
            <a:spLocks noChangeArrowheads="1"/>
          </p:cNvSpPr>
          <p:nvPr/>
        </p:nvSpPr>
        <p:spPr bwMode="auto">
          <a:xfrm>
            <a:off x="6454775" y="3435350"/>
            <a:ext cx="1873250" cy="649288"/>
          </a:xfrm>
          <a:prstGeom prst="rect">
            <a:avLst/>
          </a:prstGeom>
          <a:solidFill>
            <a:srgbClr val="FFCC66"/>
          </a:solidFill>
          <a:ln w="28575">
            <a:solidFill>
              <a:srgbClr val="333399"/>
            </a:solidFill>
            <a:miter lim="800000"/>
            <a:headEnd/>
            <a:tailEnd/>
          </a:ln>
          <a:effectLst>
            <a:outerShdw dist="35921" dir="18900000" algn="ctr" rotWithShape="0">
              <a:srgbClr val="333399"/>
            </a:outerShdw>
          </a:effectLst>
        </p:spPr>
        <p:txBody>
          <a:bodyPr wrap="none" lIns="91577" tIns="45789" rIns="91577" bIns="45789" anchor="ctr"/>
          <a:lstStyle/>
          <a:p>
            <a:pPr algn="ctr" eaLnBrk="0" hangingPunct="0">
              <a:defRPr/>
            </a:pPr>
            <a:endParaRPr lang="zh-CN" altLang="en-US"/>
          </a:p>
        </p:txBody>
      </p:sp>
      <p:sp>
        <p:nvSpPr>
          <p:cNvPr id="105489" name="Rectangle 17"/>
          <p:cNvSpPr>
            <a:spLocks noChangeArrowheads="1"/>
          </p:cNvSpPr>
          <p:nvPr/>
        </p:nvSpPr>
        <p:spPr bwMode="auto">
          <a:xfrm>
            <a:off x="757238" y="3435350"/>
            <a:ext cx="1873250" cy="649288"/>
          </a:xfrm>
          <a:prstGeom prst="rect">
            <a:avLst/>
          </a:prstGeom>
          <a:solidFill>
            <a:srgbClr val="FFCC66"/>
          </a:solidFill>
          <a:ln w="28575">
            <a:solidFill>
              <a:srgbClr val="333399"/>
            </a:solidFill>
            <a:miter lim="800000"/>
            <a:headEnd/>
            <a:tailEnd/>
          </a:ln>
          <a:effectLst>
            <a:outerShdw dist="35921" dir="18900000" algn="ctr" rotWithShape="0">
              <a:srgbClr val="333399"/>
            </a:outerShdw>
          </a:effectLst>
        </p:spPr>
        <p:txBody>
          <a:bodyPr wrap="none" lIns="91577" tIns="45789" rIns="91577" bIns="45789" anchor="ctr"/>
          <a:lstStyle/>
          <a:p>
            <a:pPr algn="ctr" eaLnBrk="0" hangingPunct="0">
              <a:defRPr/>
            </a:pPr>
            <a:endParaRPr lang="zh-CN" altLang="en-US"/>
          </a:p>
        </p:txBody>
      </p:sp>
      <p:sp>
        <p:nvSpPr>
          <p:cNvPr id="105474" name="Rectangle 2"/>
          <p:cNvSpPr>
            <a:spLocks noChangeArrowheads="1"/>
          </p:cNvSpPr>
          <p:nvPr/>
        </p:nvSpPr>
        <p:spPr bwMode="auto">
          <a:xfrm>
            <a:off x="6453188" y="2641600"/>
            <a:ext cx="1873250" cy="649288"/>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lIns="91577" tIns="45789" rIns="91577" bIns="45789" anchor="ctr"/>
          <a:lstStyle/>
          <a:p>
            <a:pPr algn="ctr" eaLnBrk="0" hangingPunct="0">
              <a:defRPr/>
            </a:pPr>
            <a:endParaRPr lang="zh-CN" altLang="en-US"/>
          </a:p>
        </p:txBody>
      </p:sp>
      <p:sp>
        <p:nvSpPr>
          <p:cNvPr id="105475" name="Rectangle 3"/>
          <p:cNvSpPr>
            <a:spLocks noChangeArrowheads="1"/>
          </p:cNvSpPr>
          <p:nvPr/>
        </p:nvSpPr>
        <p:spPr bwMode="auto">
          <a:xfrm>
            <a:off x="757238" y="2641600"/>
            <a:ext cx="1873250" cy="649288"/>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lIns="91577" tIns="45789" rIns="91577" bIns="45789" anchor="ctr"/>
          <a:lstStyle/>
          <a:p>
            <a:pPr algn="ctr" eaLnBrk="0" hangingPunct="0">
              <a:defRPr/>
            </a:pPr>
            <a:endParaRPr lang="zh-CN" altLang="en-US"/>
          </a:p>
        </p:txBody>
      </p:sp>
      <p:sp>
        <p:nvSpPr>
          <p:cNvPr id="27654" name="Rectangle 4"/>
          <p:cNvSpPr>
            <a:spLocks noGrp="1" noChangeArrowheads="1"/>
          </p:cNvSpPr>
          <p:nvPr>
            <p:ph type="title"/>
          </p:nvPr>
        </p:nvSpPr>
        <p:spPr>
          <a:xfrm>
            <a:off x="1152525" y="214313"/>
            <a:ext cx="6245225" cy="1163637"/>
          </a:xfrm>
        </p:spPr>
        <p:txBody>
          <a:bodyPr/>
          <a:lstStyle/>
          <a:p>
            <a:pPr algn="ctr"/>
            <a:r>
              <a:rPr lang="zh-CN" altLang="en-US" smtClean="0">
                <a:ea typeface="宋体" pitchFamily="2" charset="-122"/>
              </a:rPr>
              <a:t>再设计一个通信服务模块 </a:t>
            </a:r>
          </a:p>
        </p:txBody>
      </p:sp>
      <p:sp>
        <p:nvSpPr>
          <p:cNvPr id="27655" name="Text Box 5"/>
          <p:cNvSpPr txBox="1">
            <a:spLocks noChangeArrowheads="1"/>
          </p:cNvSpPr>
          <p:nvPr/>
        </p:nvSpPr>
        <p:spPr bwMode="auto">
          <a:xfrm>
            <a:off x="838200" y="2767013"/>
            <a:ext cx="1709738" cy="398462"/>
          </a:xfrm>
          <a:prstGeom prst="rect">
            <a:avLst/>
          </a:prstGeom>
          <a:noFill/>
          <a:ln w="9525">
            <a:noFill/>
            <a:miter lim="800000"/>
            <a:headEnd/>
            <a:tailEnd/>
          </a:ln>
        </p:spPr>
        <p:txBody>
          <a:bodyPr wrap="none" lIns="91577" tIns="45789" rIns="91577" bIns="45789">
            <a:spAutoFit/>
          </a:bodyPr>
          <a:lstStyle/>
          <a:p>
            <a:pPr algn="ctr" eaLnBrk="0" hangingPunct="0"/>
            <a:r>
              <a:rPr lang="zh-CN" altLang="en-US" sz="2000">
                <a:solidFill>
                  <a:srgbClr val="333399"/>
                </a:solidFill>
                <a:ea typeface="黑体" pitchFamily="49" charset="-122"/>
              </a:rPr>
              <a:t>文件传送模块</a:t>
            </a:r>
          </a:p>
        </p:txBody>
      </p:sp>
      <p:sp>
        <p:nvSpPr>
          <p:cNvPr id="27656" name="Text Box 6"/>
          <p:cNvSpPr txBox="1">
            <a:spLocks noChangeArrowheads="1"/>
          </p:cNvSpPr>
          <p:nvPr/>
        </p:nvSpPr>
        <p:spPr bwMode="auto">
          <a:xfrm>
            <a:off x="1189038" y="2209800"/>
            <a:ext cx="1141412" cy="396875"/>
          </a:xfrm>
          <a:prstGeom prst="rect">
            <a:avLst/>
          </a:prstGeom>
          <a:noFill/>
          <a:ln w="9525">
            <a:noFill/>
            <a:miter lim="800000"/>
            <a:headEnd/>
            <a:tailEnd/>
          </a:ln>
        </p:spPr>
        <p:txBody>
          <a:bodyPr wrap="none" lIns="91577" tIns="45789" rIns="91577" bIns="45789">
            <a:spAutoFit/>
          </a:bodyPr>
          <a:lstStyle/>
          <a:p>
            <a:pPr algn="ctr" eaLnBrk="0" hangingPunct="0"/>
            <a:r>
              <a:rPr lang="zh-CN" altLang="en-US" sz="2000">
                <a:solidFill>
                  <a:srgbClr val="333399"/>
                </a:solidFill>
                <a:ea typeface="黑体" pitchFamily="49" charset="-122"/>
              </a:rPr>
              <a:t>计算机</a:t>
            </a:r>
            <a:r>
              <a:rPr lang="zh-CN" altLang="en-US" sz="1400">
                <a:solidFill>
                  <a:srgbClr val="333399"/>
                </a:solidFill>
                <a:ea typeface="黑体" pitchFamily="49" charset="-122"/>
              </a:rPr>
              <a:t> </a:t>
            </a:r>
            <a:r>
              <a:rPr lang="en-US" altLang="zh-CN" sz="2000">
                <a:solidFill>
                  <a:srgbClr val="333399"/>
                </a:solidFill>
                <a:ea typeface="黑体" pitchFamily="49" charset="-122"/>
              </a:rPr>
              <a:t>1</a:t>
            </a:r>
          </a:p>
        </p:txBody>
      </p:sp>
      <p:sp>
        <p:nvSpPr>
          <p:cNvPr id="27657" name="Text Box 7"/>
          <p:cNvSpPr txBox="1">
            <a:spLocks noChangeArrowheads="1"/>
          </p:cNvSpPr>
          <p:nvPr/>
        </p:nvSpPr>
        <p:spPr bwMode="auto">
          <a:xfrm>
            <a:off x="6886575" y="2209800"/>
            <a:ext cx="1141413" cy="396875"/>
          </a:xfrm>
          <a:prstGeom prst="rect">
            <a:avLst/>
          </a:prstGeom>
          <a:noFill/>
          <a:ln w="9525">
            <a:noFill/>
            <a:miter lim="800000"/>
            <a:headEnd/>
            <a:tailEnd/>
          </a:ln>
        </p:spPr>
        <p:txBody>
          <a:bodyPr wrap="none" lIns="91577" tIns="45789" rIns="91577" bIns="45789">
            <a:spAutoFit/>
          </a:bodyPr>
          <a:lstStyle/>
          <a:p>
            <a:pPr algn="ctr" eaLnBrk="0" hangingPunct="0"/>
            <a:r>
              <a:rPr lang="zh-CN" altLang="en-US" sz="2000">
                <a:solidFill>
                  <a:srgbClr val="333399"/>
                </a:solidFill>
                <a:ea typeface="黑体" pitchFamily="49" charset="-122"/>
              </a:rPr>
              <a:t>计算机</a:t>
            </a:r>
            <a:r>
              <a:rPr lang="zh-CN" altLang="en-US" sz="1400">
                <a:solidFill>
                  <a:srgbClr val="333399"/>
                </a:solidFill>
                <a:ea typeface="黑体" pitchFamily="49" charset="-122"/>
              </a:rPr>
              <a:t> </a:t>
            </a:r>
            <a:r>
              <a:rPr lang="en-US" altLang="zh-CN" sz="2000">
                <a:solidFill>
                  <a:srgbClr val="333399"/>
                </a:solidFill>
                <a:ea typeface="黑体" pitchFamily="49" charset="-122"/>
              </a:rPr>
              <a:t>2</a:t>
            </a:r>
          </a:p>
        </p:txBody>
      </p:sp>
      <p:sp>
        <p:nvSpPr>
          <p:cNvPr id="27658" name="Text Box 8"/>
          <p:cNvSpPr txBox="1">
            <a:spLocks noChangeArrowheads="1"/>
          </p:cNvSpPr>
          <p:nvPr/>
        </p:nvSpPr>
        <p:spPr bwMode="auto">
          <a:xfrm>
            <a:off x="6534150" y="2767013"/>
            <a:ext cx="1709738" cy="398462"/>
          </a:xfrm>
          <a:prstGeom prst="rect">
            <a:avLst/>
          </a:prstGeom>
          <a:noFill/>
          <a:ln w="9525">
            <a:noFill/>
            <a:miter lim="800000"/>
            <a:headEnd/>
            <a:tailEnd/>
          </a:ln>
        </p:spPr>
        <p:txBody>
          <a:bodyPr wrap="none" lIns="91577" tIns="45789" rIns="91577" bIns="45789">
            <a:spAutoFit/>
          </a:bodyPr>
          <a:lstStyle/>
          <a:p>
            <a:pPr algn="ctr" eaLnBrk="0" hangingPunct="0"/>
            <a:r>
              <a:rPr lang="zh-CN" altLang="en-US" sz="2000">
                <a:solidFill>
                  <a:srgbClr val="333399"/>
                </a:solidFill>
                <a:ea typeface="黑体" pitchFamily="49" charset="-122"/>
              </a:rPr>
              <a:t>文件传送模块</a:t>
            </a:r>
          </a:p>
        </p:txBody>
      </p:sp>
      <p:sp>
        <p:nvSpPr>
          <p:cNvPr id="105481" name="Line 9"/>
          <p:cNvSpPr>
            <a:spLocks noChangeShapeType="1"/>
          </p:cNvSpPr>
          <p:nvPr/>
        </p:nvSpPr>
        <p:spPr bwMode="auto">
          <a:xfrm>
            <a:off x="2630488" y="3759200"/>
            <a:ext cx="3822700" cy="0"/>
          </a:xfrm>
          <a:prstGeom prst="line">
            <a:avLst/>
          </a:prstGeom>
          <a:noFill/>
          <a:ln w="28575">
            <a:solidFill>
              <a:srgbClr val="333399"/>
            </a:solidFill>
            <a:prstDash val="dash"/>
            <a:round/>
            <a:headEnd type="none" w="med" len="lg"/>
            <a:tailEnd type="triangle" w="med" len="lg"/>
          </a:ln>
        </p:spPr>
        <p:txBody>
          <a:bodyPr lIns="91577" tIns="45789" rIns="91577" bIns="45789"/>
          <a:lstStyle/>
          <a:p>
            <a:endParaRPr lang="zh-CN" altLang="en-US"/>
          </a:p>
        </p:txBody>
      </p:sp>
      <p:sp>
        <p:nvSpPr>
          <p:cNvPr id="105482" name="Text Box 10"/>
          <p:cNvSpPr txBox="1">
            <a:spLocks noChangeArrowheads="1"/>
          </p:cNvSpPr>
          <p:nvPr/>
        </p:nvSpPr>
        <p:spPr bwMode="auto">
          <a:xfrm>
            <a:off x="3086100" y="2714625"/>
            <a:ext cx="2981325" cy="1008063"/>
          </a:xfrm>
          <a:prstGeom prst="rect">
            <a:avLst/>
          </a:prstGeom>
          <a:noFill/>
          <a:ln w="9525">
            <a:noFill/>
            <a:miter lim="800000"/>
            <a:headEnd/>
            <a:tailEnd/>
          </a:ln>
        </p:spPr>
        <p:txBody>
          <a:bodyPr wrap="none" lIns="91577" tIns="45789" rIns="91577" bIns="45789">
            <a:spAutoFit/>
          </a:bodyPr>
          <a:lstStyle/>
          <a:p>
            <a:pPr algn="ctr" eaLnBrk="0" hangingPunct="0"/>
            <a:r>
              <a:rPr lang="zh-CN" altLang="en-US" sz="2000">
                <a:solidFill>
                  <a:srgbClr val="333399"/>
                </a:solidFill>
                <a:ea typeface="黑体" pitchFamily="49" charset="-122"/>
              </a:rPr>
              <a:t>只看这两个通信服务模块</a:t>
            </a:r>
          </a:p>
          <a:p>
            <a:pPr algn="ctr" eaLnBrk="0" hangingPunct="0"/>
            <a:r>
              <a:rPr lang="zh-CN" altLang="en-US" sz="2000">
                <a:solidFill>
                  <a:srgbClr val="333399"/>
                </a:solidFill>
                <a:ea typeface="黑体" pitchFamily="49" charset="-122"/>
              </a:rPr>
              <a:t>好像可直接把文件</a:t>
            </a:r>
            <a:endParaRPr lang="zh-CN" altLang="en-US" sz="2400">
              <a:solidFill>
                <a:srgbClr val="333399"/>
              </a:solidFill>
              <a:ea typeface="黑体" pitchFamily="49" charset="-122"/>
            </a:endParaRPr>
          </a:p>
          <a:p>
            <a:pPr algn="ctr" eaLnBrk="0" hangingPunct="0"/>
            <a:r>
              <a:rPr lang="zh-CN" altLang="en-US" sz="2000">
                <a:solidFill>
                  <a:srgbClr val="333399"/>
                </a:solidFill>
                <a:ea typeface="黑体" pitchFamily="49" charset="-122"/>
              </a:rPr>
              <a:t>可靠地传送到对方</a:t>
            </a:r>
          </a:p>
        </p:txBody>
      </p:sp>
      <p:sp>
        <p:nvSpPr>
          <p:cNvPr id="27661" name="Line 11"/>
          <p:cNvSpPr>
            <a:spLocks noChangeShapeType="1"/>
          </p:cNvSpPr>
          <p:nvPr/>
        </p:nvSpPr>
        <p:spPr bwMode="auto">
          <a:xfrm>
            <a:off x="250825" y="4157663"/>
            <a:ext cx="8655050" cy="0"/>
          </a:xfrm>
          <a:prstGeom prst="line">
            <a:avLst/>
          </a:prstGeom>
          <a:noFill/>
          <a:ln w="38100">
            <a:solidFill>
              <a:schemeClr val="hlink"/>
            </a:solidFill>
            <a:round/>
            <a:headEnd/>
            <a:tailEnd/>
          </a:ln>
        </p:spPr>
        <p:txBody>
          <a:bodyPr lIns="91577" tIns="45789" rIns="91577" bIns="45789"/>
          <a:lstStyle/>
          <a:p>
            <a:endParaRPr lang="zh-CN" altLang="en-US"/>
          </a:p>
        </p:txBody>
      </p:sp>
      <p:sp>
        <p:nvSpPr>
          <p:cNvPr id="105484" name="AutoShape 12"/>
          <p:cNvSpPr>
            <a:spLocks noChangeArrowheads="1"/>
          </p:cNvSpPr>
          <p:nvPr/>
        </p:nvSpPr>
        <p:spPr bwMode="auto">
          <a:xfrm>
            <a:off x="1477963" y="3103563"/>
            <a:ext cx="433387" cy="503237"/>
          </a:xfrm>
          <a:prstGeom prst="downArrow">
            <a:avLst>
              <a:gd name="adj1" fmla="val 50000"/>
              <a:gd name="adj2" fmla="val 29019"/>
            </a:avLst>
          </a:prstGeom>
          <a:solidFill>
            <a:schemeClr val="accent1"/>
          </a:solidFill>
          <a:ln w="9525">
            <a:solidFill>
              <a:schemeClr val="tx1"/>
            </a:solidFill>
            <a:miter lim="800000"/>
            <a:headEnd/>
            <a:tailEnd/>
          </a:ln>
        </p:spPr>
        <p:txBody>
          <a:bodyPr vert="eaVert" wrap="none" lIns="91577" tIns="45789" rIns="91577" bIns="45789" anchor="ctr"/>
          <a:lstStyle/>
          <a:p>
            <a:pPr algn="ctr" eaLnBrk="0" hangingPunct="0"/>
            <a:endParaRPr lang="zh-CN" altLang="en-US"/>
          </a:p>
        </p:txBody>
      </p:sp>
      <p:sp>
        <p:nvSpPr>
          <p:cNvPr id="105485" name="AutoShape 13"/>
          <p:cNvSpPr>
            <a:spLocks noChangeArrowheads="1"/>
          </p:cNvSpPr>
          <p:nvPr/>
        </p:nvSpPr>
        <p:spPr bwMode="auto">
          <a:xfrm flipV="1">
            <a:off x="7173913" y="3103563"/>
            <a:ext cx="433387" cy="503237"/>
          </a:xfrm>
          <a:prstGeom prst="downArrow">
            <a:avLst>
              <a:gd name="adj1" fmla="val 50000"/>
              <a:gd name="adj2" fmla="val 29019"/>
            </a:avLst>
          </a:prstGeom>
          <a:solidFill>
            <a:schemeClr val="accent1"/>
          </a:solidFill>
          <a:ln w="9525">
            <a:solidFill>
              <a:schemeClr val="tx1"/>
            </a:solidFill>
            <a:miter lim="800000"/>
            <a:headEnd/>
            <a:tailEnd/>
          </a:ln>
        </p:spPr>
        <p:txBody>
          <a:bodyPr vert="eaVert" wrap="none" lIns="91577" tIns="45789" rIns="91577" bIns="45789" anchor="ctr"/>
          <a:lstStyle/>
          <a:p>
            <a:pPr algn="ctr" eaLnBrk="0" hangingPunct="0"/>
            <a:endParaRPr lang="zh-CN" altLang="en-US"/>
          </a:p>
        </p:txBody>
      </p:sp>
      <p:sp>
        <p:nvSpPr>
          <p:cNvPr id="105486" name="Text Box 14"/>
          <p:cNvSpPr txBox="1">
            <a:spLocks noChangeArrowheads="1"/>
          </p:cNvSpPr>
          <p:nvPr/>
        </p:nvSpPr>
        <p:spPr bwMode="auto">
          <a:xfrm>
            <a:off x="446088" y="4516438"/>
            <a:ext cx="2474912" cy="703262"/>
          </a:xfrm>
          <a:prstGeom prst="rect">
            <a:avLst/>
          </a:prstGeom>
          <a:noFill/>
          <a:ln w="9525">
            <a:noFill/>
            <a:miter lim="800000"/>
            <a:headEnd/>
            <a:tailEnd/>
          </a:ln>
        </p:spPr>
        <p:txBody>
          <a:bodyPr wrap="none" lIns="91577" tIns="45789" rIns="91577" bIns="45789">
            <a:spAutoFit/>
          </a:bodyPr>
          <a:lstStyle/>
          <a:p>
            <a:pPr algn="ctr" eaLnBrk="0" hangingPunct="0"/>
            <a:r>
              <a:rPr lang="zh-CN" altLang="en-US" sz="2000">
                <a:solidFill>
                  <a:srgbClr val="333399"/>
                </a:solidFill>
                <a:ea typeface="黑体" pitchFamily="49" charset="-122"/>
              </a:rPr>
              <a:t>把文件交给下层模块</a:t>
            </a:r>
          </a:p>
          <a:p>
            <a:pPr algn="ctr" eaLnBrk="0" hangingPunct="0"/>
            <a:r>
              <a:rPr lang="zh-CN" altLang="en-US" sz="2000">
                <a:solidFill>
                  <a:srgbClr val="333399"/>
                </a:solidFill>
                <a:ea typeface="黑体" pitchFamily="49" charset="-122"/>
              </a:rPr>
              <a:t>进行发送</a:t>
            </a:r>
          </a:p>
        </p:txBody>
      </p:sp>
      <p:sp>
        <p:nvSpPr>
          <p:cNvPr id="105487" name="Text Box 15"/>
          <p:cNvSpPr txBox="1">
            <a:spLocks noChangeArrowheads="1"/>
          </p:cNvSpPr>
          <p:nvPr/>
        </p:nvSpPr>
        <p:spPr bwMode="auto">
          <a:xfrm>
            <a:off x="6291263" y="4516438"/>
            <a:ext cx="2219325" cy="703262"/>
          </a:xfrm>
          <a:prstGeom prst="rect">
            <a:avLst/>
          </a:prstGeom>
          <a:noFill/>
          <a:ln w="9525">
            <a:noFill/>
            <a:miter lim="800000"/>
            <a:headEnd/>
            <a:tailEnd/>
          </a:ln>
        </p:spPr>
        <p:txBody>
          <a:bodyPr wrap="none" lIns="91577" tIns="45789" rIns="91577" bIns="45789">
            <a:spAutoFit/>
          </a:bodyPr>
          <a:lstStyle/>
          <a:p>
            <a:pPr algn="ctr" eaLnBrk="0" hangingPunct="0"/>
            <a:r>
              <a:rPr lang="zh-CN" altLang="en-US" sz="2000">
                <a:solidFill>
                  <a:srgbClr val="333399"/>
                </a:solidFill>
                <a:ea typeface="黑体" pitchFamily="49" charset="-122"/>
              </a:rPr>
              <a:t>把收到的文件交给</a:t>
            </a:r>
          </a:p>
          <a:p>
            <a:pPr algn="ctr" eaLnBrk="0" hangingPunct="0"/>
            <a:r>
              <a:rPr lang="zh-CN" altLang="en-US" sz="2000">
                <a:solidFill>
                  <a:srgbClr val="333399"/>
                </a:solidFill>
                <a:ea typeface="黑体" pitchFamily="49" charset="-122"/>
              </a:rPr>
              <a:t>上层模块</a:t>
            </a:r>
          </a:p>
        </p:txBody>
      </p:sp>
      <p:sp>
        <p:nvSpPr>
          <p:cNvPr id="105488" name="AutoShape 16"/>
          <p:cNvSpPr>
            <a:spLocks noChangeArrowheads="1"/>
          </p:cNvSpPr>
          <p:nvPr/>
        </p:nvSpPr>
        <p:spPr bwMode="auto">
          <a:xfrm>
            <a:off x="3784600" y="4733925"/>
            <a:ext cx="1516063" cy="431800"/>
          </a:xfrm>
          <a:prstGeom prst="rightArrow">
            <a:avLst>
              <a:gd name="adj1" fmla="val 50000"/>
              <a:gd name="adj2" fmla="val 87825"/>
            </a:avLst>
          </a:prstGeom>
          <a:solidFill>
            <a:schemeClr val="accent1"/>
          </a:solidFill>
          <a:ln w="9525">
            <a:solidFill>
              <a:schemeClr val="tx1"/>
            </a:solidFill>
            <a:miter lim="800000"/>
            <a:headEnd/>
            <a:tailEnd/>
          </a:ln>
        </p:spPr>
        <p:txBody>
          <a:bodyPr wrap="none" lIns="91577" tIns="45789" rIns="91577" bIns="45789" anchor="ctr"/>
          <a:lstStyle/>
          <a:p>
            <a:pPr algn="ctr" eaLnBrk="0" hangingPunct="0"/>
            <a:endParaRPr lang="zh-CN" altLang="en-US"/>
          </a:p>
        </p:txBody>
      </p:sp>
      <p:sp>
        <p:nvSpPr>
          <p:cNvPr id="27667" name="Text Box 19"/>
          <p:cNvSpPr txBox="1">
            <a:spLocks noChangeArrowheads="1"/>
          </p:cNvSpPr>
          <p:nvPr/>
        </p:nvSpPr>
        <p:spPr bwMode="auto">
          <a:xfrm>
            <a:off x="828675" y="3543300"/>
            <a:ext cx="1709738" cy="398463"/>
          </a:xfrm>
          <a:prstGeom prst="rect">
            <a:avLst/>
          </a:prstGeom>
          <a:noFill/>
          <a:ln w="9525">
            <a:noFill/>
            <a:miter lim="800000"/>
            <a:headEnd/>
            <a:tailEnd/>
          </a:ln>
        </p:spPr>
        <p:txBody>
          <a:bodyPr wrap="none" lIns="91577" tIns="45789" rIns="91577" bIns="45789">
            <a:spAutoFit/>
          </a:bodyPr>
          <a:lstStyle/>
          <a:p>
            <a:pPr algn="ctr" eaLnBrk="0" hangingPunct="0"/>
            <a:r>
              <a:rPr lang="zh-CN" altLang="en-US" sz="2000">
                <a:solidFill>
                  <a:srgbClr val="333399"/>
                </a:solidFill>
                <a:ea typeface="黑体" pitchFamily="49" charset="-122"/>
              </a:rPr>
              <a:t>通信服务模块</a:t>
            </a:r>
          </a:p>
        </p:txBody>
      </p:sp>
      <p:sp>
        <p:nvSpPr>
          <p:cNvPr id="27668" name="Text Box 20"/>
          <p:cNvSpPr txBox="1">
            <a:spLocks noChangeArrowheads="1"/>
          </p:cNvSpPr>
          <p:nvPr/>
        </p:nvSpPr>
        <p:spPr bwMode="auto">
          <a:xfrm>
            <a:off x="6545263" y="3543300"/>
            <a:ext cx="1709737" cy="398463"/>
          </a:xfrm>
          <a:prstGeom prst="rect">
            <a:avLst/>
          </a:prstGeom>
          <a:noFill/>
          <a:ln w="9525">
            <a:noFill/>
            <a:miter lim="800000"/>
            <a:headEnd/>
            <a:tailEnd/>
          </a:ln>
        </p:spPr>
        <p:txBody>
          <a:bodyPr wrap="none" lIns="91577" tIns="45789" rIns="91577" bIns="45789">
            <a:spAutoFit/>
          </a:bodyPr>
          <a:lstStyle/>
          <a:p>
            <a:pPr algn="ctr" eaLnBrk="0" hangingPunct="0"/>
            <a:r>
              <a:rPr lang="zh-CN" altLang="en-US" sz="2000">
                <a:solidFill>
                  <a:srgbClr val="333399"/>
                </a:solidFill>
                <a:ea typeface="黑体" pitchFamily="49" charset="-122"/>
              </a:rPr>
              <a:t>通信服务模块</a:t>
            </a:r>
          </a:p>
        </p:txBody>
      </p:sp>
      <p:sp>
        <p:nvSpPr>
          <p:cNvPr id="105493" name="AutoShape 21"/>
          <p:cNvSpPr>
            <a:spLocks noChangeArrowheads="1"/>
          </p:cNvSpPr>
          <p:nvPr/>
        </p:nvSpPr>
        <p:spPr bwMode="auto">
          <a:xfrm>
            <a:off x="1477963" y="3941763"/>
            <a:ext cx="433387" cy="503237"/>
          </a:xfrm>
          <a:prstGeom prst="downArrow">
            <a:avLst>
              <a:gd name="adj1" fmla="val 50000"/>
              <a:gd name="adj2" fmla="val 29013"/>
            </a:avLst>
          </a:prstGeom>
          <a:solidFill>
            <a:schemeClr val="accent1"/>
          </a:solidFill>
          <a:ln w="9525">
            <a:solidFill>
              <a:schemeClr val="tx1"/>
            </a:solidFill>
            <a:miter lim="800000"/>
            <a:headEnd/>
            <a:tailEnd/>
          </a:ln>
        </p:spPr>
        <p:txBody>
          <a:bodyPr vert="eaVert" wrap="none" lIns="91577" tIns="45789" rIns="91577" bIns="45789" anchor="ctr"/>
          <a:lstStyle/>
          <a:p>
            <a:pPr algn="ctr" eaLnBrk="0" hangingPunct="0"/>
            <a:endParaRPr lang="zh-CN" altLang="en-US"/>
          </a:p>
        </p:txBody>
      </p:sp>
      <p:sp>
        <p:nvSpPr>
          <p:cNvPr id="105494" name="AutoShape 22"/>
          <p:cNvSpPr>
            <a:spLocks noChangeArrowheads="1"/>
          </p:cNvSpPr>
          <p:nvPr/>
        </p:nvSpPr>
        <p:spPr bwMode="auto">
          <a:xfrm flipV="1">
            <a:off x="7173913" y="3868738"/>
            <a:ext cx="433387" cy="503237"/>
          </a:xfrm>
          <a:prstGeom prst="downArrow">
            <a:avLst>
              <a:gd name="adj1" fmla="val 50000"/>
              <a:gd name="adj2" fmla="val 29013"/>
            </a:avLst>
          </a:prstGeom>
          <a:solidFill>
            <a:schemeClr val="accent1"/>
          </a:solidFill>
          <a:ln w="9525">
            <a:solidFill>
              <a:schemeClr val="tx1"/>
            </a:solidFill>
            <a:miter lim="800000"/>
            <a:headEnd/>
            <a:tailEnd/>
          </a:ln>
        </p:spPr>
        <p:txBody>
          <a:bodyPr vert="eaVert" wrap="none" lIns="91577" tIns="45789" rIns="91577" bIns="45789" anchor="ctr"/>
          <a:lstStyle/>
          <a:p>
            <a:pPr algn="ctr" eaLnBrk="0" hangingPunct="0"/>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48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05493"/>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05486"/>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05488"/>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105487"/>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grpId="0" nodeType="afterEffect">
                                  <p:stCondLst>
                                    <p:cond delay="1000"/>
                                  </p:stCondLst>
                                  <p:childTnLst>
                                    <p:set>
                                      <p:cBhvr>
                                        <p:cTn id="21" dur="1" fill="hold">
                                          <p:stCondLst>
                                            <p:cond delay="0"/>
                                          </p:stCondLst>
                                        </p:cTn>
                                        <p:tgtEl>
                                          <p:spTgt spid="105494"/>
                                        </p:tgtEl>
                                        <p:attrNameLst>
                                          <p:attrName>style.visibility</p:attrName>
                                        </p:attrNameLst>
                                      </p:cBhvr>
                                      <p:to>
                                        <p:strVal val="visible"/>
                                      </p:to>
                                    </p:set>
                                  </p:childTnLst>
                                </p:cTn>
                              </p:par>
                            </p:childTnLst>
                          </p:cTn>
                        </p:par>
                        <p:par>
                          <p:cTn id="22" fill="hold">
                            <p:stCondLst>
                              <p:cond delay="5000"/>
                            </p:stCondLst>
                            <p:childTnLst>
                              <p:par>
                                <p:cTn id="23" presetID="1" presetClass="entr" presetSubtype="0" fill="hold" grpId="0" nodeType="afterEffect">
                                  <p:stCondLst>
                                    <p:cond delay="1000"/>
                                  </p:stCondLst>
                                  <p:childTnLst>
                                    <p:set>
                                      <p:cBhvr>
                                        <p:cTn id="24" dur="1" fill="hold">
                                          <p:stCondLst>
                                            <p:cond delay="0"/>
                                          </p:stCondLst>
                                        </p:cTn>
                                        <p:tgtEl>
                                          <p:spTgt spid="10548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5482"/>
                                        </p:tgtEl>
                                        <p:attrNameLst>
                                          <p:attrName>style.visibility</p:attrName>
                                        </p:attrNameLst>
                                      </p:cBhvr>
                                      <p:to>
                                        <p:strVal val="visible"/>
                                      </p:to>
                                    </p:set>
                                  </p:childTnLst>
                                </p:cTn>
                              </p:par>
                            </p:childTnLst>
                          </p:cTn>
                        </p:par>
                        <p:par>
                          <p:cTn id="29" fill="hold">
                            <p:stCondLst>
                              <p:cond delay="0"/>
                            </p:stCondLst>
                            <p:childTnLst>
                              <p:par>
                                <p:cTn id="30" presetID="22" presetClass="entr" presetSubtype="8" fill="hold" grpId="0" nodeType="afterEffect">
                                  <p:stCondLst>
                                    <p:cond delay="0"/>
                                  </p:stCondLst>
                                  <p:childTnLst>
                                    <p:set>
                                      <p:cBhvr>
                                        <p:cTn id="31" dur="1" fill="hold">
                                          <p:stCondLst>
                                            <p:cond delay="0"/>
                                          </p:stCondLst>
                                        </p:cTn>
                                        <p:tgtEl>
                                          <p:spTgt spid="105481"/>
                                        </p:tgtEl>
                                        <p:attrNameLst>
                                          <p:attrName>style.visibility</p:attrName>
                                        </p:attrNameLst>
                                      </p:cBhvr>
                                      <p:to>
                                        <p:strVal val="visible"/>
                                      </p:to>
                                    </p:set>
                                    <p:animEffect transition="in" filter="wipe(left)">
                                      <p:cBhvr>
                                        <p:cTn id="32" dur="2000"/>
                                        <p:tgtEl>
                                          <p:spTgt spid="105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81" grpId="0" animBg="1"/>
      <p:bldP spid="105482" grpId="0"/>
      <p:bldP spid="105484" grpId="0" animBg="1"/>
      <p:bldP spid="105485" grpId="0" animBg="1"/>
      <p:bldP spid="105486" grpId="0"/>
      <p:bldP spid="105487" grpId="0"/>
      <p:bldP spid="105488" grpId="0" animBg="1"/>
      <p:bldP spid="105493" grpId="0" animBg="1"/>
      <p:bldP spid="10549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Line 30"/>
          <p:cNvSpPr>
            <a:spLocks noChangeShapeType="1"/>
          </p:cNvSpPr>
          <p:nvPr/>
        </p:nvSpPr>
        <p:spPr bwMode="auto">
          <a:xfrm>
            <a:off x="2630488" y="4516438"/>
            <a:ext cx="3822700" cy="0"/>
          </a:xfrm>
          <a:prstGeom prst="line">
            <a:avLst/>
          </a:prstGeom>
          <a:noFill/>
          <a:ln w="28575">
            <a:solidFill>
              <a:srgbClr val="333399"/>
            </a:solidFill>
            <a:round/>
            <a:headEnd/>
            <a:tailEnd/>
          </a:ln>
        </p:spPr>
        <p:txBody>
          <a:bodyPr lIns="91577" tIns="45789" rIns="91577" bIns="45789"/>
          <a:lstStyle/>
          <a:p>
            <a:endParaRPr lang="zh-CN" altLang="en-US"/>
          </a:p>
        </p:txBody>
      </p:sp>
      <p:sp>
        <p:nvSpPr>
          <p:cNvPr id="106521" name="Rectangle 25"/>
          <p:cNvSpPr>
            <a:spLocks noChangeArrowheads="1"/>
          </p:cNvSpPr>
          <p:nvPr/>
        </p:nvSpPr>
        <p:spPr bwMode="auto">
          <a:xfrm>
            <a:off x="6454775" y="4229100"/>
            <a:ext cx="1873250" cy="649288"/>
          </a:xfrm>
          <a:prstGeom prst="rect">
            <a:avLst/>
          </a:prstGeom>
          <a:solidFill>
            <a:srgbClr val="CCECFF"/>
          </a:solidFill>
          <a:ln w="28575">
            <a:solidFill>
              <a:srgbClr val="333399"/>
            </a:solidFill>
            <a:miter lim="800000"/>
            <a:headEnd/>
            <a:tailEnd/>
          </a:ln>
          <a:effectLst>
            <a:outerShdw dist="35921" dir="18900000" algn="ctr" rotWithShape="0">
              <a:srgbClr val="333399"/>
            </a:outerShdw>
          </a:effectLst>
        </p:spPr>
        <p:txBody>
          <a:bodyPr wrap="none" lIns="91577" tIns="45789" rIns="91577" bIns="45789" anchor="ctr"/>
          <a:lstStyle/>
          <a:p>
            <a:pPr algn="ctr" eaLnBrk="0" hangingPunct="0">
              <a:defRPr/>
            </a:pPr>
            <a:endParaRPr lang="zh-CN" altLang="en-US"/>
          </a:p>
        </p:txBody>
      </p:sp>
      <p:sp>
        <p:nvSpPr>
          <p:cNvPr id="106520" name="Rectangle 24"/>
          <p:cNvSpPr>
            <a:spLocks noChangeArrowheads="1"/>
          </p:cNvSpPr>
          <p:nvPr/>
        </p:nvSpPr>
        <p:spPr bwMode="auto">
          <a:xfrm>
            <a:off x="757238" y="4229100"/>
            <a:ext cx="1873250" cy="649288"/>
          </a:xfrm>
          <a:prstGeom prst="rect">
            <a:avLst/>
          </a:prstGeom>
          <a:solidFill>
            <a:srgbClr val="CCECFF"/>
          </a:solidFill>
          <a:ln w="28575">
            <a:solidFill>
              <a:srgbClr val="333399"/>
            </a:solidFill>
            <a:miter lim="800000"/>
            <a:headEnd/>
            <a:tailEnd/>
          </a:ln>
          <a:effectLst>
            <a:outerShdw dist="35921" dir="18900000" algn="ctr" rotWithShape="0">
              <a:srgbClr val="333399"/>
            </a:outerShdw>
          </a:effectLst>
        </p:spPr>
        <p:txBody>
          <a:bodyPr wrap="none" lIns="91577" tIns="45789" rIns="91577" bIns="45789" anchor="ctr"/>
          <a:lstStyle/>
          <a:p>
            <a:pPr algn="ctr" eaLnBrk="0" hangingPunct="0">
              <a:defRPr/>
            </a:pPr>
            <a:endParaRPr lang="zh-CN" altLang="en-US"/>
          </a:p>
        </p:txBody>
      </p:sp>
      <p:sp>
        <p:nvSpPr>
          <p:cNvPr id="106498" name="Rectangle 2"/>
          <p:cNvSpPr>
            <a:spLocks noChangeArrowheads="1"/>
          </p:cNvSpPr>
          <p:nvPr/>
        </p:nvSpPr>
        <p:spPr bwMode="auto">
          <a:xfrm>
            <a:off x="6454775" y="3435350"/>
            <a:ext cx="1873250" cy="649288"/>
          </a:xfrm>
          <a:prstGeom prst="rect">
            <a:avLst/>
          </a:prstGeom>
          <a:solidFill>
            <a:srgbClr val="FFCC66"/>
          </a:solidFill>
          <a:ln w="28575">
            <a:solidFill>
              <a:srgbClr val="333399"/>
            </a:solidFill>
            <a:miter lim="800000"/>
            <a:headEnd/>
            <a:tailEnd/>
          </a:ln>
          <a:effectLst>
            <a:outerShdw dist="35921" dir="18900000" algn="ctr" rotWithShape="0">
              <a:srgbClr val="333399"/>
            </a:outerShdw>
          </a:effectLst>
        </p:spPr>
        <p:txBody>
          <a:bodyPr wrap="none" lIns="91577" tIns="45789" rIns="91577" bIns="45789" anchor="ctr"/>
          <a:lstStyle/>
          <a:p>
            <a:pPr algn="ctr" eaLnBrk="0" hangingPunct="0">
              <a:defRPr/>
            </a:pPr>
            <a:endParaRPr lang="zh-CN" altLang="en-US"/>
          </a:p>
        </p:txBody>
      </p:sp>
      <p:sp>
        <p:nvSpPr>
          <p:cNvPr id="106499" name="Rectangle 3"/>
          <p:cNvSpPr>
            <a:spLocks noChangeArrowheads="1"/>
          </p:cNvSpPr>
          <p:nvPr/>
        </p:nvSpPr>
        <p:spPr bwMode="auto">
          <a:xfrm>
            <a:off x="757238" y="3435350"/>
            <a:ext cx="1873250" cy="649288"/>
          </a:xfrm>
          <a:prstGeom prst="rect">
            <a:avLst/>
          </a:prstGeom>
          <a:solidFill>
            <a:srgbClr val="FFCC66"/>
          </a:solidFill>
          <a:ln w="28575">
            <a:solidFill>
              <a:srgbClr val="333399"/>
            </a:solidFill>
            <a:miter lim="800000"/>
            <a:headEnd/>
            <a:tailEnd/>
          </a:ln>
          <a:effectLst>
            <a:outerShdw dist="35921" dir="18900000" algn="ctr" rotWithShape="0">
              <a:srgbClr val="333399"/>
            </a:outerShdw>
          </a:effectLst>
        </p:spPr>
        <p:txBody>
          <a:bodyPr wrap="none" lIns="91577" tIns="45789" rIns="91577" bIns="45789" anchor="ctr"/>
          <a:lstStyle/>
          <a:p>
            <a:pPr algn="ctr" eaLnBrk="0" hangingPunct="0">
              <a:defRPr/>
            </a:pPr>
            <a:endParaRPr lang="zh-CN" altLang="en-US"/>
          </a:p>
        </p:txBody>
      </p:sp>
      <p:sp>
        <p:nvSpPr>
          <p:cNvPr id="106500" name="Rectangle 4"/>
          <p:cNvSpPr>
            <a:spLocks noChangeArrowheads="1"/>
          </p:cNvSpPr>
          <p:nvPr/>
        </p:nvSpPr>
        <p:spPr bwMode="auto">
          <a:xfrm>
            <a:off x="6453188" y="2641600"/>
            <a:ext cx="1873250" cy="649288"/>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lIns="91577" tIns="45789" rIns="91577" bIns="45789" anchor="ctr"/>
          <a:lstStyle/>
          <a:p>
            <a:pPr algn="ctr" eaLnBrk="0" hangingPunct="0">
              <a:defRPr/>
            </a:pPr>
            <a:endParaRPr lang="zh-CN" altLang="en-US"/>
          </a:p>
        </p:txBody>
      </p:sp>
      <p:sp>
        <p:nvSpPr>
          <p:cNvPr id="106501" name="Rectangle 5"/>
          <p:cNvSpPr>
            <a:spLocks noChangeArrowheads="1"/>
          </p:cNvSpPr>
          <p:nvPr/>
        </p:nvSpPr>
        <p:spPr bwMode="auto">
          <a:xfrm>
            <a:off x="757238" y="2641600"/>
            <a:ext cx="1873250" cy="649288"/>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lIns="91577" tIns="45789" rIns="91577" bIns="45789" anchor="ctr"/>
          <a:lstStyle/>
          <a:p>
            <a:pPr algn="ctr" eaLnBrk="0" hangingPunct="0">
              <a:defRPr/>
            </a:pPr>
            <a:endParaRPr lang="zh-CN" altLang="en-US"/>
          </a:p>
        </p:txBody>
      </p:sp>
      <p:sp>
        <p:nvSpPr>
          <p:cNvPr id="3082" name="Rectangle 6"/>
          <p:cNvSpPr>
            <a:spLocks noGrp="1" noChangeArrowheads="1"/>
          </p:cNvSpPr>
          <p:nvPr>
            <p:ph type="title"/>
          </p:nvPr>
        </p:nvSpPr>
        <p:spPr>
          <a:xfrm>
            <a:off x="533400" y="228600"/>
            <a:ext cx="7702550" cy="1146175"/>
          </a:xfrm>
        </p:spPr>
        <p:txBody>
          <a:bodyPr/>
          <a:lstStyle/>
          <a:p>
            <a:pPr algn="ctr"/>
            <a:r>
              <a:rPr lang="zh-CN" altLang="en-US" smtClean="0">
                <a:ea typeface="宋体" pitchFamily="2" charset="-122"/>
              </a:rPr>
              <a:t>再设计一个网络接入模块 </a:t>
            </a:r>
          </a:p>
        </p:txBody>
      </p:sp>
      <p:sp>
        <p:nvSpPr>
          <p:cNvPr id="3083" name="Text Box 7"/>
          <p:cNvSpPr txBox="1">
            <a:spLocks noChangeArrowheads="1"/>
          </p:cNvSpPr>
          <p:nvPr/>
        </p:nvSpPr>
        <p:spPr bwMode="auto">
          <a:xfrm>
            <a:off x="838200" y="2767013"/>
            <a:ext cx="1709738" cy="398462"/>
          </a:xfrm>
          <a:prstGeom prst="rect">
            <a:avLst/>
          </a:prstGeom>
          <a:noFill/>
          <a:ln w="9525">
            <a:noFill/>
            <a:miter lim="800000"/>
            <a:headEnd/>
            <a:tailEnd/>
          </a:ln>
        </p:spPr>
        <p:txBody>
          <a:bodyPr wrap="none" lIns="91577" tIns="45789" rIns="91577" bIns="45789">
            <a:spAutoFit/>
          </a:bodyPr>
          <a:lstStyle/>
          <a:p>
            <a:pPr algn="ctr" eaLnBrk="0" hangingPunct="0"/>
            <a:r>
              <a:rPr lang="zh-CN" altLang="en-US" sz="2000">
                <a:solidFill>
                  <a:srgbClr val="333399"/>
                </a:solidFill>
                <a:ea typeface="黑体" pitchFamily="49" charset="-122"/>
              </a:rPr>
              <a:t>文件传送模块</a:t>
            </a:r>
          </a:p>
        </p:txBody>
      </p:sp>
      <p:sp>
        <p:nvSpPr>
          <p:cNvPr id="3084" name="Text Box 8"/>
          <p:cNvSpPr txBox="1">
            <a:spLocks noChangeArrowheads="1"/>
          </p:cNvSpPr>
          <p:nvPr/>
        </p:nvSpPr>
        <p:spPr bwMode="auto">
          <a:xfrm>
            <a:off x="1189038" y="2209800"/>
            <a:ext cx="1141412" cy="396875"/>
          </a:xfrm>
          <a:prstGeom prst="rect">
            <a:avLst/>
          </a:prstGeom>
          <a:noFill/>
          <a:ln w="9525">
            <a:noFill/>
            <a:miter lim="800000"/>
            <a:headEnd/>
            <a:tailEnd/>
          </a:ln>
        </p:spPr>
        <p:txBody>
          <a:bodyPr wrap="none" lIns="91577" tIns="45789" rIns="91577" bIns="45789">
            <a:spAutoFit/>
          </a:bodyPr>
          <a:lstStyle/>
          <a:p>
            <a:pPr algn="ctr" eaLnBrk="0" hangingPunct="0"/>
            <a:r>
              <a:rPr lang="zh-CN" altLang="en-US" sz="2000">
                <a:solidFill>
                  <a:srgbClr val="333399"/>
                </a:solidFill>
                <a:ea typeface="黑体" pitchFamily="49" charset="-122"/>
              </a:rPr>
              <a:t>计算机</a:t>
            </a:r>
            <a:r>
              <a:rPr lang="zh-CN" altLang="en-US" sz="1400">
                <a:solidFill>
                  <a:srgbClr val="333399"/>
                </a:solidFill>
                <a:ea typeface="黑体" pitchFamily="49" charset="-122"/>
              </a:rPr>
              <a:t> </a:t>
            </a:r>
            <a:r>
              <a:rPr lang="en-US" altLang="zh-CN" sz="2000">
                <a:solidFill>
                  <a:srgbClr val="333399"/>
                </a:solidFill>
                <a:ea typeface="黑体" pitchFamily="49" charset="-122"/>
              </a:rPr>
              <a:t>1</a:t>
            </a:r>
          </a:p>
        </p:txBody>
      </p:sp>
      <p:sp>
        <p:nvSpPr>
          <p:cNvPr id="3085" name="Text Box 9"/>
          <p:cNvSpPr txBox="1">
            <a:spLocks noChangeArrowheads="1"/>
          </p:cNvSpPr>
          <p:nvPr/>
        </p:nvSpPr>
        <p:spPr bwMode="auto">
          <a:xfrm>
            <a:off x="6886575" y="2209800"/>
            <a:ext cx="1141413" cy="396875"/>
          </a:xfrm>
          <a:prstGeom prst="rect">
            <a:avLst/>
          </a:prstGeom>
          <a:noFill/>
          <a:ln w="9525">
            <a:noFill/>
            <a:miter lim="800000"/>
            <a:headEnd/>
            <a:tailEnd/>
          </a:ln>
        </p:spPr>
        <p:txBody>
          <a:bodyPr wrap="none" lIns="91577" tIns="45789" rIns="91577" bIns="45789">
            <a:spAutoFit/>
          </a:bodyPr>
          <a:lstStyle/>
          <a:p>
            <a:pPr algn="ctr" eaLnBrk="0" hangingPunct="0"/>
            <a:r>
              <a:rPr lang="zh-CN" altLang="en-US" sz="2000">
                <a:solidFill>
                  <a:srgbClr val="333399"/>
                </a:solidFill>
                <a:ea typeface="黑体" pitchFamily="49" charset="-122"/>
              </a:rPr>
              <a:t>计算机</a:t>
            </a:r>
            <a:r>
              <a:rPr lang="zh-CN" altLang="en-US" sz="1400">
                <a:solidFill>
                  <a:srgbClr val="333399"/>
                </a:solidFill>
                <a:ea typeface="黑体" pitchFamily="49" charset="-122"/>
              </a:rPr>
              <a:t> </a:t>
            </a:r>
            <a:r>
              <a:rPr lang="en-US" altLang="zh-CN" sz="2000">
                <a:solidFill>
                  <a:srgbClr val="333399"/>
                </a:solidFill>
                <a:ea typeface="黑体" pitchFamily="49" charset="-122"/>
              </a:rPr>
              <a:t>2</a:t>
            </a:r>
          </a:p>
        </p:txBody>
      </p:sp>
      <p:sp>
        <p:nvSpPr>
          <p:cNvPr id="3086" name="Text Box 10"/>
          <p:cNvSpPr txBox="1">
            <a:spLocks noChangeArrowheads="1"/>
          </p:cNvSpPr>
          <p:nvPr/>
        </p:nvSpPr>
        <p:spPr bwMode="auto">
          <a:xfrm>
            <a:off x="6534150" y="2767013"/>
            <a:ext cx="1709738" cy="398462"/>
          </a:xfrm>
          <a:prstGeom prst="rect">
            <a:avLst/>
          </a:prstGeom>
          <a:noFill/>
          <a:ln w="9525">
            <a:noFill/>
            <a:miter lim="800000"/>
            <a:headEnd/>
            <a:tailEnd/>
          </a:ln>
        </p:spPr>
        <p:txBody>
          <a:bodyPr wrap="none" lIns="91577" tIns="45789" rIns="91577" bIns="45789">
            <a:spAutoFit/>
          </a:bodyPr>
          <a:lstStyle/>
          <a:p>
            <a:pPr algn="ctr" eaLnBrk="0" hangingPunct="0"/>
            <a:r>
              <a:rPr lang="zh-CN" altLang="en-US" sz="2000">
                <a:solidFill>
                  <a:srgbClr val="333399"/>
                </a:solidFill>
                <a:ea typeface="黑体" pitchFamily="49" charset="-122"/>
              </a:rPr>
              <a:t>文件传送模块</a:t>
            </a:r>
          </a:p>
        </p:txBody>
      </p:sp>
      <p:sp>
        <p:nvSpPr>
          <p:cNvPr id="106510" name="AutoShape 14"/>
          <p:cNvSpPr>
            <a:spLocks noChangeArrowheads="1"/>
          </p:cNvSpPr>
          <p:nvPr/>
        </p:nvSpPr>
        <p:spPr bwMode="auto">
          <a:xfrm>
            <a:off x="1477963" y="3103563"/>
            <a:ext cx="433387" cy="503237"/>
          </a:xfrm>
          <a:prstGeom prst="downArrow">
            <a:avLst>
              <a:gd name="adj1" fmla="val 50000"/>
              <a:gd name="adj2" fmla="val 29019"/>
            </a:avLst>
          </a:prstGeom>
          <a:solidFill>
            <a:schemeClr val="accent1"/>
          </a:solidFill>
          <a:ln w="9525">
            <a:solidFill>
              <a:schemeClr val="tx1"/>
            </a:solidFill>
            <a:miter lim="800000"/>
            <a:headEnd/>
            <a:tailEnd/>
          </a:ln>
        </p:spPr>
        <p:txBody>
          <a:bodyPr vert="eaVert" wrap="none" lIns="91577" tIns="45789" rIns="91577" bIns="45789" anchor="ctr"/>
          <a:lstStyle/>
          <a:p>
            <a:pPr algn="ctr" eaLnBrk="0" hangingPunct="0"/>
            <a:endParaRPr lang="zh-CN" altLang="en-US"/>
          </a:p>
        </p:txBody>
      </p:sp>
      <p:sp>
        <p:nvSpPr>
          <p:cNvPr id="106511" name="AutoShape 15"/>
          <p:cNvSpPr>
            <a:spLocks noChangeArrowheads="1"/>
          </p:cNvSpPr>
          <p:nvPr/>
        </p:nvSpPr>
        <p:spPr bwMode="auto">
          <a:xfrm flipV="1">
            <a:off x="7173913" y="3103563"/>
            <a:ext cx="433387" cy="503237"/>
          </a:xfrm>
          <a:prstGeom prst="downArrow">
            <a:avLst>
              <a:gd name="adj1" fmla="val 50000"/>
              <a:gd name="adj2" fmla="val 29019"/>
            </a:avLst>
          </a:prstGeom>
          <a:solidFill>
            <a:schemeClr val="accent1"/>
          </a:solidFill>
          <a:ln w="9525">
            <a:solidFill>
              <a:schemeClr val="tx1"/>
            </a:solidFill>
            <a:miter lim="800000"/>
            <a:headEnd/>
            <a:tailEnd/>
          </a:ln>
        </p:spPr>
        <p:txBody>
          <a:bodyPr vert="eaVert" wrap="none" lIns="91577" tIns="45789" rIns="91577" bIns="45789" anchor="ctr"/>
          <a:lstStyle/>
          <a:p>
            <a:pPr algn="ctr" eaLnBrk="0" hangingPunct="0"/>
            <a:endParaRPr lang="zh-CN" altLang="en-US"/>
          </a:p>
        </p:txBody>
      </p:sp>
      <p:sp>
        <p:nvSpPr>
          <p:cNvPr id="3089" name="Text Box 19"/>
          <p:cNvSpPr txBox="1">
            <a:spLocks noChangeArrowheads="1"/>
          </p:cNvSpPr>
          <p:nvPr/>
        </p:nvSpPr>
        <p:spPr bwMode="auto">
          <a:xfrm>
            <a:off x="828675" y="3543300"/>
            <a:ext cx="1709738" cy="398463"/>
          </a:xfrm>
          <a:prstGeom prst="rect">
            <a:avLst/>
          </a:prstGeom>
          <a:noFill/>
          <a:ln w="9525">
            <a:noFill/>
            <a:miter lim="800000"/>
            <a:headEnd/>
            <a:tailEnd/>
          </a:ln>
        </p:spPr>
        <p:txBody>
          <a:bodyPr wrap="none" lIns="91577" tIns="45789" rIns="91577" bIns="45789">
            <a:spAutoFit/>
          </a:bodyPr>
          <a:lstStyle/>
          <a:p>
            <a:pPr algn="ctr" eaLnBrk="0" hangingPunct="0"/>
            <a:r>
              <a:rPr lang="zh-CN" altLang="en-US" sz="2000">
                <a:solidFill>
                  <a:srgbClr val="333399"/>
                </a:solidFill>
                <a:ea typeface="黑体" pitchFamily="49" charset="-122"/>
              </a:rPr>
              <a:t>通信服务模块</a:t>
            </a:r>
          </a:p>
        </p:txBody>
      </p:sp>
      <p:sp>
        <p:nvSpPr>
          <p:cNvPr id="3090" name="Text Box 20"/>
          <p:cNvSpPr txBox="1">
            <a:spLocks noChangeArrowheads="1"/>
          </p:cNvSpPr>
          <p:nvPr/>
        </p:nvSpPr>
        <p:spPr bwMode="auto">
          <a:xfrm>
            <a:off x="6545263" y="3543300"/>
            <a:ext cx="1709737" cy="398463"/>
          </a:xfrm>
          <a:prstGeom prst="rect">
            <a:avLst/>
          </a:prstGeom>
          <a:noFill/>
          <a:ln w="9525">
            <a:noFill/>
            <a:miter lim="800000"/>
            <a:headEnd/>
            <a:tailEnd/>
          </a:ln>
        </p:spPr>
        <p:txBody>
          <a:bodyPr wrap="none" lIns="91577" tIns="45789" rIns="91577" bIns="45789">
            <a:spAutoFit/>
          </a:bodyPr>
          <a:lstStyle/>
          <a:p>
            <a:pPr algn="ctr" eaLnBrk="0" hangingPunct="0"/>
            <a:r>
              <a:rPr lang="zh-CN" altLang="en-US" sz="2000">
                <a:solidFill>
                  <a:srgbClr val="333399"/>
                </a:solidFill>
                <a:ea typeface="黑体" pitchFamily="49" charset="-122"/>
              </a:rPr>
              <a:t>通信服务模块</a:t>
            </a:r>
          </a:p>
        </p:txBody>
      </p:sp>
      <p:sp>
        <p:nvSpPr>
          <p:cNvPr id="106517" name="AutoShape 21"/>
          <p:cNvSpPr>
            <a:spLocks noChangeArrowheads="1"/>
          </p:cNvSpPr>
          <p:nvPr/>
        </p:nvSpPr>
        <p:spPr bwMode="auto">
          <a:xfrm>
            <a:off x="1477963" y="3941763"/>
            <a:ext cx="433387" cy="503237"/>
          </a:xfrm>
          <a:prstGeom prst="downArrow">
            <a:avLst>
              <a:gd name="adj1" fmla="val 50000"/>
              <a:gd name="adj2" fmla="val 29013"/>
            </a:avLst>
          </a:prstGeom>
          <a:solidFill>
            <a:schemeClr val="accent1"/>
          </a:solidFill>
          <a:ln w="9525">
            <a:solidFill>
              <a:schemeClr val="tx1"/>
            </a:solidFill>
            <a:miter lim="800000"/>
            <a:headEnd/>
            <a:tailEnd/>
          </a:ln>
        </p:spPr>
        <p:txBody>
          <a:bodyPr vert="eaVert" wrap="none" lIns="91577" tIns="45789" rIns="91577" bIns="45789" anchor="ctr"/>
          <a:lstStyle/>
          <a:p>
            <a:pPr algn="ctr" eaLnBrk="0" hangingPunct="0"/>
            <a:endParaRPr lang="zh-CN" altLang="en-US"/>
          </a:p>
        </p:txBody>
      </p:sp>
      <p:sp>
        <p:nvSpPr>
          <p:cNvPr id="106518" name="AutoShape 22"/>
          <p:cNvSpPr>
            <a:spLocks noChangeArrowheads="1"/>
          </p:cNvSpPr>
          <p:nvPr/>
        </p:nvSpPr>
        <p:spPr bwMode="auto">
          <a:xfrm flipV="1">
            <a:off x="7173913" y="3868738"/>
            <a:ext cx="433387" cy="503237"/>
          </a:xfrm>
          <a:prstGeom prst="downArrow">
            <a:avLst>
              <a:gd name="adj1" fmla="val 50000"/>
              <a:gd name="adj2" fmla="val 29013"/>
            </a:avLst>
          </a:prstGeom>
          <a:solidFill>
            <a:schemeClr val="accent1"/>
          </a:solidFill>
          <a:ln w="9525">
            <a:solidFill>
              <a:schemeClr val="tx1"/>
            </a:solidFill>
            <a:miter lim="800000"/>
            <a:headEnd/>
            <a:tailEnd/>
          </a:ln>
        </p:spPr>
        <p:txBody>
          <a:bodyPr vert="eaVert" wrap="none" lIns="91577" tIns="45789" rIns="91577" bIns="45789" anchor="ctr"/>
          <a:lstStyle/>
          <a:p>
            <a:pPr algn="ctr" eaLnBrk="0" hangingPunct="0"/>
            <a:endParaRPr lang="zh-CN" altLang="en-US"/>
          </a:p>
        </p:txBody>
      </p:sp>
      <p:sp>
        <p:nvSpPr>
          <p:cNvPr id="3093" name="Text Box 26"/>
          <p:cNvSpPr txBox="1">
            <a:spLocks noChangeArrowheads="1"/>
          </p:cNvSpPr>
          <p:nvPr/>
        </p:nvSpPr>
        <p:spPr bwMode="auto">
          <a:xfrm>
            <a:off x="828675" y="4335463"/>
            <a:ext cx="1709738" cy="398462"/>
          </a:xfrm>
          <a:prstGeom prst="rect">
            <a:avLst/>
          </a:prstGeom>
          <a:noFill/>
          <a:ln w="9525">
            <a:noFill/>
            <a:miter lim="800000"/>
            <a:headEnd/>
            <a:tailEnd/>
          </a:ln>
        </p:spPr>
        <p:txBody>
          <a:bodyPr wrap="none" lIns="91577" tIns="45789" rIns="91577" bIns="45789">
            <a:spAutoFit/>
          </a:bodyPr>
          <a:lstStyle/>
          <a:p>
            <a:pPr algn="ctr" eaLnBrk="0" hangingPunct="0"/>
            <a:r>
              <a:rPr lang="zh-CN" altLang="en-US" sz="2000">
                <a:solidFill>
                  <a:srgbClr val="333399"/>
                </a:solidFill>
                <a:ea typeface="黑体" pitchFamily="49" charset="-122"/>
              </a:rPr>
              <a:t>网络接入模块</a:t>
            </a:r>
          </a:p>
        </p:txBody>
      </p:sp>
      <p:sp>
        <p:nvSpPr>
          <p:cNvPr id="3094" name="Text Box 27"/>
          <p:cNvSpPr txBox="1">
            <a:spLocks noChangeArrowheads="1"/>
          </p:cNvSpPr>
          <p:nvPr/>
        </p:nvSpPr>
        <p:spPr bwMode="auto">
          <a:xfrm>
            <a:off x="6545263" y="4335463"/>
            <a:ext cx="1709737" cy="398462"/>
          </a:xfrm>
          <a:prstGeom prst="rect">
            <a:avLst/>
          </a:prstGeom>
          <a:noFill/>
          <a:ln w="9525">
            <a:noFill/>
            <a:miter lim="800000"/>
            <a:headEnd/>
            <a:tailEnd/>
          </a:ln>
        </p:spPr>
        <p:txBody>
          <a:bodyPr wrap="none" lIns="91577" tIns="45789" rIns="91577" bIns="45789">
            <a:spAutoFit/>
          </a:bodyPr>
          <a:lstStyle/>
          <a:p>
            <a:pPr algn="ctr" eaLnBrk="0" hangingPunct="0"/>
            <a:r>
              <a:rPr lang="zh-CN" altLang="en-US" sz="2000">
                <a:solidFill>
                  <a:srgbClr val="333399"/>
                </a:solidFill>
                <a:ea typeface="黑体" pitchFamily="49" charset="-122"/>
              </a:rPr>
              <a:t>网络接入模块</a:t>
            </a:r>
          </a:p>
        </p:txBody>
      </p:sp>
      <p:graphicFrame>
        <p:nvGraphicFramePr>
          <p:cNvPr id="3074" name="Object 2"/>
          <p:cNvGraphicFramePr>
            <a:graphicFrameLocks noChangeAspect="1"/>
          </p:cNvGraphicFramePr>
          <p:nvPr>
            <p:ph idx="1"/>
          </p:nvPr>
        </p:nvGraphicFramePr>
        <p:xfrm>
          <a:off x="3568700" y="4013200"/>
          <a:ext cx="1874838" cy="1071563"/>
        </p:xfrm>
        <a:graphic>
          <a:graphicData uri="http://schemas.openxmlformats.org/presentationml/2006/ole">
            <p:oleObj spid="_x0000_s72706" name="VISIO" r:id="rId3" imgW="1689840" imgH="964440" progId="Visio.Drawing.11">
              <p:embed/>
            </p:oleObj>
          </a:graphicData>
        </a:graphic>
      </p:graphicFrame>
      <p:sp>
        <p:nvSpPr>
          <p:cNvPr id="3095" name="Text Box 31"/>
          <p:cNvSpPr txBox="1">
            <a:spLocks noChangeArrowheads="1"/>
          </p:cNvSpPr>
          <p:nvPr/>
        </p:nvSpPr>
        <p:spPr bwMode="auto">
          <a:xfrm>
            <a:off x="3929063" y="4300538"/>
            <a:ext cx="1201737" cy="396875"/>
          </a:xfrm>
          <a:prstGeom prst="rect">
            <a:avLst/>
          </a:prstGeom>
          <a:noFill/>
          <a:ln w="9525">
            <a:noFill/>
            <a:miter lim="800000"/>
            <a:headEnd/>
            <a:tailEnd/>
          </a:ln>
        </p:spPr>
        <p:txBody>
          <a:bodyPr wrap="none" lIns="91577" tIns="45789" rIns="91577" bIns="45789">
            <a:spAutoFit/>
          </a:bodyPr>
          <a:lstStyle/>
          <a:p>
            <a:pPr algn="ctr" eaLnBrk="0" hangingPunct="0"/>
            <a:r>
              <a:rPr lang="zh-CN" altLang="en-US" sz="2000">
                <a:solidFill>
                  <a:srgbClr val="333399"/>
                </a:solidFill>
                <a:ea typeface="黑体" pitchFamily="49" charset="-122"/>
              </a:rPr>
              <a:t>通信网络</a:t>
            </a:r>
          </a:p>
        </p:txBody>
      </p:sp>
      <p:sp>
        <p:nvSpPr>
          <p:cNvPr id="3096" name="Text Box 32"/>
          <p:cNvSpPr txBox="1">
            <a:spLocks noChangeArrowheads="1"/>
          </p:cNvSpPr>
          <p:nvPr/>
        </p:nvSpPr>
        <p:spPr bwMode="auto">
          <a:xfrm>
            <a:off x="2630488" y="3868738"/>
            <a:ext cx="693737" cy="641350"/>
          </a:xfrm>
          <a:prstGeom prst="rect">
            <a:avLst/>
          </a:prstGeom>
          <a:noFill/>
          <a:ln w="9525">
            <a:noFill/>
            <a:miter lim="800000"/>
            <a:headEnd/>
            <a:tailEnd/>
          </a:ln>
        </p:spPr>
        <p:txBody>
          <a:bodyPr wrap="none" lIns="91577" tIns="45789" rIns="91577" bIns="45789">
            <a:spAutoFit/>
          </a:bodyPr>
          <a:lstStyle/>
          <a:p>
            <a:pPr algn="ctr" eaLnBrk="0" hangingPunct="0">
              <a:lnSpc>
                <a:spcPct val="90000"/>
              </a:lnSpc>
            </a:pPr>
            <a:r>
              <a:rPr lang="zh-CN" altLang="en-US" sz="2000">
                <a:solidFill>
                  <a:srgbClr val="333399"/>
                </a:solidFill>
                <a:ea typeface="黑体" pitchFamily="49" charset="-122"/>
              </a:rPr>
              <a:t>网络</a:t>
            </a:r>
          </a:p>
          <a:p>
            <a:pPr algn="ctr" eaLnBrk="0" hangingPunct="0">
              <a:lnSpc>
                <a:spcPct val="90000"/>
              </a:lnSpc>
            </a:pPr>
            <a:r>
              <a:rPr lang="zh-CN" altLang="en-US" sz="2000">
                <a:solidFill>
                  <a:srgbClr val="333399"/>
                </a:solidFill>
                <a:ea typeface="黑体" pitchFamily="49" charset="-122"/>
              </a:rPr>
              <a:t>接口</a:t>
            </a:r>
          </a:p>
        </p:txBody>
      </p:sp>
      <p:sp>
        <p:nvSpPr>
          <p:cNvPr id="3097" name="Text Box 33"/>
          <p:cNvSpPr txBox="1">
            <a:spLocks noChangeArrowheads="1"/>
          </p:cNvSpPr>
          <p:nvPr/>
        </p:nvSpPr>
        <p:spPr bwMode="auto">
          <a:xfrm>
            <a:off x="5732463" y="3868738"/>
            <a:ext cx="693737" cy="641350"/>
          </a:xfrm>
          <a:prstGeom prst="rect">
            <a:avLst/>
          </a:prstGeom>
          <a:noFill/>
          <a:ln w="9525">
            <a:noFill/>
            <a:miter lim="800000"/>
            <a:headEnd/>
            <a:tailEnd/>
          </a:ln>
        </p:spPr>
        <p:txBody>
          <a:bodyPr wrap="none" lIns="91577" tIns="45789" rIns="91577" bIns="45789">
            <a:spAutoFit/>
          </a:bodyPr>
          <a:lstStyle/>
          <a:p>
            <a:pPr algn="ctr" eaLnBrk="0" hangingPunct="0">
              <a:lnSpc>
                <a:spcPct val="90000"/>
              </a:lnSpc>
            </a:pPr>
            <a:r>
              <a:rPr lang="zh-CN" altLang="en-US" sz="2000">
                <a:solidFill>
                  <a:srgbClr val="333399"/>
                </a:solidFill>
                <a:ea typeface="黑体" pitchFamily="49" charset="-122"/>
              </a:rPr>
              <a:t>网络</a:t>
            </a:r>
          </a:p>
          <a:p>
            <a:pPr algn="ctr" eaLnBrk="0" hangingPunct="0">
              <a:lnSpc>
                <a:spcPct val="90000"/>
              </a:lnSpc>
            </a:pPr>
            <a:r>
              <a:rPr lang="zh-CN" altLang="en-US" sz="2000">
                <a:solidFill>
                  <a:srgbClr val="333399"/>
                </a:solidFill>
                <a:ea typeface="黑体" pitchFamily="49" charset="-122"/>
              </a:rPr>
              <a:t>接口</a:t>
            </a:r>
          </a:p>
        </p:txBody>
      </p:sp>
      <p:sp>
        <p:nvSpPr>
          <p:cNvPr id="106530" name="AutoShape 34"/>
          <p:cNvSpPr>
            <a:spLocks noChangeArrowheads="1"/>
          </p:cNvSpPr>
          <p:nvPr/>
        </p:nvSpPr>
        <p:spPr bwMode="auto">
          <a:xfrm>
            <a:off x="2846388" y="4589463"/>
            <a:ext cx="1371600" cy="290512"/>
          </a:xfrm>
          <a:prstGeom prst="rightArrow">
            <a:avLst>
              <a:gd name="adj1" fmla="val 50000"/>
              <a:gd name="adj2" fmla="val 118099"/>
            </a:avLst>
          </a:prstGeom>
          <a:solidFill>
            <a:schemeClr val="accent1"/>
          </a:solidFill>
          <a:ln w="9525">
            <a:solidFill>
              <a:schemeClr val="tx1"/>
            </a:solidFill>
            <a:miter lim="800000"/>
            <a:headEnd/>
            <a:tailEnd/>
          </a:ln>
        </p:spPr>
        <p:txBody>
          <a:bodyPr wrap="none" lIns="91577" tIns="45789" rIns="91577" bIns="45789" anchor="ctr"/>
          <a:lstStyle/>
          <a:p>
            <a:pPr algn="ctr" eaLnBrk="0" hangingPunct="0"/>
            <a:endParaRPr lang="zh-CN" altLang="en-US"/>
          </a:p>
        </p:txBody>
      </p:sp>
      <p:sp>
        <p:nvSpPr>
          <p:cNvPr id="106531" name="AutoShape 35"/>
          <p:cNvSpPr>
            <a:spLocks noChangeArrowheads="1"/>
          </p:cNvSpPr>
          <p:nvPr/>
        </p:nvSpPr>
        <p:spPr bwMode="auto">
          <a:xfrm>
            <a:off x="5443538" y="4589463"/>
            <a:ext cx="1370012" cy="290512"/>
          </a:xfrm>
          <a:prstGeom prst="rightArrow">
            <a:avLst>
              <a:gd name="adj1" fmla="val 50000"/>
              <a:gd name="adj2" fmla="val 117962"/>
            </a:avLst>
          </a:prstGeom>
          <a:solidFill>
            <a:schemeClr val="accent1"/>
          </a:solidFill>
          <a:ln w="9525">
            <a:solidFill>
              <a:schemeClr val="tx1"/>
            </a:solidFill>
            <a:miter lim="800000"/>
            <a:headEnd/>
            <a:tailEnd/>
          </a:ln>
        </p:spPr>
        <p:txBody>
          <a:bodyPr wrap="none" lIns="91577" tIns="45789" rIns="91577" bIns="45789" anchor="ctr"/>
          <a:lstStyle/>
          <a:p>
            <a:pPr algn="ctr" eaLnBrk="0" hangingPunct="0"/>
            <a:endParaRPr lang="zh-CN" altLang="en-US"/>
          </a:p>
        </p:txBody>
      </p:sp>
      <p:sp>
        <p:nvSpPr>
          <p:cNvPr id="106532" name="Text Box 36"/>
          <p:cNvSpPr txBox="1">
            <a:spLocks noChangeArrowheads="1"/>
          </p:cNvSpPr>
          <p:nvPr/>
        </p:nvSpPr>
        <p:spPr bwMode="auto">
          <a:xfrm>
            <a:off x="973138" y="5160963"/>
            <a:ext cx="6594475" cy="823912"/>
          </a:xfrm>
          <a:prstGeom prst="rect">
            <a:avLst/>
          </a:prstGeom>
          <a:noFill/>
          <a:ln w="9525">
            <a:noFill/>
            <a:miter lim="800000"/>
            <a:headEnd/>
            <a:tailEnd/>
          </a:ln>
        </p:spPr>
        <p:txBody>
          <a:bodyPr lIns="91577" tIns="45789" rIns="91577" bIns="45789">
            <a:spAutoFit/>
          </a:bodyPr>
          <a:lstStyle/>
          <a:p>
            <a:pPr algn="ctr" eaLnBrk="0" hangingPunct="0"/>
            <a:r>
              <a:rPr lang="zh-CN" altLang="en-US" sz="2400">
                <a:solidFill>
                  <a:srgbClr val="333399"/>
                </a:solidFill>
                <a:ea typeface="黑体" pitchFamily="49" charset="-122"/>
              </a:rPr>
              <a:t>网络接入模块负责做与网络接口细节有关的工作</a:t>
            </a:r>
          </a:p>
          <a:p>
            <a:pPr algn="ctr" eaLnBrk="0" hangingPunct="0"/>
            <a:r>
              <a:rPr lang="zh-CN" altLang="en-US" sz="2400">
                <a:solidFill>
                  <a:srgbClr val="333399"/>
                </a:solidFill>
                <a:ea typeface="黑体" pitchFamily="49" charset="-122"/>
              </a:rPr>
              <a:t>例如，规定传输的帧格式，帧的最大长度等。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5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510"/>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1000"/>
                                  </p:stCondLst>
                                  <p:childTnLst>
                                    <p:set>
                                      <p:cBhvr>
                                        <p:cTn id="13" dur="1" fill="hold">
                                          <p:stCondLst>
                                            <p:cond delay="0"/>
                                          </p:stCondLst>
                                        </p:cTn>
                                        <p:tgtEl>
                                          <p:spTgt spid="106517"/>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grpId="0" nodeType="afterEffect">
                                  <p:stCondLst>
                                    <p:cond delay="1000"/>
                                  </p:stCondLst>
                                  <p:childTnLst>
                                    <p:set>
                                      <p:cBhvr>
                                        <p:cTn id="16" dur="1" fill="hold">
                                          <p:stCondLst>
                                            <p:cond delay="0"/>
                                          </p:stCondLst>
                                        </p:cTn>
                                        <p:tgtEl>
                                          <p:spTgt spid="106530"/>
                                        </p:tgtEl>
                                        <p:attrNameLst>
                                          <p:attrName>style.visibility</p:attrName>
                                        </p:attrNameLst>
                                      </p:cBhvr>
                                      <p:to>
                                        <p:strVal val="visible"/>
                                      </p:to>
                                    </p:set>
                                  </p:childTnLst>
                                </p:cTn>
                              </p:par>
                            </p:childTnLst>
                          </p:cTn>
                        </p:par>
                        <p:par>
                          <p:cTn id="17" fill="hold">
                            <p:stCondLst>
                              <p:cond delay="2000"/>
                            </p:stCondLst>
                            <p:childTnLst>
                              <p:par>
                                <p:cTn id="18" presetID="1" presetClass="entr" presetSubtype="0" fill="hold" grpId="0" nodeType="afterEffect">
                                  <p:stCondLst>
                                    <p:cond delay="1000"/>
                                  </p:stCondLst>
                                  <p:childTnLst>
                                    <p:set>
                                      <p:cBhvr>
                                        <p:cTn id="19" dur="1" fill="hold">
                                          <p:stCondLst>
                                            <p:cond delay="0"/>
                                          </p:stCondLst>
                                        </p:cTn>
                                        <p:tgtEl>
                                          <p:spTgt spid="106531"/>
                                        </p:tgtEl>
                                        <p:attrNameLst>
                                          <p:attrName>style.visibility</p:attrName>
                                        </p:attrNameLst>
                                      </p:cBhvr>
                                      <p:to>
                                        <p:strVal val="visible"/>
                                      </p:to>
                                    </p:set>
                                  </p:childTnLst>
                                </p:cTn>
                              </p:par>
                            </p:childTnLst>
                          </p:cTn>
                        </p:par>
                        <p:par>
                          <p:cTn id="20" fill="hold">
                            <p:stCondLst>
                              <p:cond delay="3000"/>
                            </p:stCondLst>
                            <p:childTnLst>
                              <p:par>
                                <p:cTn id="21" presetID="1" presetClass="entr" presetSubtype="0" fill="hold" grpId="0" nodeType="afterEffect">
                                  <p:stCondLst>
                                    <p:cond delay="1000"/>
                                  </p:stCondLst>
                                  <p:childTnLst>
                                    <p:set>
                                      <p:cBhvr>
                                        <p:cTn id="22" dur="1" fill="hold">
                                          <p:stCondLst>
                                            <p:cond delay="0"/>
                                          </p:stCondLst>
                                        </p:cTn>
                                        <p:tgtEl>
                                          <p:spTgt spid="106518"/>
                                        </p:tgtEl>
                                        <p:attrNameLst>
                                          <p:attrName>style.visibility</p:attrName>
                                        </p:attrNameLst>
                                      </p:cBhvr>
                                      <p:to>
                                        <p:strVal val="visible"/>
                                      </p:to>
                                    </p:set>
                                  </p:childTnLst>
                                </p:cTn>
                              </p:par>
                            </p:childTnLst>
                          </p:cTn>
                        </p:par>
                        <p:par>
                          <p:cTn id="23" fill="hold">
                            <p:stCondLst>
                              <p:cond delay="4000"/>
                            </p:stCondLst>
                            <p:childTnLst>
                              <p:par>
                                <p:cTn id="24" presetID="1" presetClass="entr" presetSubtype="0" fill="hold" grpId="0" nodeType="afterEffect">
                                  <p:stCondLst>
                                    <p:cond delay="1000"/>
                                  </p:stCondLst>
                                  <p:childTnLst>
                                    <p:set>
                                      <p:cBhvr>
                                        <p:cTn id="25" dur="1" fill="hold">
                                          <p:stCondLst>
                                            <p:cond delay="0"/>
                                          </p:stCondLst>
                                        </p:cTn>
                                        <p:tgtEl>
                                          <p:spTgt spid="106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10" grpId="0" animBg="1"/>
      <p:bldP spid="106511" grpId="0" animBg="1"/>
      <p:bldP spid="106517" grpId="0" animBg="1"/>
      <p:bldP spid="106518" grpId="0" animBg="1"/>
      <p:bldP spid="106530" grpId="0" animBg="1"/>
      <p:bldP spid="106531" grpId="0" animBg="1"/>
      <p:bldP spid="1065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533400" y="228600"/>
            <a:ext cx="7702550" cy="1146175"/>
          </a:xfrm>
        </p:spPr>
        <p:txBody>
          <a:bodyPr/>
          <a:lstStyle/>
          <a:p>
            <a:pPr algn="ctr"/>
            <a:r>
              <a:rPr lang="zh-CN" altLang="en-US" smtClean="0">
                <a:ea typeface="宋体" pitchFamily="2" charset="-122"/>
              </a:rPr>
              <a:t>计算机网络的体系结构 </a:t>
            </a:r>
          </a:p>
        </p:txBody>
      </p:sp>
      <p:sp>
        <p:nvSpPr>
          <p:cNvPr id="112643" name="Rectangle 3"/>
          <p:cNvSpPr>
            <a:spLocks noGrp="1" noChangeArrowheads="1"/>
          </p:cNvSpPr>
          <p:nvPr>
            <p:ph type="body" idx="1"/>
          </p:nvPr>
        </p:nvSpPr>
        <p:spPr>
          <a:xfrm>
            <a:off x="463550" y="1682750"/>
            <a:ext cx="8153400" cy="4710113"/>
          </a:xfrm>
        </p:spPr>
        <p:txBody>
          <a:bodyPr/>
          <a:lstStyle/>
          <a:p>
            <a:pPr marL="447675" indent="-447675">
              <a:lnSpc>
                <a:spcPts val="3800"/>
              </a:lnSpc>
            </a:pPr>
            <a:r>
              <a:rPr lang="zh-CN" altLang="en-US" b="1" smtClean="0">
                <a:latin typeface="Times New Roman" pitchFamily="18" charset="0"/>
                <a:ea typeface="宋体" pitchFamily="2" charset="-122"/>
                <a:cs typeface="Times New Roman" pitchFamily="18" charset="0"/>
              </a:rPr>
              <a:t>计算机网络的</a:t>
            </a:r>
            <a:r>
              <a:rPr lang="zh-CN" altLang="en-US" b="1" smtClean="0">
                <a:solidFill>
                  <a:srgbClr val="C00000"/>
                </a:solidFill>
                <a:latin typeface="Times New Roman" pitchFamily="18" charset="0"/>
                <a:ea typeface="宋体" pitchFamily="2" charset="-122"/>
                <a:cs typeface="Times New Roman" pitchFamily="18" charset="0"/>
              </a:rPr>
              <a:t>体系结构</a:t>
            </a:r>
            <a:r>
              <a:rPr lang="en-US" altLang="zh-CN" b="1" smtClean="0">
                <a:latin typeface="Times New Roman" pitchFamily="18" charset="0"/>
                <a:ea typeface="宋体" pitchFamily="2" charset="-122"/>
                <a:cs typeface="Times New Roman" pitchFamily="18" charset="0"/>
              </a:rPr>
              <a:t>(architecture)</a:t>
            </a:r>
            <a:r>
              <a:rPr lang="zh-CN" altLang="en-US" b="1" smtClean="0">
                <a:latin typeface="Times New Roman" pitchFamily="18" charset="0"/>
                <a:ea typeface="宋体" pitchFamily="2" charset="-122"/>
                <a:cs typeface="Times New Roman" pitchFamily="18" charset="0"/>
              </a:rPr>
              <a:t>是计算机网络的各层及其协议的集合。 </a:t>
            </a:r>
          </a:p>
          <a:p>
            <a:pPr marL="447675" indent="-447675">
              <a:lnSpc>
                <a:spcPts val="3800"/>
              </a:lnSpc>
            </a:pPr>
            <a:r>
              <a:rPr lang="zh-CN" altLang="en-US" b="1" smtClean="0">
                <a:latin typeface="Times New Roman" pitchFamily="18" charset="0"/>
                <a:ea typeface="宋体" pitchFamily="2" charset="-122"/>
                <a:cs typeface="Times New Roman" pitchFamily="18" charset="0"/>
              </a:rPr>
              <a:t>体系结构就是这个计算机网络及其部件所应完成的功能的</a:t>
            </a:r>
            <a:r>
              <a:rPr lang="zh-CN" altLang="en-US" b="1" smtClean="0">
                <a:solidFill>
                  <a:srgbClr val="C00000"/>
                </a:solidFill>
                <a:latin typeface="Times New Roman" pitchFamily="18" charset="0"/>
                <a:ea typeface="宋体" pitchFamily="2" charset="-122"/>
                <a:cs typeface="Times New Roman" pitchFamily="18" charset="0"/>
              </a:rPr>
              <a:t>精确定义</a:t>
            </a:r>
            <a:r>
              <a:rPr lang="zh-CN" altLang="en-US" b="1" smtClean="0">
                <a:latin typeface="Times New Roman" pitchFamily="18" charset="0"/>
                <a:ea typeface="宋体" pitchFamily="2" charset="-122"/>
                <a:cs typeface="Times New Roman" pitchFamily="18" charset="0"/>
              </a:rPr>
              <a:t>。</a:t>
            </a:r>
          </a:p>
          <a:p>
            <a:pPr marL="447675" indent="-447675">
              <a:lnSpc>
                <a:spcPts val="3800"/>
              </a:lnSpc>
            </a:pPr>
            <a:r>
              <a:rPr lang="zh-CN" altLang="en-US" b="1" smtClean="0">
                <a:solidFill>
                  <a:srgbClr val="C00000"/>
                </a:solidFill>
                <a:latin typeface="Times New Roman" pitchFamily="18" charset="0"/>
                <a:ea typeface="宋体" pitchFamily="2" charset="-122"/>
                <a:cs typeface="Times New Roman" pitchFamily="18" charset="0"/>
              </a:rPr>
              <a:t>实现</a:t>
            </a:r>
            <a:r>
              <a:rPr lang="en-US" altLang="zh-CN" b="1" smtClean="0">
                <a:latin typeface="Times New Roman" pitchFamily="18" charset="0"/>
                <a:ea typeface="宋体" pitchFamily="2" charset="-122"/>
                <a:cs typeface="Times New Roman" pitchFamily="18" charset="0"/>
              </a:rPr>
              <a:t>(implementation)</a:t>
            </a:r>
            <a:r>
              <a:rPr lang="zh-CN" altLang="en-US" b="1" smtClean="0">
                <a:latin typeface="Times New Roman" pitchFamily="18" charset="0"/>
                <a:ea typeface="宋体" pitchFamily="2" charset="-122"/>
                <a:cs typeface="Times New Roman" pitchFamily="18" charset="0"/>
              </a:rPr>
              <a:t>是遵循这种体系结构的前提下用何种硬件或软件完成这些功能的问题。</a:t>
            </a:r>
          </a:p>
          <a:p>
            <a:pPr marL="447675" indent="-447675">
              <a:lnSpc>
                <a:spcPts val="3800"/>
              </a:lnSpc>
            </a:pPr>
            <a:r>
              <a:rPr lang="zh-CN" altLang="en-US" b="1" smtClean="0">
                <a:latin typeface="Times New Roman" pitchFamily="18" charset="0"/>
                <a:ea typeface="宋体" pitchFamily="2" charset="-122"/>
                <a:cs typeface="Times New Roman" pitchFamily="18" charset="0"/>
              </a:rPr>
              <a:t>体系结构是抽象的，而实现则是具体的，是真正在运行的计算机硬件和软件。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4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algn="ctr"/>
            <a:r>
              <a:rPr lang="zh-CN" altLang="en-US" smtClean="0">
                <a:ea typeface="宋体" pitchFamily="2" charset="-122"/>
              </a:rPr>
              <a:t>五层协议的体系结构 </a:t>
            </a:r>
          </a:p>
        </p:txBody>
      </p:sp>
      <p:sp>
        <p:nvSpPr>
          <p:cNvPr id="113667" name="Rectangle 3"/>
          <p:cNvSpPr>
            <a:spLocks noGrp="1" noChangeArrowheads="1"/>
          </p:cNvSpPr>
          <p:nvPr>
            <p:ph type="body" idx="1"/>
          </p:nvPr>
        </p:nvSpPr>
        <p:spPr>
          <a:xfrm>
            <a:off x="539750" y="1758950"/>
            <a:ext cx="8001000" cy="4633913"/>
          </a:xfrm>
        </p:spPr>
        <p:txBody>
          <a:bodyPr/>
          <a:lstStyle/>
          <a:p>
            <a:pPr marL="447675" indent="-447675">
              <a:lnSpc>
                <a:spcPts val="3800"/>
              </a:lnSpc>
            </a:pPr>
            <a:r>
              <a:rPr lang="en-US" altLang="zh-CN" b="1" smtClean="0">
                <a:latin typeface="Times New Roman" pitchFamily="18" charset="0"/>
                <a:ea typeface="宋体" pitchFamily="2" charset="-122"/>
                <a:cs typeface="Times New Roman" pitchFamily="18" charset="0"/>
              </a:rPr>
              <a:t>TCP/IP </a:t>
            </a:r>
            <a:r>
              <a:rPr lang="zh-CN" altLang="en-US" b="1" smtClean="0">
                <a:latin typeface="Times New Roman" pitchFamily="18" charset="0"/>
                <a:ea typeface="宋体" pitchFamily="2" charset="-122"/>
                <a:cs typeface="Times New Roman" pitchFamily="18" charset="0"/>
              </a:rPr>
              <a:t>是四层的体系结构：应用层、运输层、网际层和网络接口层。</a:t>
            </a:r>
          </a:p>
          <a:p>
            <a:pPr marL="447675" indent="-447675">
              <a:lnSpc>
                <a:spcPts val="3800"/>
              </a:lnSpc>
            </a:pPr>
            <a:r>
              <a:rPr lang="zh-CN" altLang="en-US" b="1" smtClean="0">
                <a:latin typeface="Times New Roman" pitchFamily="18" charset="0"/>
                <a:ea typeface="宋体" pitchFamily="2" charset="-122"/>
                <a:cs typeface="Times New Roman" pitchFamily="18" charset="0"/>
              </a:rPr>
              <a:t>最下面的网络接口层并没有具体内容。</a:t>
            </a:r>
          </a:p>
          <a:p>
            <a:pPr marL="447675" indent="-447675">
              <a:lnSpc>
                <a:spcPts val="3800"/>
              </a:lnSpc>
            </a:pPr>
            <a:r>
              <a:rPr lang="zh-CN" altLang="en-US" b="1" smtClean="0">
                <a:latin typeface="Times New Roman" pitchFamily="18" charset="0"/>
                <a:ea typeface="宋体" pitchFamily="2" charset="-122"/>
                <a:cs typeface="Times New Roman" pitchFamily="18" charset="0"/>
              </a:rPr>
              <a:t>因此往往采取折中的办法，即综合 </a:t>
            </a:r>
            <a:r>
              <a:rPr lang="en-US" altLang="zh-CN" b="1" smtClean="0">
                <a:latin typeface="Times New Roman" pitchFamily="18" charset="0"/>
                <a:ea typeface="宋体" pitchFamily="2" charset="-122"/>
                <a:cs typeface="Times New Roman" pitchFamily="18" charset="0"/>
              </a:rPr>
              <a:t>OSI </a:t>
            </a:r>
            <a:r>
              <a:rPr lang="zh-CN" altLang="en-US" b="1" smtClean="0">
                <a:latin typeface="Times New Roman" pitchFamily="18" charset="0"/>
                <a:ea typeface="宋体" pitchFamily="2" charset="-122"/>
                <a:cs typeface="Times New Roman" pitchFamily="18" charset="0"/>
              </a:rPr>
              <a:t>和 </a:t>
            </a:r>
            <a:r>
              <a:rPr lang="en-US" altLang="zh-CN" b="1" smtClean="0">
                <a:latin typeface="Times New Roman" pitchFamily="18" charset="0"/>
                <a:ea typeface="宋体" pitchFamily="2" charset="-122"/>
                <a:cs typeface="Times New Roman" pitchFamily="18" charset="0"/>
              </a:rPr>
              <a:t>TCP/IP </a:t>
            </a:r>
            <a:r>
              <a:rPr lang="zh-CN" altLang="en-US" b="1" smtClean="0">
                <a:latin typeface="Times New Roman" pitchFamily="18" charset="0"/>
                <a:ea typeface="宋体" pitchFamily="2" charset="-122"/>
                <a:cs typeface="Times New Roman" pitchFamily="18" charset="0"/>
              </a:rPr>
              <a:t>的优点，采用一种只有五层协议的体系结构 。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6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6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36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lgn="ctr"/>
            <a:r>
              <a:rPr lang="zh-CN" altLang="en-US" smtClean="0">
                <a:ea typeface="宋体" pitchFamily="2" charset="-122"/>
              </a:rPr>
              <a:t>五层协议的体系结构 </a:t>
            </a:r>
          </a:p>
        </p:txBody>
      </p:sp>
      <p:sp>
        <p:nvSpPr>
          <p:cNvPr id="114691" name="Rectangle 3"/>
          <p:cNvSpPr>
            <a:spLocks noGrp="1" noChangeArrowheads="1"/>
          </p:cNvSpPr>
          <p:nvPr>
            <p:ph type="body" idx="1"/>
          </p:nvPr>
        </p:nvSpPr>
        <p:spPr>
          <a:xfrm>
            <a:off x="3281363" y="2354263"/>
            <a:ext cx="5403850" cy="3171825"/>
          </a:xfrm>
        </p:spPr>
        <p:txBody>
          <a:bodyPr/>
          <a:lstStyle/>
          <a:p>
            <a:pPr>
              <a:lnSpc>
                <a:spcPct val="105000"/>
              </a:lnSpc>
            </a:pPr>
            <a:r>
              <a:rPr lang="zh-CN" altLang="en-US" b="1" smtClean="0">
                <a:latin typeface="Times New Roman" pitchFamily="18" charset="0"/>
                <a:ea typeface="宋体" pitchFamily="2" charset="-122"/>
                <a:cs typeface="Times New Roman" pitchFamily="18" charset="0"/>
              </a:rPr>
              <a:t>应用层</a:t>
            </a:r>
            <a:r>
              <a:rPr lang="en-US" altLang="zh-CN" b="1" smtClean="0">
                <a:latin typeface="Times New Roman" pitchFamily="18" charset="0"/>
                <a:ea typeface="宋体" pitchFamily="2" charset="-122"/>
                <a:cs typeface="Times New Roman" pitchFamily="18" charset="0"/>
              </a:rPr>
              <a:t>(application layer) </a:t>
            </a:r>
          </a:p>
          <a:p>
            <a:pPr>
              <a:lnSpc>
                <a:spcPct val="105000"/>
              </a:lnSpc>
            </a:pPr>
            <a:r>
              <a:rPr lang="zh-CN" altLang="en-US" b="1" smtClean="0">
                <a:latin typeface="Times New Roman" pitchFamily="18" charset="0"/>
                <a:ea typeface="宋体" pitchFamily="2" charset="-122"/>
                <a:cs typeface="Times New Roman" pitchFamily="18" charset="0"/>
              </a:rPr>
              <a:t>运输层</a:t>
            </a:r>
            <a:r>
              <a:rPr lang="en-US" altLang="zh-CN" b="1" smtClean="0">
                <a:latin typeface="Times New Roman" pitchFamily="18" charset="0"/>
                <a:ea typeface="宋体" pitchFamily="2" charset="-122"/>
                <a:cs typeface="Times New Roman" pitchFamily="18" charset="0"/>
              </a:rPr>
              <a:t>(transport layer) </a:t>
            </a:r>
          </a:p>
          <a:p>
            <a:pPr>
              <a:lnSpc>
                <a:spcPct val="105000"/>
              </a:lnSpc>
            </a:pPr>
            <a:r>
              <a:rPr lang="zh-CN" altLang="en-US" b="1" smtClean="0">
                <a:latin typeface="Times New Roman" pitchFamily="18" charset="0"/>
                <a:ea typeface="宋体" pitchFamily="2" charset="-122"/>
                <a:cs typeface="Times New Roman" pitchFamily="18" charset="0"/>
              </a:rPr>
              <a:t>网络层</a:t>
            </a:r>
            <a:r>
              <a:rPr lang="en-US" altLang="zh-CN" b="1" smtClean="0">
                <a:latin typeface="Times New Roman" pitchFamily="18" charset="0"/>
                <a:ea typeface="宋体" pitchFamily="2" charset="-122"/>
                <a:cs typeface="Times New Roman" pitchFamily="18" charset="0"/>
              </a:rPr>
              <a:t>(network layer) </a:t>
            </a:r>
          </a:p>
          <a:p>
            <a:pPr>
              <a:lnSpc>
                <a:spcPct val="105000"/>
              </a:lnSpc>
            </a:pPr>
            <a:r>
              <a:rPr lang="zh-CN" altLang="en-US" b="1" smtClean="0">
                <a:latin typeface="Times New Roman" pitchFamily="18" charset="0"/>
                <a:ea typeface="宋体" pitchFamily="2" charset="-122"/>
                <a:cs typeface="Times New Roman" pitchFamily="18" charset="0"/>
              </a:rPr>
              <a:t>数据链路层</a:t>
            </a:r>
            <a:r>
              <a:rPr lang="en-US" altLang="zh-CN" b="1" smtClean="0">
                <a:latin typeface="Times New Roman" pitchFamily="18" charset="0"/>
                <a:ea typeface="宋体" pitchFamily="2" charset="-122"/>
                <a:cs typeface="Times New Roman" pitchFamily="18" charset="0"/>
              </a:rPr>
              <a:t>(data link layer) </a:t>
            </a:r>
          </a:p>
          <a:p>
            <a:pPr>
              <a:lnSpc>
                <a:spcPct val="105000"/>
              </a:lnSpc>
            </a:pPr>
            <a:r>
              <a:rPr lang="zh-CN" altLang="en-US" b="1" smtClean="0">
                <a:latin typeface="Times New Roman" pitchFamily="18" charset="0"/>
                <a:ea typeface="宋体" pitchFamily="2" charset="-122"/>
                <a:cs typeface="Times New Roman" pitchFamily="18" charset="0"/>
              </a:rPr>
              <a:t>物理层</a:t>
            </a:r>
            <a:r>
              <a:rPr lang="en-US" altLang="zh-CN" b="1" smtClean="0">
                <a:latin typeface="Times New Roman" pitchFamily="18" charset="0"/>
                <a:ea typeface="宋体" pitchFamily="2" charset="-122"/>
                <a:cs typeface="Times New Roman" pitchFamily="18" charset="0"/>
              </a:rPr>
              <a:t>(physical layer) </a:t>
            </a:r>
          </a:p>
        </p:txBody>
      </p:sp>
      <p:sp>
        <p:nvSpPr>
          <p:cNvPr id="30724" name="Text Box 4"/>
          <p:cNvSpPr txBox="1">
            <a:spLocks noChangeArrowheads="1"/>
          </p:cNvSpPr>
          <p:nvPr/>
        </p:nvSpPr>
        <p:spPr bwMode="auto">
          <a:xfrm>
            <a:off x="1320800" y="4325938"/>
            <a:ext cx="1201738" cy="336550"/>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1600"/>
              <a:t>数据链路层</a:t>
            </a:r>
          </a:p>
        </p:txBody>
      </p:sp>
      <p:grpSp>
        <p:nvGrpSpPr>
          <p:cNvPr id="2" name="Group 5"/>
          <p:cNvGrpSpPr>
            <a:grpSpLocks/>
          </p:cNvGrpSpPr>
          <p:nvPr/>
        </p:nvGrpSpPr>
        <p:grpSpPr bwMode="auto">
          <a:xfrm>
            <a:off x="1069975" y="2209800"/>
            <a:ext cx="1922463" cy="3244850"/>
            <a:chOff x="673" y="1389"/>
            <a:chExt cx="1535" cy="2041"/>
          </a:xfrm>
        </p:grpSpPr>
        <p:sp>
          <p:nvSpPr>
            <p:cNvPr id="30731" name="AutoShape 6"/>
            <p:cNvSpPr>
              <a:spLocks noChangeArrowheads="1"/>
            </p:cNvSpPr>
            <p:nvPr/>
          </p:nvSpPr>
          <p:spPr bwMode="auto">
            <a:xfrm>
              <a:off x="673" y="1389"/>
              <a:ext cx="1535" cy="2041"/>
            </a:xfrm>
            <a:prstGeom prst="cube">
              <a:avLst>
                <a:gd name="adj" fmla="val 9250"/>
              </a:avLst>
            </a:prstGeom>
            <a:solidFill>
              <a:schemeClr val="bg1"/>
            </a:solidFill>
            <a:ln w="19050">
              <a:solidFill>
                <a:schemeClr val="tx1"/>
              </a:solidFill>
              <a:miter lim="800000"/>
              <a:headEnd/>
              <a:tailEnd/>
            </a:ln>
          </p:spPr>
          <p:txBody>
            <a:bodyPr wrap="none" anchor="ctr"/>
            <a:lstStyle/>
            <a:p>
              <a:pPr algn="ctr" eaLnBrk="0" hangingPunct="0"/>
              <a:endParaRPr lang="zh-CN" altLang="en-US"/>
            </a:p>
          </p:txBody>
        </p:sp>
        <p:sp>
          <p:nvSpPr>
            <p:cNvPr id="30732" name="Freeform 7"/>
            <p:cNvSpPr>
              <a:spLocks/>
            </p:cNvSpPr>
            <p:nvPr/>
          </p:nvSpPr>
          <p:spPr bwMode="auto">
            <a:xfrm>
              <a:off x="673" y="2920"/>
              <a:ext cx="1535" cy="134"/>
            </a:xfrm>
            <a:custGeom>
              <a:avLst/>
              <a:gdLst>
                <a:gd name="T0" fmla="*/ 0 w 1200"/>
                <a:gd name="T1" fmla="*/ 150 h 120"/>
                <a:gd name="T2" fmla="*/ 1768 w 1200"/>
                <a:gd name="T3" fmla="*/ 150 h 120"/>
                <a:gd name="T4" fmla="*/ 1964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p:spPr>
          <p:txBody>
            <a:bodyPr wrap="none" anchor="ctr"/>
            <a:lstStyle/>
            <a:p>
              <a:pPr algn="ctr" eaLnBrk="0" hangingPunct="0"/>
              <a:endParaRPr lang="zh-CN" altLang="en-US"/>
            </a:p>
          </p:txBody>
        </p:sp>
        <p:sp>
          <p:nvSpPr>
            <p:cNvPr id="30733" name="Freeform 8"/>
            <p:cNvSpPr>
              <a:spLocks/>
            </p:cNvSpPr>
            <p:nvPr/>
          </p:nvSpPr>
          <p:spPr bwMode="auto">
            <a:xfrm>
              <a:off x="673" y="2530"/>
              <a:ext cx="1535" cy="134"/>
            </a:xfrm>
            <a:custGeom>
              <a:avLst/>
              <a:gdLst>
                <a:gd name="T0" fmla="*/ 0 w 1200"/>
                <a:gd name="T1" fmla="*/ 150 h 120"/>
                <a:gd name="T2" fmla="*/ 1768 w 1200"/>
                <a:gd name="T3" fmla="*/ 150 h 120"/>
                <a:gd name="T4" fmla="*/ 1964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p:spPr>
          <p:txBody>
            <a:bodyPr wrap="none" anchor="ctr"/>
            <a:lstStyle/>
            <a:p>
              <a:pPr algn="ctr" eaLnBrk="0" hangingPunct="0"/>
              <a:endParaRPr lang="zh-CN" altLang="en-US"/>
            </a:p>
          </p:txBody>
        </p:sp>
        <p:sp>
          <p:nvSpPr>
            <p:cNvPr id="30734" name="Freeform 9"/>
            <p:cNvSpPr>
              <a:spLocks/>
            </p:cNvSpPr>
            <p:nvPr/>
          </p:nvSpPr>
          <p:spPr bwMode="auto">
            <a:xfrm>
              <a:off x="673" y="2147"/>
              <a:ext cx="1535" cy="135"/>
            </a:xfrm>
            <a:custGeom>
              <a:avLst/>
              <a:gdLst>
                <a:gd name="T0" fmla="*/ 0 w 1200"/>
                <a:gd name="T1" fmla="*/ 152 h 120"/>
                <a:gd name="T2" fmla="*/ 1768 w 1200"/>
                <a:gd name="T3" fmla="*/ 152 h 120"/>
                <a:gd name="T4" fmla="*/ 1964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p:spPr>
          <p:txBody>
            <a:bodyPr wrap="none" anchor="ctr"/>
            <a:lstStyle/>
            <a:p>
              <a:pPr algn="ctr" eaLnBrk="0" hangingPunct="0"/>
              <a:endParaRPr lang="zh-CN" altLang="en-US"/>
            </a:p>
          </p:txBody>
        </p:sp>
        <p:sp>
          <p:nvSpPr>
            <p:cNvPr id="30735" name="Freeform 10"/>
            <p:cNvSpPr>
              <a:spLocks/>
            </p:cNvSpPr>
            <p:nvPr/>
          </p:nvSpPr>
          <p:spPr bwMode="auto">
            <a:xfrm>
              <a:off x="673" y="1765"/>
              <a:ext cx="1535" cy="134"/>
            </a:xfrm>
            <a:custGeom>
              <a:avLst/>
              <a:gdLst>
                <a:gd name="T0" fmla="*/ 0 w 1200"/>
                <a:gd name="T1" fmla="*/ 150 h 120"/>
                <a:gd name="T2" fmla="*/ 1768 w 1200"/>
                <a:gd name="T3" fmla="*/ 150 h 120"/>
                <a:gd name="T4" fmla="*/ 1964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p:spPr>
          <p:txBody>
            <a:bodyPr wrap="none" anchor="ctr"/>
            <a:lstStyle/>
            <a:p>
              <a:pPr algn="ctr" eaLnBrk="0" hangingPunct="0"/>
              <a:endParaRPr lang="zh-CN" altLang="en-US"/>
            </a:p>
          </p:txBody>
        </p:sp>
      </p:grpSp>
      <p:sp>
        <p:nvSpPr>
          <p:cNvPr id="114699" name="Text Box 11"/>
          <p:cNvSpPr txBox="1">
            <a:spLocks noChangeArrowheads="1"/>
          </p:cNvSpPr>
          <p:nvPr/>
        </p:nvSpPr>
        <p:spPr bwMode="auto">
          <a:xfrm>
            <a:off x="754063" y="2497138"/>
            <a:ext cx="1647825" cy="396875"/>
          </a:xfrm>
          <a:prstGeom prst="rect">
            <a:avLst/>
          </a:prstGeom>
          <a:noFill/>
          <a:ln w="9525">
            <a:noFill/>
            <a:miter lim="800000"/>
            <a:headEnd/>
            <a:tailEnd/>
          </a:ln>
        </p:spPr>
        <p:txBody>
          <a:bodyPr wrap="none" lIns="91577" tIns="45789" rIns="91577" bIns="45789">
            <a:spAutoFit/>
          </a:bodyPr>
          <a:lstStyle/>
          <a:p>
            <a:pPr algn="ctr" eaLnBrk="0" hangingPunct="0"/>
            <a:r>
              <a:rPr kumimoji="1" lang="en-US" altLang="zh-CN" sz="2000">
                <a:solidFill>
                  <a:srgbClr val="333399"/>
                </a:solidFill>
                <a:latin typeface="Arial" pitchFamily="34" charset="0"/>
                <a:ea typeface="黑体" pitchFamily="49" charset="-122"/>
              </a:rPr>
              <a:t>5        </a:t>
            </a:r>
            <a:r>
              <a:rPr kumimoji="1" lang="zh-CN" altLang="en-US" sz="2000">
                <a:solidFill>
                  <a:srgbClr val="333399"/>
                </a:solidFill>
                <a:ea typeface="黑体" pitchFamily="49" charset="-122"/>
              </a:rPr>
              <a:t>应用层</a:t>
            </a:r>
          </a:p>
        </p:txBody>
      </p:sp>
      <p:sp>
        <p:nvSpPr>
          <p:cNvPr id="114700" name="Text Box 12"/>
          <p:cNvSpPr txBox="1">
            <a:spLocks noChangeArrowheads="1"/>
          </p:cNvSpPr>
          <p:nvPr/>
        </p:nvSpPr>
        <p:spPr bwMode="auto">
          <a:xfrm>
            <a:off x="754063" y="3109913"/>
            <a:ext cx="1647825" cy="396875"/>
          </a:xfrm>
          <a:prstGeom prst="rect">
            <a:avLst/>
          </a:prstGeom>
          <a:noFill/>
          <a:ln w="9525">
            <a:noFill/>
            <a:miter lim="800000"/>
            <a:headEnd/>
            <a:tailEnd/>
          </a:ln>
        </p:spPr>
        <p:txBody>
          <a:bodyPr wrap="none" lIns="91577" tIns="45789" rIns="91577" bIns="45789">
            <a:spAutoFit/>
          </a:bodyPr>
          <a:lstStyle/>
          <a:p>
            <a:pPr algn="ctr" eaLnBrk="0" hangingPunct="0"/>
            <a:r>
              <a:rPr kumimoji="1" lang="en-US" altLang="zh-CN" sz="2000">
                <a:solidFill>
                  <a:srgbClr val="333399"/>
                </a:solidFill>
                <a:latin typeface="Arial" pitchFamily="34" charset="0"/>
                <a:ea typeface="黑体" pitchFamily="49" charset="-122"/>
              </a:rPr>
              <a:t>4        </a:t>
            </a:r>
            <a:r>
              <a:rPr kumimoji="1" lang="zh-CN" altLang="en-US" sz="2000">
                <a:solidFill>
                  <a:srgbClr val="333399"/>
                </a:solidFill>
                <a:ea typeface="黑体" pitchFamily="49" charset="-122"/>
              </a:rPr>
              <a:t>运输层</a:t>
            </a:r>
          </a:p>
        </p:txBody>
      </p:sp>
      <p:sp>
        <p:nvSpPr>
          <p:cNvPr id="114701" name="Text Box 13"/>
          <p:cNvSpPr txBox="1">
            <a:spLocks noChangeArrowheads="1"/>
          </p:cNvSpPr>
          <p:nvPr/>
        </p:nvSpPr>
        <p:spPr bwMode="auto">
          <a:xfrm>
            <a:off x="754063" y="3722688"/>
            <a:ext cx="1647825" cy="398462"/>
          </a:xfrm>
          <a:prstGeom prst="rect">
            <a:avLst/>
          </a:prstGeom>
          <a:noFill/>
          <a:ln w="9525">
            <a:noFill/>
            <a:miter lim="800000"/>
            <a:headEnd/>
            <a:tailEnd/>
          </a:ln>
        </p:spPr>
        <p:txBody>
          <a:bodyPr wrap="none" lIns="91577" tIns="45789" rIns="91577" bIns="45789">
            <a:spAutoFit/>
          </a:bodyPr>
          <a:lstStyle/>
          <a:p>
            <a:pPr algn="ctr" eaLnBrk="0" hangingPunct="0"/>
            <a:r>
              <a:rPr kumimoji="1" lang="en-US" altLang="zh-CN" sz="2000">
                <a:solidFill>
                  <a:srgbClr val="333399"/>
                </a:solidFill>
                <a:latin typeface="Arial" pitchFamily="34" charset="0"/>
                <a:ea typeface="黑体" pitchFamily="49" charset="-122"/>
              </a:rPr>
              <a:t>3        </a:t>
            </a:r>
            <a:r>
              <a:rPr kumimoji="1" lang="zh-CN" altLang="en-US" sz="2000">
                <a:solidFill>
                  <a:srgbClr val="333399"/>
                </a:solidFill>
                <a:ea typeface="黑体" pitchFamily="49" charset="-122"/>
              </a:rPr>
              <a:t>网络层</a:t>
            </a:r>
          </a:p>
        </p:txBody>
      </p:sp>
      <p:sp>
        <p:nvSpPr>
          <p:cNvPr id="114702" name="Text Box 14"/>
          <p:cNvSpPr txBox="1">
            <a:spLocks noChangeArrowheads="1"/>
          </p:cNvSpPr>
          <p:nvPr/>
        </p:nvSpPr>
        <p:spPr bwMode="auto">
          <a:xfrm>
            <a:off x="754063" y="4337050"/>
            <a:ext cx="1876425" cy="398463"/>
          </a:xfrm>
          <a:prstGeom prst="rect">
            <a:avLst/>
          </a:prstGeom>
          <a:noFill/>
          <a:ln w="9525">
            <a:noFill/>
            <a:miter lim="800000"/>
            <a:headEnd/>
            <a:tailEnd/>
          </a:ln>
        </p:spPr>
        <p:txBody>
          <a:bodyPr wrap="none" lIns="91577" tIns="45789" rIns="91577" bIns="45789">
            <a:spAutoFit/>
          </a:bodyPr>
          <a:lstStyle/>
          <a:p>
            <a:pPr algn="ctr" eaLnBrk="0" hangingPunct="0"/>
            <a:r>
              <a:rPr kumimoji="1" lang="en-US" altLang="zh-CN" sz="2000">
                <a:solidFill>
                  <a:srgbClr val="333399"/>
                </a:solidFill>
                <a:latin typeface="Arial" pitchFamily="34" charset="0"/>
                <a:ea typeface="黑体" pitchFamily="49" charset="-122"/>
              </a:rPr>
              <a:t>2    </a:t>
            </a:r>
            <a:r>
              <a:rPr kumimoji="1" lang="zh-CN" altLang="en-US" sz="2000">
                <a:solidFill>
                  <a:srgbClr val="333399"/>
                </a:solidFill>
                <a:ea typeface="黑体" pitchFamily="49" charset="-122"/>
              </a:rPr>
              <a:t>数据链路层</a:t>
            </a:r>
          </a:p>
        </p:txBody>
      </p:sp>
      <p:sp>
        <p:nvSpPr>
          <p:cNvPr id="114703" name="Text Box 15"/>
          <p:cNvSpPr txBox="1">
            <a:spLocks noChangeArrowheads="1"/>
          </p:cNvSpPr>
          <p:nvPr/>
        </p:nvSpPr>
        <p:spPr bwMode="auto">
          <a:xfrm>
            <a:off x="754063" y="4951413"/>
            <a:ext cx="1647825" cy="396875"/>
          </a:xfrm>
          <a:prstGeom prst="rect">
            <a:avLst/>
          </a:prstGeom>
          <a:noFill/>
          <a:ln w="9525">
            <a:noFill/>
            <a:miter lim="800000"/>
            <a:headEnd/>
            <a:tailEnd/>
          </a:ln>
        </p:spPr>
        <p:txBody>
          <a:bodyPr wrap="none" lIns="91577" tIns="45789" rIns="91577" bIns="45789">
            <a:spAutoFit/>
          </a:bodyPr>
          <a:lstStyle/>
          <a:p>
            <a:pPr algn="ctr" eaLnBrk="0" hangingPunct="0"/>
            <a:r>
              <a:rPr kumimoji="1" lang="en-US" altLang="zh-CN" sz="2000">
                <a:solidFill>
                  <a:srgbClr val="333399"/>
                </a:solidFill>
                <a:latin typeface="Arial" pitchFamily="34" charset="0"/>
                <a:ea typeface="黑体" pitchFamily="49" charset="-122"/>
              </a:rPr>
              <a:t>1        </a:t>
            </a:r>
            <a:r>
              <a:rPr kumimoji="1" lang="zh-CN" altLang="en-US" sz="2000">
                <a:solidFill>
                  <a:srgbClr val="333399"/>
                </a:solidFill>
                <a:ea typeface="黑体" pitchFamily="49" charset="-122"/>
              </a:rPr>
              <a:t>物理层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691">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1469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4691">
                                            <p:txEl>
                                              <p:pRg st="1" end="1"/>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1147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4691">
                                            <p:txEl>
                                              <p:pRg st="2" end="2"/>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1470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4691">
                                            <p:txEl>
                                              <p:pRg st="3" end="3"/>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1470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4691">
                                            <p:txEl>
                                              <p:pRg st="4" end="4"/>
                                            </p:txEl>
                                          </p:spTgt>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1147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p:bldP spid="114699" grpId="0"/>
      <p:bldP spid="114700" grpId="0"/>
      <p:bldP spid="114701" grpId="0"/>
      <p:bldP spid="114702" grpId="0"/>
      <p:bldP spid="11470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algn="ctr"/>
            <a:r>
              <a:rPr lang="zh-CN" altLang="en-US" smtClean="0">
                <a:ea typeface="宋体" pitchFamily="2" charset="-122"/>
              </a:rPr>
              <a:t>计算机</a:t>
            </a:r>
            <a:r>
              <a:rPr lang="zh-CN" altLang="en-US" sz="2400" smtClean="0">
                <a:ea typeface="宋体" pitchFamily="2" charset="-122"/>
              </a:rPr>
              <a:t> </a:t>
            </a:r>
            <a:r>
              <a:rPr lang="en-US" altLang="zh-CN" smtClean="0">
                <a:ea typeface="宋体" pitchFamily="2" charset="-122"/>
              </a:rPr>
              <a:t>1</a:t>
            </a:r>
            <a:r>
              <a:rPr lang="en-US" altLang="zh-CN" sz="2400" smtClean="0">
                <a:ea typeface="宋体" pitchFamily="2" charset="-122"/>
              </a:rPr>
              <a:t> </a:t>
            </a:r>
            <a:r>
              <a:rPr lang="zh-CN" altLang="en-US" smtClean="0">
                <a:ea typeface="宋体" pitchFamily="2" charset="-122"/>
              </a:rPr>
              <a:t>向计算机</a:t>
            </a:r>
            <a:r>
              <a:rPr lang="zh-CN" altLang="en-US" sz="2400" smtClean="0">
                <a:ea typeface="宋体" pitchFamily="2" charset="-122"/>
              </a:rPr>
              <a:t> </a:t>
            </a:r>
            <a:r>
              <a:rPr lang="en-US" altLang="zh-CN" smtClean="0">
                <a:ea typeface="宋体" pitchFamily="2" charset="-122"/>
              </a:rPr>
              <a:t>2</a:t>
            </a:r>
            <a:r>
              <a:rPr lang="en-US" altLang="zh-CN" sz="2400" smtClean="0">
                <a:ea typeface="宋体" pitchFamily="2" charset="-122"/>
              </a:rPr>
              <a:t> </a:t>
            </a:r>
            <a:r>
              <a:rPr lang="zh-CN" altLang="en-US" smtClean="0">
                <a:ea typeface="宋体" pitchFamily="2" charset="-122"/>
              </a:rPr>
              <a:t>发送数据 </a:t>
            </a:r>
          </a:p>
        </p:txBody>
      </p:sp>
      <p:sp>
        <p:nvSpPr>
          <p:cNvPr id="31747" name="AutoShape 3"/>
          <p:cNvSpPr>
            <a:spLocks noChangeArrowheads="1"/>
          </p:cNvSpPr>
          <p:nvPr/>
        </p:nvSpPr>
        <p:spPr bwMode="auto">
          <a:xfrm rot="-5400000">
            <a:off x="4380707" y="1537494"/>
            <a:ext cx="417512" cy="9004300"/>
          </a:xfrm>
          <a:prstGeom prst="can">
            <a:avLst>
              <a:gd name="adj" fmla="val 48724"/>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1748" name="AutoShape 4"/>
          <p:cNvSpPr>
            <a:spLocks noChangeArrowheads="1"/>
          </p:cNvSpPr>
          <p:nvPr/>
        </p:nvSpPr>
        <p:spPr bwMode="auto">
          <a:xfrm>
            <a:off x="533400" y="2852738"/>
            <a:ext cx="839788" cy="3003550"/>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1749" name="Text Box 5"/>
          <p:cNvSpPr txBox="1">
            <a:spLocks noChangeArrowheads="1"/>
          </p:cNvSpPr>
          <p:nvPr/>
        </p:nvSpPr>
        <p:spPr bwMode="auto">
          <a:xfrm>
            <a:off x="782638" y="303371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31750" name="Text Box 6"/>
          <p:cNvSpPr txBox="1">
            <a:spLocks noChangeArrowheads="1"/>
          </p:cNvSpPr>
          <p:nvPr/>
        </p:nvSpPr>
        <p:spPr bwMode="auto">
          <a:xfrm>
            <a:off x="782638" y="3660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31751" name="Text Box 7"/>
          <p:cNvSpPr txBox="1">
            <a:spLocks noChangeArrowheads="1"/>
          </p:cNvSpPr>
          <p:nvPr/>
        </p:nvSpPr>
        <p:spPr bwMode="auto">
          <a:xfrm>
            <a:off x="782638" y="421957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31752" name="Text Box 8"/>
          <p:cNvSpPr txBox="1">
            <a:spLocks noChangeArrowheads="1"/>
          </p:cNvSpPr>
          <p:nvPr/>
        </p:nvSpPr>
        <p:spPr bwMode="auto">
          <a:xfrm>
            <a:off x="782638" y="477996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31753" name="Text Box 9"/>
          <p:cNvSpPr txBox="1">
            <a:spLocks noChangeArrowheads="1"/>
          </p:cNvSpPr>
          <p:nvPr/>
        </p:nvSpPr>
        <p:spPr bwMode="auto">
          <a:xfrm>
            <a:off x="782638" y="53467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31754" name="Freeform 10"/>
          <p:cNvSpPr>
            <a:spLocks/>
          </p:cNvSpPr>
          <p:nvPr/>
        </p:nvSpPr>
        <p:spPr bwMode="auto">
          <a:xfrm>
            <a:off x="533400" y="3455988"/>
            <a:ext cx="849313" cy="61912"/>
          </a:xfrm>
          <a:custGeom>
            <a:avLst/>
            <a:gdLst>
              <a:gd name="T0" fmla="*/ 0 w 534"/>
              <a:gd name="T1" fmla="*/ 91264174 h 42"/>
              <a:gd name="T2" fmla="*/ 1183856293 w 534"/>
              <a:gd name="T3" fmla="*/ 91264174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1755" name="Freeform 11"/>
          <p:cNvSpPr>
            <a:spLocks/>
          </p:cNvSpPr>
          <p:nvPr/>
        </p:nvSpPr>
        <p:spPr bwMode="auto">
          <a:xfrm>
            <a:off x="542925" y="4032250"/>
            <a:ext cx="849313" cy="61913"/>
          </a:xfrm>
          <a:custGeom>
            <a:avLst/>
            <a:gdLst>
              <a:gd name="T0" fmla="*/ 0 w 534"/>
              <a:gd name="T1" fmla="*/ 78228544 h 42"/>
              <a:gd name="T2" fmla="*/ 1183856293 w 534"/>
              <a:gd name="T3" fmla="*/ 91267122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1756" name="Freeform 12"/>
          <p:cNvSpPr>
            <a:spLocks/>
          </p:cNvSpPr>
          <p:nvPr/>
        </p:nvSpPr>
        <p:spPr bwMode="auto">
          <a:xfrm>
            <a:off x="520700" y="4608513"/>
            <a:ext cx="871538" cy="60325"/>
          </a:xfrm>
          <a:custGeom>
            <a:avLst/>
            <a:gdLst>
              <a:gd name="T0" fmla="*/ 0 w 548"/>
              <a:gd name="T1" fmla="*/ 86645363 h 42"/>
              <a:gd name="T2" fmla="*/ 1219154285 w 548"/>
              <a:gd name="T3" fmla="*/ 86645363 h 42"/>
              <a:gd name="T4" fmla="*/ 1386091907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1757" name="Freeform 13"/>
          <p:cNvSpPr>
            <a:spLocks/>
          </p:cNvSpPr>
          <p:nvPr/>
        </p:nvSpPr>
        <p:spPr bwMode="auto">
          <a:xfrm>
            <a:off x="520700" y="5202238"/>
            <a:ext cx="862013" cy="60325"/>
          </a:xfrm>
          <a:custGeom>
            <a:avLst/>
            <a:gdLst>
              <a:gd name="T0" fmla="*/ 0 w 542"/>
              <a:gd name="T1" fmla="*/ 86645363 h 42"/>
              <a:gd name="T2" fmla="*/ 1204025260 w 542"/>
              <a:gd name="T3" fmla="*/ 86645363 h 42"/>
              <a:gd name="T4" fmla="*/ 1370971020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1758" name="AutoShape 14"/>
          <p:cNvSpPr>
            <a:spLocks noChangeArrowheads="1"/>
          </p:cNvSpPr>
          <p:nvPr/>
        </p:nvSpPr>
        <p:spPr bwMode="auto">
          <a:xfrm>
            <a:off x="7897813" y="2819400"/>
            <a:ext cx="839787" cy="3036888"/>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1759" name="Text Box 15"/>
          <p:cNvSpPr txBox="1">
            <a:spLocks noChangeArrowheads="1"/>
          </p:cNvSpPr>
          <p:nvPr/>
        </p:nvSpPr>
        <p:spPr bwMode="auto">
          <a:xfrm>
            <a:off x="7935913" y="29972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31760" name="Text Box 16"/>
          <p:cNvSpPr txBox="1">
            <a:spLocks noChangeArrowheads="1"/>
          </p:cNvSpPr>
          <p:nvPr/>
        </p:nvSpPr>
        <p:spPr bwMode="auto">
          <a:xfrm>
            <a:off x="7935913" y="362585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31761" name="Text Box 17"/>
          <p:cNvSpPr txBox="1">
            <a:spLocks noChangeArrowheads="1"/>
          </p:cNvSpPr>
          <p:nvPr/>
        </p:nvSpPr>
        <p:spPr bwMode="auto">
          <a:xfrm>
            <a:off x="7935913" y="4184650"/>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31762" name="Text Box 18"/>
          <p:cNvSpPr txBox="1">
            <a:spLocks noChangeArrowheads="1"/>
          </p:cNvSpPr>
          <p:nvPr/>
        </p:nvSpPr>
        <p:spPr bwMode="auto">
          <a:xfrm>
            <a:off x="7935913" y="474662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31763" name="Text Box 19"/>
          <p:cNvSpPr txBox="1">
            <a:spLocks noChangeArrowheads="1"/>
          </p:cNvSpPr>
          <p:nvPr/>
        </p:nvSpPr>
        <p:spPr bwMode="auto">
          <a:xfrm>
            <a:off x="7935913" y="5311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31764" name="Freeform 20"/>
          <p:cNvSpPr>
            <a:spLocks/>
          </p:cNvSpPr>
          <p:nvPr/>
        </p:nvSpPr>
        <p:spPr bwMode="auto">
          <a:xfrm>
            <a:off x="7897813" y="3421063"/>
            <a:ext cx="849312" cy="61912"/>
          </a:xfrm>
          <a:custGeom>
            <a:avLst/>
            <a:gdLst>
              <a:gd name="T0" fmla="*/ 0 w 534"/>
              <a:gd name="T1" fmla="*/ 91264174 h 42"/>
              <a:gd name="T2" fmla="*/ 1183853308 w 534"/>
              <a:gd name="T3" fmla="*/ 91264174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1765" name="Freeform 21"/>
          <p:cNvSpPr>
            <a:spLocks/>
          </p:cNvSpPr>
          <p:nvPr/>
        </p:nvSpPr>
        <p:spPr bwMode="auto">
          <a:xfrm>
            <a:off x="7907338" y="3997325"/>
            <a:ext cx="849312" cy="61913"/>
          </a:xfrm>
          <a:custGeom>
            <a:avLst/>
            <a:gdLst>
              <a:gd name="T0" fmla="*/ 0 w 534"/>
              <a:gd name="T1" fmla="*/ 78228544 h 42"/>
              <a:gd name="T2" fmla="*/ 1183853308 w 534"/>
              <a:gd name="T3" fmla="*/ 91267122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1766" name="Freeform 22"/>
          <p:cNvSpPr>
            <a:spLocks/>
          </p:cNvSpPr>
          <p:nvPr/>
        </p:nvSpPr>
        <p:spPr bwMode="auto">
          <a:xfrm>
            <a:off x="7885113" y="4573588"/>
            <a:ext cx="871537" cy="60325"/>
          </a:xfrm>
          <a:custGeom>
            <a:avLst/>
            <a:gdLst>
              <a:gd name="T0" fmla="*/ 0 w 548"/>
              <a:gd name="T1" fmla="*/ 86645363 h 42"/>
              <a:gd name="T2" fmla="*/ 1219151295 w 548"/>
              <a:gd name="T3" fmla="*/ 86645363 h 42"/>
              <a:gd name="T4" fmla="*/ 138608872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1767" name="Freeform 23"/>
          <p:cNvSpPr>
            <a:spLocks/>
          </p:cNvSpPr>
          <p:nvPr/>
        </p:nvSpPr>
        <p:spPr bwMode="auto">
          <a:xfrm>
            <a:off x="7885113" y="5167313"/>
            <a:ext cx="862012" cy="60325"/>
          </a:xfrm>
          <a:custGeom>
            <a:avLst/>
            <a:gdLst>
              <a:gd name="T0" fmla="*/ 0 w 542"/>
              <a:gd name="T1" fmla="*/ 86645363 h 42"/>
              <a:gd name="T2" fmla="*/ 1204023864 w 542"/>
              <a:gd name="T3" fmla="*/ 86645363 h 42"/>
              <a:gd name="T4" fmla="*/ 1370967839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1768" name="Text Box 24"/>
          <p:cNvSpPr txBox="1">
            <a:spLocks noChangeArrowheads="1"/>
          </p:cNvSpPr>
          <p:nvPr/>
        </p:nvSpPr>
        <p:spPr bwMode="auto">
          <a:xfrm>
            <a:off x="395288"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1</a:t>
            </a:r>
          </a:p>
        </p:txBody>
      </p:sp>
      <p:sp>
        <p:nvSpPr>
          <p:cNvPr id="31769" name="AutoShape 25"/>
          <p:cNvSpPr>
            <a:spLocks noChangeArrowheads="1"/>
          </p:cNvSpPr>
          <p:nvPr/>
        </p:nvSpPr>
        <p:spPr bwMode="auto">
          <a:xfrm>
            <a:off x="8045450" y="2322513"/>
            <a:ext cx="687388"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1770" name="Text Box 26"/>
          <p:cNvSpPr txBox="1">
            <a:spLocks noChangeArrowheads="1"/>
          </p:cNvSpPr>
          <p:nvPr/>
        </p:nvSpPr>
        <p:spPr bwMode="auto">
          <a:xfrm>
            <a:off x="8039100" y="2427288"/>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2</a:t>
            </a:r>
            <a:endParaRPr kumimoji="1" lang="en-US" altLang="zh-CN" sz="2000" b="1">
              <a:solidFill>
                <a:srgbClr val="333399"/>
              </a:solidFill>
              <a:latin typeface="Arial" pitchFamily="34" charset="0"/>
            </a:endParaRPr>
          </a:p>
        </p:txBody>
      </p:sp>
      <p:sp>
        <p:nvSpPr>
          <p:cNvPr id="31771" name="AutoShape 27"/>
          <p:cNvSpPr>
            <a:spLocks noChangeArrowheads="1"/>
          </p:cNvSpPr>
          <p:nvPr/>
        </p:nvSpPr>
        <p:spPr bwMode="auto">
          <a:xfrm>
            <a:off x="538163" y="2365375"/>
            <a:ext cx="687387"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1772" name="Text Box 28"/>
          <p:cNvSpPr txBox="1">
            <a:spLocks noChangeArrowheads="1"/>
          </p:cNvSpPr>
          <p:nvPr/>
        </p:nvSpPr>
        <p:spPr bwMode="auto">
          <a:xfrm>
            <a:off x="558800" y="2486025"/>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1</a:t>
            </a:r>
            <a:endParaRPr kumimoji="1" lang="en-US" altLang="zh-CN" sz="2000" b="1">
              <a:solidFill>
                <a:srgbClr val="333399"/>
              </a:solidFill>
              <a:latin typeface="Arial" pitchFamily="34" charset="0"/>
            </a:endParaRPr>
          </a:p>
        </p:txBody>
      </p:sp>
      <p:sp>
        <p:nvSpPr>
          <p:cNvPr id="115741" name="AutoShape 29"/>
          <p:cNvSpPr>
            <a:spLocks noChangeArrowheads="1"/>
          </p:cNvSpPr>
          <p:nvPr/>
        </p:nvSpPr>
        <p:spPr bwMode="auto">
          <a:xfrm flipV="1">
            <a:off x="655638" y="2840038"/>
            <a:ext cx="196850" cy="363537"/>
          </a:xfrm>
          <a:prstGeom prst="upArrow">
            <a:avLst>
              <a:gd name="adj1" fmla="val 50000"/>
              <a:gd name="adj2" fmla="val 46152"/>
            </a:avLst>
          </a:pr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a:p>
        </p:txBody>
      </p:sp>
      <p:sp>
        <p:nvSpPr>
          <p:cNvPr id="31774" name="Text Box 30"/>
          <p:cNvSpPr txBox="1">
            <a:spLocks noChangeArrowheads="1"/>
          </p:cNvSpPr>
          <p:nvPr/>
        </p:nvSpPr>
        <p:spPr bwMode="auto">
          <a:xfrm>
            <a:off x="7781925"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2</a:t>
            </a:r>
          </a:p>
        </p:txBody>
      </p:sp>
      <p:sp>
        <p:nvSpPr>
          <p:cNvPr id="115743" name="Text Box 31"/>
          <p:cNvSpPr txBox="1">
            <a:spLocks noChangeArrowheads="1"/>
          </p:cNvSpPr>
          <p:nvPr/>
        </p:nvSpPr>
        <p:spPr bwMode="auto">
          <a:xfrm>
            <a:off x="1620838" y="2354263"/>
            <a:ext cx="4152900" cy="457200"/>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400">
                <a:solidFill>
                  <a:srgbClr val="333399"/>
                </a:solidFill>
                <a:latin typeface="Arial" pitchFamily="34" charset="0"/>
                <a:ea typeface="黑体" pitchFamily="49" charset="-122"/>
              </a:rPr>
              <a:t>应用进程数据先传送到应用层</a:t>
            </a:r>
          </a:p>
        </p:txBody>
      </p:sp>
      <p:sp>
        <p:nvSpPr>
          <p:cNvPr id="115744" name="Text Box 32"/>
          <p:cNvSpPr txBox="1">
            <a:spLocks noChangeArrowheads="1"/>
          </p:cNvSpPr>
          <p:nvPr/>
        </p:nvSpPr>
        <p:spPr bwMode="auto">
          <a:xfrm>
            <a:off x="1620838" y="2924175"/>
            <a:ext cx="4856162" cy="458788"/>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400">
                <a:solidFill>
                  <a:srgbClr val="333399"/>
                </a:solidFill>
                <a:latin typeface="Arial" pitchFamily="34" charset="0"/>
                <a:ea typeface="黑体" pitchFamily="49" charset="-122"/>
              </a:rPr>
              <a:t>加上应用层首部，成为应用层</a:t>
            </a:r>
            <a:r>
              <a:rPr kumimoji="1" lang="zh-CN" altLang="en-US" sz="1600">
                <a:solidFill>
                  <a:srgbClr val="333399"/>
                </a:solidFill>
                <a:latin typeface="Arial" pitchFamily="34" charset="0"/>
                <a:ea typeface="黑体" pitchFamily="49" charset="-122"/>
              </a:rPr>
              <a:t> </a:t>
            </a:r>
            <a:r>
              <a:rPr kumimoji="1" lang="en-US" altLang="zh-CN" sz="2400">
                <a:solidFill>
                  <a:srgbClr val="333399"/>
                </a:solidFill>
                <a:latin typeface="Arial" pitchFamily="34" charset="0"/>
                <a:ea typeface="黑体" pitchFamily="49" charset="-122"/>
              </a:rPr>
              <a:t>PDU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43"/>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15741"/>
                                        </p:tgtEl>
                                        <p:attrNameLst>
                                          <p:attrName>style.visibility</p:attrName>
                                        </p:attrNameLst>
                                      </p:cBhvr>
                                      <p:to>
                                        <p:strVal val="visible"/>
                                      </p:to>
                                    </p:set>
                                    <p:animEffect transition="in" filter="wipe(up)">
                                      <p:cBhvr>
                                        <p:cTn id="10" dur="1000"/>
                                        <p:tgtEl>
                                          <p:spTgt spid="115741"/>
                                        </p:tgtEl>
                                      </p:cBhvr>
                                    </p:animEffec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157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41" grpId="0" animBg="1"/>
      <p:bldP spid="115743" grpId="0"/>
      <p:bldP spid="11574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algn="ctr"/>
            <a:r>
              <a:rPr lang="zh-CN" altLang="en-US" smtClean="0">
                <a:ea typeface="宋体" pitchFamily="2" charset="-122"/>
              </a:rPr>
              <a:t>计算机</a:t>
            </a:r>
            <a:r>
              <a:rPr lang="zh-CN" altLang="en-US" sz="2400" smtClean="0">
                <a:ea typeface="宋体" pitchFamily="2" charset="-122"/>
              </a:rPr>
              <a:t> </a:t>
            </a:r>
            <a:r>
              <a:rPr lang="en-US" altLang="zh-CN" smtClean="0">
                <a:ea typeface="宋体" pitchFamily="2" charset="-122"/>
              </a:rPr>
              <a:t>1</a:t>
            </a:r>
            <a:r>
              <a:rPr lang="en-US" altLang="zh-CN" sz="2400" smtClean="0">
                <a:ea typeface="宋体" pitchFamily="2" charset="-122"/>
              </a:rPr>
              <a:t> </a:t>
            </a:r>
            <a:r>
              <a:rPr lang="zh-CN" altLang="en-US" smtClean="0">
                <a:ea typeface="宋体" pitchFamily="2" charset="-122"/>
              </a:rPr>
              <a:t>向计算机</a:t>
            </a:r>
            <a:r>
              <a:rPr lang="zh-CN" altLang="en-US" sz="2400" smtClean="0">
                <a:ea typeface="宋体" pitchFamily="2" charset="-122"/>
              </a:rPr>
              <a:t> </a:t>
            </a:r>
            <a:r>
              <a:rPr lang="en-US" altLang="zh-CN" smtClean="0">
                <a:ea typeface="宋体" pitchFamily="2" charset="-122"/>
              </a:rPr>
              <a:t>2</a:t>
            </a:r>
            <a:r>
              <a:rPr lang="en-US" altLang="zh-CN" sz="2400" smtClean="0">
                <a:ea typeface="宋体" pitchFamily="2" charset="-122"/>
              </a:rPr>
              <a:t> </a:t>
            </a:r>
            <a:r>
              <a:rPr lang="zh-CN" altLang="en-US" smtClean="0">
                <a:ea typeface="宋体" pitchFamily="2" charset="-122"/>
              </a:rPr>
              <a:t>发送数据 </a:t>
            </a:r>
          </a:p>
        </p:txBody>
      </p:sp>
      <p:sp>
        <p:nvSpPr>
          <p:cNvPr id="32771" name="AutoShape 3"/>
          <p:cNvSpPr>
            <a:spLocks noChangeArrowheads="1"/>
          </p:cNvSpPr>
          <p:nvPr/>
        </p:nvSpPr>
        <p:spPr bwMode="auto">
          <a:xfrm rot="-5400000">
            <a:off x="4380707" y="1537494"/>
            <a:ext cx="417512" cy="9004300"/>
          </a:xfrm>
          <a:prstGeom prst="can">
            <a:avLst>
              <a:gd name="adj" fmla="val 48724"/>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2772" name="AutoShape 4"/>
          <p:cNvSpPr>
            <a:spLocks noChangeArrowheads="1"/>
          </p:cNvSpPr>
          <p:nvPr/>
        </p:nvSpPr>
        <p:spPr bwMode="auto">
          <a:xfrm>
            <a:off x="533400" y="2852738"/>
            <a:ext cx="839788" cy="3003550"/>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2773" name="Text Box 5"/>
          <p:cNvSpPr txBox="1">
            <a:spLocks noChangeArrowheads="1"/>
          </p:cNvSpPr>
          <p:nvPr/>
        </p:nvSpPr>
        <p:spPr bwMode="auto">
          <a:xfrm>
            <a:off x="782638" y="303371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32774" name="Text Box 6"/>
          <p:cNvSpPr txBox="1">
            <a:spLocks noChangeArrowheads="1"/>
          </p:cNvSpPr>
          <p:nvPr/>
        </p:nvSpPr>
        <p:spPr bwMode="auto">
          <a:xfrm>
            <a:off x="782638" y="3660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32775" name="Text Box 7"/>
          <p:cNvSpPr txBox="1">
            <a:spLocks noChangeArrowheads="1"/>
          </p:cNvSpPr>
          <p:nvPr/>
        </p:nvSpPr>
        <p:spPr bwMode="auto">
          <a:xfrm>
            <a:off x="782638" y="421957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32776" name="Text Box 8"/>
          <p:cNvSpPr txBox="1">
            <a:spLocks noChangeArrowheads="1"/>
          </p:cNvSpPr>
          <p:nvPr/>
        </p:nvSpPr>
        <p:spPr bwMode="auto">
          <a:xfrm>
            <a:off x="782638" y="477996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32777" name="Text Box 9"/>
          <p:cNvSpPr txBox="1">
            <a:spLocks noChangeArrowheads="1"/>
          </p:cNvSpPr>
          <p:nvPr/>
        </p:nvSpPr>
        <p:spPr bwMode="auto">
          <a:xfrm>
            <a:off x="782638" y="53467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32778" name="Freeform 10"/>
          <p:cNvSpPr>
            <a:spLocks/>
          </p:cNvSpPr>
          <p:nvPr/>
        </p:nvSpPr>
        <p:spPr bwMode="auto">
          <a:xfrm>
            <a:off x="533400" y="3455988"/>
            <a:ext cx="849313" cy="61912"/>
          </a:xfrm>
          <a:custGeom>
            <a:avLst/>
            <a:gdLst>
              <a:gd name="T0" fmla="*/ 0 w 534"/>
              <a:gd name="T1" fmla="*/ 91264174 h 42"/>
              <a:gd name="T2" fmla="*/ 1183856293 w 534"/>
              <a:gd name="T3" fmla="*/ 91264174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2779" name="Freeform 11"/>
          <p:cNvSpPr>
            <a:spLocks/>
          </p:cNvSpPr>
          <p:nvPr/>
        </p:nvSpPr>
        <p:spPr bwMode="auto">
          <a:xfrm>
            <a:off x="542925" y="4032250"/>
            <a:ext cx="849313" cy="61913"/>
          </a:xfrm>
          <a:custGeom>
            <a:avLst/>
            <a:gdLst>
              <a:gd name="T0" fmla="*/ 0 w 534"/>
              <a:gd name="T1" fmla="*/ 78228544 h 42"/>
              <a:gd name="T2" fmla="*/ 1183856293 w 534"/>
              <a:gd name="T3" fmla="*/ 91267122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2780" name="Freeform 12"/>
          <p:cNvSpPr>
            <a:spLocks/>
          </p:cNvSpPr>
          <p:nvPr/>
        </p:nvSpPr>
        <p:spPr bwMode="auto">
          <a:xfrm>
            <a:off x="520700" y="4608513"/>
            <a:ext cx="871538" cy="60325"/>
          </a:xfrm>
          <a:custGeom>
            <a:avLst/>
            <a:gdLst>
              <a:gd name="T0" fmla="*/ 0 w 548"/>
              <a:gd name="T1" fmla="*/ 86645363 h 42"/>
              <a:gd name="T2" fmla="*/ 1219154285 w 548"/>
              <a:gd name="T3" fmla="*/ 86645363 h 42"/>
              <a:gd name="T4" fmla="*/ 1386091907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2781" name="Freeform 13"/>
          <p:cNvSpPr>
            <a:spLocks/>
          </p:cNvSpPr>
          <p:nvPr/>
        </p:nvSpPr>
        <p:spPr bwMode="auto">
          <a:xfrm>
            <a:off x="520700" y="5202238"/>
            <a:ext cx="862013" cy="60325"/>
          </a:xfrm>
          <a:custGeom>
            <a:avLst/>
            <a:gdLst>
              <a:gd name="T0" fmla="*/ 0 w 542"/>
              <a:gd name="T1" fmla="*/ 86645363 h 42"/>
              <a:gd name="T2" fmla="*/ 1204025260 w 542"/>
              <a:gd name="T3" fmla="*/ 86645363 h 42"/>
              <a:gd name="T4" fmla="*/ 1370971020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2782" name="AutoShape 14"/>
          <p:cNvSpPr>
            <a:spLocks noChangeArrowheads="1"/>
          </p:cNvSpPr>
          <p:nvPr/>
        </p:nvSpPr>
        <p:spPr bwMode="auto">
          <a:xfrm>
            <a:off x="7897813" y="2819400"/>
            <a:ext cx="839787" cy="3036888"/>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2783" name="Text Box 15"/>
          <p:cNvSpPr txBox="1">
            <a:spLocks noChangeArrowheads="1"/>
          </p:cNvSpPr>
          <p:nvPr/>
        </p:nvSpPr>
        <p:spPr bwMode="auto">
          <a:xfrm>
            <a:off x="7935913" y="29972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32784" name="Text Box 16"/>
          <p:cNvSpPr txBox="1">
            <a:spLocks noChangeArrowheads="1"/>
          </p:cNvSpPr>
          <p:nvPr/>
        </p:nvSpPr>
        <p:spPr bwMode="auto">
          <a:xfrm>
            <a:off x="7935913" y="362585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32785" name="Text Box 17"/>
          <p:cNvSpPr txBox="1">
            <a:spLocks noChangeArrowheads="1"/>
          </p:cNvSpPr>
          <p:nvPr/>
        </p:nvSpPr>
        <p:spPr bwMode="auto">
          <a:xfrm>
            <a:off x="7935913" y="4184650"/>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32786" name="Text Box 18"/>
          <p:cNvSpPr txBox="1">
            <a:spLocks noChangeArrowheads="1"/>
          </p:cNvSpPr>
          <p:nvPr/>
        </p:nvSpPr>
        <p:spPr bwMode="auto">
          <a:xfrm>
            <a:off x="7935913" y="474662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32787" name="Text Box 19"/>
          <p:cNvSpPr txBox="1">
            <a:spLocks noChangeArrowheads="1"/>
          </p:cNvSpPr>
          <p:nvPr/>
        </p:nvSpPr>
        <p:spPr bwMode="auto">
          <a:xfrm>
            <a:off x="7935913" y="5311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32788" name="Freeform 20"/>
          <p:cNvSpPr>
            <a:spLocks/>
          </p:cNvSpPr>
          <p:nvPr/>
        </p:nvSpPr>
        <p:spPr bwMode="auto">
          <a:xfrm>
            <a:off x="7897813" y="3421063"/>
            <a:ext cx="849312" cy="61912"/>
          </a:xfrm>
          <a:custGeom>
            <a:avLst/>
            <a:gdLst>
              <a:gd name="T0" fmla="*/ 0 w 534"/>
              <a:gd name="T1" fmla="*/ 91264174 h 42"/>
              <a:gd name="T2" fmla="*/ 1183853308 w 534"/>
              <a:gd name="T3" fmla="*/ 91264174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2789" name="Freeform 21"/>
          <p:cNvSpPr>
            <a:spLocks/>
          </p:cNvSpPr>
          <p:nvPr/>
        </p:nvSpPr>
        <p:spPr bwMode="auto">
          <a:xfrm>
            <a:off x="7907338" y="3997325"/>
            <a:ext cx="849312" cy="61913"/>
          </a:xfrm>
          <a:custGeom>
            <a:avLst/>
            <a:gdLst>
              <a:gd name="T0" fmla="*/ 0 w 534"/>
              <a:gd name="T1" fmla="*/ 78228544 h 42"/>
              <a:gd name="T2" fmla="*/ 1183853308 w 534"/>
              <a:gd name="T3" fmla="*/ 91267122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2790" name="Freeform 22"/>
          <p:cNvSpPr>
            <a:spLocks/>
          </p:cNvSpPr>
          <p:nvPr/>
        </p:nvSpPr>
        <p:spPr bwMode="auto">
          <a:xfrm>
            <a:off x="7885113" y="4573588"/>
            <a:ext cx="871537" cy="60325"/>
          </a:xfrm>
          <a:custGeom>
            <a:avLst/>
            <a:gdLst>
              <a:gd name="T0" fmla="*/ 0 w 548"/>
              <a:gd name="T1" fmla="*/ 86645363 h 42"/>
              <a:gd name="T2" fmla="*/ 1219151295 w 548"/>
              <a:gd name="T3" fmla="*/ 86645363 h 42"/>
              <a:gd name="T4" fmla="*/ 138608872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2791" name="Freeform 23"/>
          <p:cNvSpPr>
            <a:spLocks/>
          </p:cNvSpPr>
          <p:nvPr/>
        </p:nvSpPr>
        <p:spPr bwMode="auto">
          <a:xfrm>
            <a:off x="7885113" y="5167313"/>
            <a:ext cx="862012" cy="60325"/>
          </a:xfrm>
          <a:custGeom>
            <a:avLst/>
            <a:gdLst>
              <a:gd name="T0" fmla="*/ 0 w 542"/>
              <a:gd name="T1" fmla="*/ 86645363 h 42"/>
              <a:gd name="T2" fmla="*/ 1204023864 w 542"/>
              <a:gd name="T3" fmla="*/ 86645363 h 42"/>
              <a:gd name="T4" fmla="*/ 1370967839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2792" name="Text Box 24"/>
          <p:cNvSpPr txBox="1">
            <a:spLocks noChangeArrowheads="1"/>
          </p:cNvSpPr>
          <p:nvPr/>
        </p:nvSpPr>
        <p:spPr bwMode="auto">
          <a:xfrm>
            <a:off x="395288"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1</a:t>
            </a:r>
          </a:p>
        </p:txBody>
      </p:sp>
      <p:sp>
        <p:nvSpPr>
          <p:cNvPr id="32793" name="AutoShape 25"/>
          <p:cNvSpPr>
            <a:spLocks noChangeArrowheads="1"/>
          </p:cNvSpPr>
          <p:nvPr/>
        </p:nvSpPr>
        <p:spPr bwMode="auto">
          <a:xfrm>
            <a:off x="8045450" y="2322513"/>
            <a:ext cx="687388"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2794" name="Text Box 26"/>
          <p:cNvSpPr txBox="1">
            <a:spLocks noChangeArrowheads="1"/>
          </p:cNvSpPr>
          <p:nvPr/>
        </p:nvSpPr>
        <p:spPr bwMode="auto">
          <a:xfrm>
            <a:off x="8039100" y="2427288"/>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2</a:t>
            </a:r>
            <a:endParaRPr kumimoji="1" lang="en-US" altLang="zh-CN" sz="2000" b="1">
              <a:solidFill>
                <a:srgbClr val="333399"/>
              </a:solidFill>
              <a:latin typeface="Arial" pitchFamily="34" charset="0"/>
            </a:endParaRPr>
          </a:p>
        </p:txBody>
      </p:sp>
      <p:sp>
        <p:nvSpPr>
          <p:cNvPr id="32795" name="AutoShape 27"/>
          <p:cNvSpPr>
            <a:spLocks noChangeArrowheads="1"/>
          </p:cNvSpPr>
          <p:nvPr/>
        </p:nvSpPr>
        <p:spPr bwMode="auto">
          <a:xfrm>
            <a:off x="538163" y="2365375"/>
            <a:ext cx="687387"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2796" name="Text Box 28"/>
          <p:cNvSpPr txBox="1">
            <a:spLocks noChangeArrowheads="1"/>
          </p:cNvSpPr>
          <p:nvPr/>
        </p:nvSpPr>
        <p:spPr bwMode="auto">
          <a:xfrm>
            <a:off x="558800" y="2486025"/>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1</a:t>
            </a:r>
            <a:endParaRPr kumimoji="1" lang="en-US" altLang="zh-CN" sz="2000" b="1">
              <a:solidFill>
                <a:srgbClr val="333399"/>
              </a:solidFill>
              <a:latin typeface="Arial" pitchFamily="34" charset="0"/>
            </a:endParaRPr>
          </a:p>
        </p:txBody>
      </p:sp>
      <p:sp>
        <p:nvSpPr>
          <p:cNvPr id="116765" name="AutoShape 29"/>
          <p:cNvSpPr>
            <a:spLocks noChangeArrowheads="1"/>
          </p:cNvSpPr>
          <p:nvPr/>
        </p:nvSpPr>
        <p:spPr bwMode="auto">
          <a:xfrm flipV="1">
            <a:off x="655638" y="3360738"/>
            <a:ext cx="196850" cy="361950"/>
          </a:xfrm>
          <a:prstGeom prst="upArrow">
            <a:avLst>
              <a:gd name="adj1" fmla="val 50000"/>
              <a:gd name="adj2" fmla="val 45951"/>
            </a:avLst>
          </a:pr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a:p>
        </p:txBody>
      </p:sp>
      <p:sp>
        <p:nvSpPr>
          <p:cNvPr id="32798" name="Text Box 30"/>
          <p:cNvSpPr txBox="1">
            <a:spLocks noChangeArrowheads="1"/>
          </p:cNvSpPr>
          <p:nvPr/>
        </p:nvSpPr>
        <p:spPr bwMode="auto">
          <a:xfrm>
            <a:off x="7781925"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2</a:t>
            </a:r>
          </a:p>
        </p:txBody>
      </p:sp>
      <p:sp>
        <p:nvSpPr>
          <p:cNvPr id="32799" name="Text Box 31"/>
          <p:cNvSpPr txBox="1">
            <a:spLocks noChangeArrowheads="1"/>
          </p:cNvSpPr>
          <p:nvPr/>
        </p:nvSpPr>
        <p:spPr bwMode="auto">
          <a:xfrm>
            <a:off x="1620838" y="3074988"/>
            <a:ext cx="4051300" cy="457200"/>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400">
                <a:solidFill>
                  <a:srgbClr val="333399"/>
                </a:solidFill>
                <a:latin typeface="Arial" pitchFamily="34" charset="0"/>
                <a:ea typeface="黑体" pitchFamily="49" charset="-122"/>
              </a:rPr>
              <a:t>应用层 </a:t>
            </a:r>
            <a:r>
              <a:rPr kumimoji="1" lang="en-US" altLang="zh-CN" sz="2400">
                <a:solidFill>
                  <a:srgbClr val="333399"/>
                </a:solidFill>
                <a:latin typeface="Arial" pitchFamily="34" charset="0"/>
                <a:ea typeface="黑体" pitchFamily="49" charset="-122"/>
              </a:rPr>
              <a:t>PDU </a:t>
            </a:r>
            <a:r>
              <a:rPr kumimoji="1" lang="zh-CN" altLang="en-US" sz="2400">
                <a:solidFill>
                  <a:srgbClr val="333399"/>
                </a:solidFill>
                <a:latin typeface="Arial" pitchFamily="34" charset="0"/>
                <a:ea typeface="黑体" pitchFamily="49" charset="-122"/>
              </a:rPr>
              <a:t>再传送到运输层</a:t>
            </a:r>
          </a:p>
        </p:txBody>
      </p:sp>
      <p:sp>
        <p:nvSpPr>
          <p:cNvPr id="116768" name="Text Box 32"/>
          <p:cNvSpPr txBox="1">
            <a:spLocks noChangeArrowheads="1"/>
          </p:cNvSpPr>
          <p:nvPr/>
        </p:nvSpPr>
        <p:spPr bwMode="auto">
          <a:xfrm>
            <a:off x="1620838" y="3606800"/>
            <a:ext cx="4764087" cy="458788"/>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400">
                <a:solidFill>
                  <a:srgbClr val="333399"/>
                </a:solidFill>
                <a:latin typeface="Arial" pitchFamily="34" charset="0"/>
                <a:ea typeface="黑体" pitchFamily="49" charset="-122"/>
              </a:rPr>
              <a:t>加上运输层首部，成为运输层报文</a:t>
            </a:r>
            <a:endParaRPr kumimoji="1" lang="zh-CN" altLang="en-US" sz="3600">
              <a:solidFill>
                <a:srgbClr val="333399"/>
              </a:solidFill>
              <a:latin typeface="Arial" pitchFamily="34" charset="0"/>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16765"/>
                                        </p:tgtEl>
                                        <p:attrNameLst>
                                          <p:attrName>style.visibility</p:attrName>
                                        </p:attrNameLst>
                                      </p:cBhvr>
                                      <p:to>
                                        <p:strVal val="visible"/>
                                      </p:to>
                                    </p:set>
                                    <p:animEffect transition="in" filter="wipe(up)">
                                      <p:cBhvr>
                                        <p:cTn id="7" dur="1000"/>
                                        <p:tgtEl>
                                          <p:spTgt spid="116765"/>
                                        </p:tgtEl>
                                      </p:cBhvr>
                                    </p:animEffect>
                                  </p:childTnLst>
                                </p:cTn>
                              </p:par>
                            </p:childTnLst>
                          </p:cTn>
                        </p:par>
                        <p:par>
                          <p:cTn id="8" fill="hold">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167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65" grpId="0" animBg="1"/>
      <p:bldP spid="11676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algn="ctr"/>
            <a:r>
              <a:rPr lang="zh-CN" altLang="en-US" smtClean="0">
                <a:ea typeface="宋体" pitchFamily="2" charset="-122"/>
              </a:rPr>
              <a:t>计算机</a:t>
            </a:r>
            <a:r>
              <a:rPr lang="zh-CN" altLang="en-US" sz="2400" smtClean="0">
                <a:ea typeface="宋体" pitchFamily="2" charset="-122"/>
              </a:rPr>
              <a:t> </a:t>
            </a:r>
            <a:r>
              <a:rPr lang="en-US" altLang="zh-CN" smtClean="0">
                <a:ea typeface="宋体" pitchFamily="2" charset="-122"/>
              </a:rPr>
              <a:t>1</a:t>
            </a:r>
            <a:r>
              <a:rPr lang="en-US" altLang="zh-CN" sz="2400" smtClean="0">
                <a:ea typeface="宋体" pitchFamily="2" charset="-122"/>
              </a:rPr>
              <a:t> </a:t>
            </a:r>
            <a:r>
              <a:rPr lang="zh-CN" altLang="en-US" smtClean="0">
                <a:ea typeface="宋体" pitchFamily="2" charset="-122"/>
              </a:rPr>
              <a:t>向计算机</a:t>
            </a:r>
            <a:r>
              <a:rPr lang="zh-CN" altLang="en-US" sz="2400" smtClean="0">
                <a:ea typeface="宋体" pitchFamily="2" charset="-122"/>
              </a:rPr>
              <a:t> </a:t>
            </a:r>
            <a:r>
              <a:rPr lang="en-US" altLang="zh-CN" smtClean="0">
                <a:ea typeface="宋体" pitchFamily="2" charset="-122"/>
              </a:rPr>
              <a:t>2</a:t>
            </a:r>
            <a:r>
              <a:rPr lang="en-US" altLang="zh-CN" sz="2400" smtClean="0">
                <a:ea typeface="宋体" pitchFamily="2" charset="-122"/>
              </a:rPr>
              <a:t> </a:t>
            </a:r>
            <a:r>
              <a:rPr lang="zh-CN" altLang="en-US" smtClean="0">
                <a:ea typeface="宋体" pitchFamily="2" charset="-122"/>
              </a:rPr>
              <a:t>发送数据 </a:t>
            </a:r>
          </a:p>
        </p:txBody>
      </p:sp>
      <p:sp>
        <p:nvSpPr>
          <p:cNvPr id="33795" name="AutoShape 3"/>
          <p:cNvSpPr>
            <a:spLocks noChangeArrowheads="1"/>
          </p:cNvSpPr>
          <p:nvPr/>
        </p:nvSpPr>
        <p:spPr bwMode="auto">
          <a:xfrm rot="-5400000">
            <a:off x="4380707" y="1537494"/>
            <a:ext cx="417512" cy="9004300"/>
          </a:xfrm>
          <a:prstGeom prst="can">
            <a:avLst>
              <a:gd name="adj" fmla="val 48724"/>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3796" name="AutoShape 4"/>
          <p:cNvSpPr>
            <a:spLocks noChangeArrowheads="1"/>
          </p:cNvSpPr>
          <p:nvPr/>
        </p:nvSpPr>
        <p:spPr bwMode="auto">
          <a:xfrm>
            <a:off x="533400" y="2852738"/>
            <a:ext cx="839788" cy="3003550"/>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3797" name="Text Box 5"/>
          <p:cNvSpPr txBox="1">
            <a:spLocks noChangeArrowheads="1"/>
          </p:cNvSpPr>
          <p:nvPr/>
        </p:nvSpPr>
        <p:spPr bwMode="auto">
          <a:xfrm>
            <a:off x="782638" y="303371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33798" name="Text Box 6"/>
          <p:cNvSpPr txBox="1">
            <a:spLocks noChangeArrowheads="1"/>
          </p:cNvSpPr>
          <p:nvPr/>
        </p:nvSpPr>
        <p:spPr bwMode="auto">
          <a:xfrm>
            <a:off x="782638" y="3660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33799" name="Text Box 7"/>
          <p:cNvSpPr txBox="1">
            <a:spLocks noChangeArrowheads="1"/>
          </p:cNvSpPr>
          <p:nvPr/>
        </p:nvSpPr>
        <p:spPr bwMode="auto">
          <a:xfrm>
            <a:off x="782638" y="421957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33800" name="Text Box 8"/>
          <p:cNvSpPr txBox="1">
            <a:spLocks noChangeArrowheads="1"/>
          </p:cNvSpPr>
          <p:nvPr/>
        </p:nvSpPr>
        <p:spPr bwMode="auto">
          <a:xfrm>
            <a:off x="782638" y="477996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33801" name="Text Box 9"/>
          <p:cNvSpPr txBox="1">
            <a:spLocks noChangeArrowheads="1"/>
          </p:cNvSpPr>
          <p:nvPr/>
        </p:nvSpPr>
        <p:spPr bwMode="auto">
          <a:xfrm>
            <a:off x="782638" y="53467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33802" name="Freeform 10"/>
          <p:cNvSpPr>
            <a:spLocks/>
          </p:cNvSpPr>
          <p:nvPr/>
        </p:nvSpPr>
        <p:spPr bwMode="auto">
          <a:xfrm>
            <a:off x="533400" y="3455988"/>
            <a:ext cx="849313" cy="61912"/>
          </a:xfrm>
          <a:custGeom>
            <a:avLst/>
            <a:gdLst>
              <a:gd name="T0" fmla="*/ 0 w 534"/>
              <a:gd name="T1" fmla="*/ 91264174 h 42"/>
              <a:gd name="T2" fmla="*/ 1183856293 w 534"/>
              <a:gd name="T3" fmla="*/ 91264174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3803" name="Freeform 11"/>
          <p:cNvSpPr>
            <a:spLocks/>
          </p:cNvSpPr>
          <p:nvPr/>
        </p:nvSpPr>
        <p:spPr bwMode="auto">
          <a:xfrm>
            <a:off x="542925" y="4032250"/>
            <a:ext cx="849313" cy="61913"/>
          </a:xfrm>
          <a:custGeom>
            <a:avLst/>
            <a:gdLst>
              <a:gd name="T0" fmla="*/ 0 w 534"/>
              <a:gd name="T1" fmla="*/ 78228544 h 42"/>
              <a:gd name="T2" fmla="*/ 1183856293 w 534"/>
              <a:gd name="T3" fmla="*/ 91267122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3804" name="Freeform 12"/>
          <p:cNvSpPr>
            <a:spLocks/>
          </p:cNvSpPr>
          <p:nvPr/>
        </p:nvSpPr>
        <p:spPr bwMode="auto">
          <a:xfrm>
            <a:off x="520700" y="4608513"/>
            <a:ext cx="871538" cy="60325"/>
          </a:xfrm>
          <a:custGeom>
            <a:avLst/>
            <a:gdLst>
              <a:gd name="T0" fmla="*/ 0 w 548"/>
              <a:gd name="T1" fmla="*/ 86645363 h 42"/>
              <a:gd name="T2" fmla="*/ 1219154285 w 548"/>
              <a:gd name="T3" fmla="*/ 86645363 h 42"/>
              <a:gd name="T4" fmla="*/ 1386091907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3805" name="Freeform 13"/>
          <p:cNvSpPr>
            <a:spLocks/>
          </p:cNvSpPr>
          <p:nvPr/>
        </p:nvSpPr>
        <p:spPr bwMode="auto">
          <a:xfrm>
            <a:off x="520700" y="5202238"/>
            <a:ext cx="862013" cy="60325"/>
          </a:xfrm>
          <a:custGeom>
            <a:avLst/>
            <a:gdLst>
              <a:gd name="T0" fmla="*/ 0 w 542"/>
              <a:gd name="T1" fmla="*/ 86645363 h 42"/>
              <a:gd name="T2" fmla="*/ 1204025260 w 542"/>
              <a:gd name="T3" fmla="*/ 86645363 h 42"/>
              <a:gd name="T4" fmla="*/ 1370971020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3806" name="AutoShape 14"/>
          <p:cNvSpPr>
            <a:spLocks noChangeArrowheads="1"/>
          </p:cNvSpPr>
          <p:nvPr/>
        </p:nvSpPr>
        <p:spPr bwMode="auto">
          <a:xfrm>
            <a:off x="7897813" y="2819400"/>
            <a:ext cx="839787" cy="3036888"/>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3807" name="Text Box 15"/>
          <p:cNvSpPr txBox="1">
            <a:spLocks noChangeArrowheads="1"/>
          </p:cNvSpPr>
          <p:nvPr/>
        </p:nvSpPr>
        <p:spPr bwMode="auto">
          <a:xfrm>
            <a:off x="7935913" y="29972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33808" name="Text Box 16"/>
          <p:cNvSpPr txBox="1">
            <a:spLocks noChangeArrowheads="1"/>
          </p:cNvSpPr>
          <p:nvPr/>
        </p:nvSpPr>
        <p:spPr bwMode="auto">
          <a:xfrm>
            <a:off x="7935913" y="362585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33809" name="Text Box 17"/>
          <p:cNvSpPr txBox="1">
            <a:spLocks noChangeArrowheads="1"/>
          </p:cNvSpPr>
          <p:nvPr/>
        </p:nvSpPr>
        <p:spPr bwMode="auto">
          <a:xfrm>
            <a:off x="7935913" y="4184650"/>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33810" name="Text Box 18"/>
          <p:cNvSpPr txBox="1">
            <a:spLocks noChangeArrowheads="1"/>
          </p:cNvSpPr>
          <p:nvPr/>
        </p:nvSpPr>
        <p:spPr bwMode="auto">
          <a:xfrm>
            <a:off x="7935913" y="474662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33811" name="Text Box 19"/>
          <p:cNvSpPr txBox="1">
            <a:spLocks noChangeArrowheads="1"/>
          </p:cNvSpPr>
          <p:nvPr/>
        </p:nvSpPr>
        <p:spPr bwMode="auto">
          <a:xfrm>
            <a:off x="7935913" y="5311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33812" name="Freeform 20"/>
          <p:cNvSpPr>
            <a:spLocks/>
          </p:cNvSpPr>
          <p:nvPr/>
        </p:nvSpPr>
        <p:spPr bwMode="auto">
          <a:xfrm>
            <a:off x="7897813" y="3421063"/>
            <a:ext cx="849312" cy="61912"/>
          </a:xfrm>
          <a:custGeom>
            <a:avLst/>
            <a:gdLst>
              <a:gd name="T0" fmla="*/ 0 w 534"/>
              <a:gd name="T1" fmla="*/ 91264174 h 42"/>
              <a:gd name="T2" fmla="*/ 1183853308 w 534"/>
              <a:gd name="T3" fmla="*/ 91264174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3813" name="Freeform 21"/>
          <p:cNvSpPr>
            <a:spLocks/>
          </p:cNvSpPr>
          <p:nvPr/>
        </p:nvSpPr>
        <p:spPr bwMode="auto">
          <a:xfrm>
            <a:off x="7907338" y="3997325"/>
            <a:ext cx="849312" cy="61913"/>
          </a:xfrm>
          <a:custGeom>
            <a:avLst/>
            <a:gdLst>
              <a:gd name="T0" fmla="*/ 0 w 534"/>
              <a:gd name="T1" fmla="*/ 78228544 h 42"/>
              <a:gd name="T2" fmla="*/ 1183853308 w 534"/>
              <a:gd name="T3" fmla="*/ 91267122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3814" name="Freeform 22"/>
          <p:cNvSpPr>
            <a:spLocks/>
          </p:cNvSpPr>
          <p:nvPr/>
        </p:nvSpPr>
        <p:spPr bwMode="auto">
          <a:xfrm>
            <a:off x="7885113" y="4573588"/>
            <a:ext cx="871537" cy="60325"/>
          </a:xfrm>
          <a:custGeom>
            <a:avLst/>
            <a:gdLst>
              <a:gd name="T0" fmla="*/ 0 w 548"/>
              <a:gd name="T1" fmla="*/ 86645363 h 42"/>
              <a:gd name="T2" fmla="*/ 1219151295 w 548"/>
              <a:gd name="T3" fmla="*/ 86645363 h 42"/>
              <a:gd name="T4" fmla="*/ 138608872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3815" name="Freeform 23"/>
          <p:cNvSpPr>
            <a:spLocks/>
          </p:cNvSpPr>
          <p:nvPr/>
        </p:nvSpPr>
        <p:spPr bwMode="auto">
          <a:xfrm>
            <a:off x="7885113" y="5167313"/>
            <a:ext cx="862012" cy="60325"/>
          </a:xfrm>
          <a:custGeom>
            <a:avLst/>
            <a:gdLst>
              <a:gd name="T0" fmla="*/ 0 w 542"/>
              <a:gd name="T1" fmla="*/ 86645363 h 42"/>
              <a:gd name="T2" fmla="*/ 1204023864 w 542"/>
              <a:gd name="T3" fmla="*/ 86645363 h 42"/>
              <a:gd name="T4" fmla="*/ 1370967839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3816" name="Text Box 24"/>
          <p:cNvSpPr txBox="1">
            <a:spLocks noChangeArrowheads="1"/>
          </p:cNvSpPr>
          <p:nvPr/>
        </p:nvSpPr>
        <p:spPr bwMode="auto">
          <a:xfrm>
            <a:off x="395288"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1</a:t>
            </a:r>
          </a:p>
        </p:txBody>
      </p:sp>
      <p:sp>
        <p:nvSpPr>
          <p:cNvPr id="33817" name="AutoShape 25"/>
          <p:cNvSpPr>
            <a:spLocks noChangeArrowheads="1"/>
          </p:cNvSpPr>
          <p:nvPr/>
        </p:nvSpPr>
        <p:spPr bwMode="auto">
          <a:xfrm>
            <a:off x="8045450" y="2322513"/>
            <a:ext cx="687388"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3818" name="Text Box 26"/>
          <p:cNvSpPr txBox="1">
            <a:spLocks noChangeArrowheads="1"/>
          </p:cNvSpPr>
          <p:nvPr/>
        </p:nvSpPr>
        <p:spPr bwMode="auto">
          <a:xfrm>
            <a:off x="8039100" y="2427288"/>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2</a:t>
            </a:r>
            <a:endParaRPr kumimoji="1" lang="en-US" altLang="zh-CN" sz="2000" b="1">
              <a:solidFill>
                <a:srgbClr val="333399"/>
              </a:solidFill>
              <a:latin typeface="Arial" pitchFamily="34" charset="0"/>
            </a:endParaRPr>
          </a:p>
        </p:txBody>
      </p:sp>
      <p:sp>
        <p:nvSpPr>
          <p:cNvPr id="33819" name="AutoShape 27"/>
          <p:cNvSpPr>
            <a:spLocks noChangeArrowheads="1"/>
          </p:cNvSpPr>
          <p:nvPr/>
        </p:nvSpPr>
        <p:spPr bwMode="auto">
          <a:xfrm>
            <a:off x="538163" y="2365375"/>
            <a:ext cx="687387"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3820" name="Text Box 28"/>
          <p:cNvSpPr txBox="1">
            <a:spLocks noChangeArrowheads="1"/>
          </p:cNvSpPr>
          <p:nvPr/>
        </p:nvSpPr>
        <p:spPr bwMode="auto">
          <a:xfrm>
            <a:off x="558800" y="2486025"/>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1</a:t>
            </a:r>
            <a:endParaRPr kumimoji="1" lang="en-US" altLang="zh-CN" sz="2000" b="1">
              <a:solidFill>
                <a:srgbClr val="333399"/>
              </a:solidFill>
              <a:latin typeface="Arial" pitchFamily="34" charset="0"/>
            </a:endParaRPr>
          </a:p>
        </p:txBody>
      </p:sp>
      <p:sp>
        <p:nvSpPr>
          <p:cNvPr id="117789" name="AutoShape 29"/>
          <p:cNvSpPr>
            <a:spLocks noChangeArrowheads="1"/>
          </p:cNvSpPr>
          <p:nvPr/>
        </p:nvSpPr>
        <p:spPr bwMode="auto">
          <a:xfrm flipV="1">
            <a:off x="655638" y="3938588"/>
            <a:ext cx="196850" cy="361950"/>
          </a:xfrm>
          <a:prstGeom prst="upArrow">
            <a:avLst>
              <a:gd name="adj1" fmla="val 50000"/>
              <a:gd name="adj2" fmla="val 45951"/>
            </a:avLst>
          </a:pr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a:p>
        </p:txBody>
      </p:sp>
      <p:sp>
        <p:nvSpPr>
          <p:cNvPr id="33822" name="Text Box 30"/>
          <p:cNvSpPr txBox="1">
            <a:spLocks noChangeArrowheads="1"/>
          </p:cNvSpPr>
          <p:nvPr/>
        </p:nvSpPr>
        <p:spPr bwMode="auto">
          <a:xfrm>
            <a:off x="7781925"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2</a:t>
            </a:r>
          </a:p>
        </p:txBody>
      </p:sp>
      <p:sp>
        <p:nvSpPr>
          <p:cNvPr id="33823" name="Text Box 31"/>
          <p:cNvSpPr txBox="1">
            <a:spLocks noChangeArrowheads="1"/>
          </p:cNvSpPr>
          <p:nvPr/>
        </p:nvSpPr>
        <p:spPr bwMode="auto">
          <a:xfrm>
            <a:off x="1549400" y="3632200"/>
            <a:ext cx="3848100" cy="458788"/>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400">
                <a:solidFill>
                  <a:srgbClr val="333399"/>
                </a:solidFill>
                <a:latin typeface="Arial" pitchFamily="34" charset="0"/>
                <a:ea typeface="黑体" pitchFamily="49" charset="-122"/>
              </a:rPr>
              <a:t>运输层报文再传送到网络层</a:t>
            </a:r>
          </a:p>
        </p:txBody>
      </p:sp>
      <p:sp>
        <p:nvSpPr>
          <p:cNvPr id="117792" name="Text Box 32"/>
          <p:cNvSpPr txBox="1">
            <a:spLocks noChangeArrowheads="1"/>
          </p:cNvSpPr>
          <p:nvPr/>
        </p:nvSpPr>
        <p:spPr bwMode="auto">
          <a:xfrm>
            <a:off x="1549400" y="4229100"/>
            <a:ext cx="6135688" cy="457200"/>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400">
                <a:solidFill>
                  <a:srgbClr val="333399"/>
                </a:solidFill>
                <a:latin typeface="Arial" pitchFamily="34" charset="0"/>
                <a:ea typeface="黑体" pitchFamily="49" charset="-122"/>
              </a:rPr>
              <a:t>加上网络层首部，成为 </a:t>
            </a:r>
            <a:r>
              <a:rPr kumimoji="1" lang="en-US" altLang="zh-CN" sz="2400">
                <a:solidFill>
                  <a:srgbClr val="333399"/>
                </a:solidFill>
                <a:latin typeface="Arial" pitchFamily="34" charset="0"/>
                <a:ea typeface="黑体" pitchFamily="49" charset="-122"/>
              </a:rPr>
              <a:t>IP </a:t>
            </a:r>
            <a:r>
              <a:rPr kumimoji="1" lang="zh-CN" altLang="en-US" sz="2400">
                <a:solidFill>
                  <a:srgbClr val="333399"/>
                </a:solidFill>
                <a:latin typeface="Arial" pitchFamily="34" charset="0"/>
                <a:ea typeface="黑体" pitchFamily="49" charset="-122"/>
              </a:rPr>
              <a:t>数据报（或分组）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17789"/>
                                        </p:tgtEl>
                                        <p:attrNameLst>
                                          <p:attrName>style.visibility</p:attrName>
                                        </p:attrNameLst>
                                      </p:cBhvr>
                                      <p:to>
                                        <p:strVal val="visible"/>
                                      </p:to>
                                    </p:set>
                                    <p:animEffect transition="in" filter="wipe(up)">
                                      <p:cBhvr>
                                        <p:cTn id="7" dur="1000"/>
                                        <p:tgtEl>
                                          <p:spTgt spid="117789"/>
                                        </p:tgtEl>
                                      </p:cBhvr>
                                    </p:animEffect>
                                  </p:childTnLst>
                                </p:cTn>
                              </p:par>
                            </p:childTnLst>
                          </p:cTn>
                        </p:par>
                        <p:par>
                          <p:cTn id="8" fill="hold">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177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89" grpId="0" animBg="1"/>
      <p:bldP spid="11779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algn="ctr"/>
            <a:r>
              <a:rPr lang="zh-CN" altLang="en-US" smtClean="0">
                <a:ea typeface="宋体" pitchFamily="2" charset="-122"/>
              </a:rPr>
              <a:t>计算机</a:t>
            </a:r>
            <a:r>
              <a:rPr lang="zh-CN" altLang="en-US" sz="2400" smtClean="0">
                <a:ea typeface="宋体" pitchFamily="2" charset="-122"/>
              </a:rPr>
              <a:t> </a:t>
            </a:r>
            <a:r>
              <a:rPr lang="en-US" altLang="zh-CN" smtClean="0">
                <a:ea typeface="宋体" pitchFamily="2" charset="-122"/>
              </a:rPr>
              <a:t>1</a:t>
            </a:r>
            <a:r>
              <a:rPr lang="en-US" altLang="zh-CN" sz="2400" smtClean="0">
                <a:ea typeface="宋体" pitchFamily="2" charset="-122"/>
              </a:rPr>
              <a:t> </a:t>
            </a:r>
            <a:r>
              <a:rPr lang="zh-CN" altLang="en-US" smtClean="0">
                <a:ea typeface="宋体" pitchFamily="2" charset="-122"/>
              </a:rPr>
              <a:t>向计算机</a:t>
            </a:r>
            <a:r>
              <a:rPr lang="zh-CN" altLang="en-US" sz="2400" smtClean="0">
                <a:ea typeface="宋体" pitchFamily="2" charset="-122"/>
              </a:rPr>
              <a:t> </a:t>
            </a:r>
            <a:r>
              <a:rPr lang="en-US" altLang="zh-CN" smtClean="0">
                <a:ea typeface="宋体" pitchFamily="2" charset="-122"/>
              </a:rPr>
              <a:t>2</a:t>
            </a:r>
            <a:r>
              <a:rPr lang="en-US" altLang="zh-CN" sz="2400" smtClean="0">
                <a:ea typeface="宋体" pitchFamily="2" charset="-122"/>
              </a:rPr>
              <a:t> </a:t>
            </a:r>
            <a:r>
              <a:rPr lang="zh-CN" altLang="en-US" smtClean="0">
                <a:ea typeface="宋体" pitchFamily="2" charset="-122"/>
              </a:rPr>
              <a:t>发送数据 </a:t>
            </a:r>
          </a:p>
        </p:txBody>
      </p:sp>
      <p:sp>
        <p:nvSpPr>
          <p:cNvPr id="34819" name="AutoShape 3"/>
          <p:cNvSpPr>
            <a:spLocks noChangeArrowheads="1"/>
          </p:cNvSpPr>
          <p:nvPr/>
        </p:nvSpPr>
        <p:spPr bwMode="auto">
          <a:xfrm rot="-5400000">
            <a:off x="4380707" y="1537494"/>
            <a:ext cx="417512" cy="9004300"/>
          </a:xfrm>
          <a:prstGeom prst="can">
            <a:avLst>
              <a:gd name="adj" fmla="val 48724"/>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4820" name="AutoShape 4"/>
          <p:cNvSpPr>
            <a:spLocks noChangeArrowheads="1"/>
          </p:cNvSpPr>
          <p:nvPr/>
        </p:nvSpPr>
        <p:spPr bwMode="auto">
          <a:xfrm>
            <a:off x="533400" y="2852738"/>
            <a:ext cx="839788" cy="3003550"/>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4821" name="Text Box 5"/>
          <p:cNvSpPr txBox="1">
            <a:spLocks noChangeArrowheads="1"/>
          </p:cNvSpPr>
          <p:nvPr/>
        </p:nvSpPr>
        <p:spPr bwMode="auto">
          <a:xfrm>
            <a:off x="782638" y="303371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34822" name="Text Box 6"/>
          <p:cNvSpPr txBox="1">
            <a:spLocks noChangeArrowheads="1"/>
          </p:cNvSpPr>
          <p:nvPr/>
        </p:nvSpPr>
        <p:spPr bwMode="auto">
          <a:xfrm>
            <a:off x="782638" y="3660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34823" name="Text Box 7"/>
          <p:cNvSpPr txBox="1">
            <a:spLocks noChangeArrowheads="1"/>
          </p:cNvSpPr>
          <p:nvPr/>
        </p:nvSpPr>
        <p:spPr bwMode="auto">
          <a:xfrm>
            <a:off x="782638" y="421957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34824" name="Text Box 8"/>
          <p:cNvSpPr txBox="1">
            <a:spLocks noChangeArrowheads="1"/>
          </p:cNvSpPr>
          <p:nvPr/>
        </p:nvSpPr>
        <p:spPr bwMode="auto">
          <a:xfrm>
            <a:off x="782638" y="477996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34825" name="Text Box 9"/>
          <p:cNvSpPr txBox="1">
            <a:spLocks noChangeArrowheads="1"/>
          </p:cNvSpPr>
          <p:nvPr/>
        </p:nvSpPr>
        <p:spPr bwMode="auto">
          <a:xfrm>
            <a:off x="782638" y="53467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34826" name="Freeform 10"/>
          <p:cNvSpPr>
            <a:spLocks/>
          </p:cNvSpPr>
          <p:nvPr/>
        </p:nvSpPr>
        <p:spPr bwMode="auto">
          <a:xfrm>
            <a:off x="533400" y="3455988"/>
            <a:ext cx="849313" cy="61912"/>
          </a:xfrm>
          <a:custGeom>
            <a:avLst/>
            <a:gdLst>
              <a:gd name="T0" fmla="*/ 0 w 534"/>
              <a:gd name="T1" fmla="*/ 91264174 h 42"/>
              <a:gd name="T2" fmla="*/ 1183856293 w 534"/>
              <a:gd name="T3" fmla="*/ 91264174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4827" name="Freeform 11"/>
          <p:cNvSpPr>
            <a:spLocks/>
          </p:cNvSpPr>
          <p:nvPr/>
        </p:nvSpPr>
        <p:spPr bwMode="auto">
          <a:xfrm>
            <a:off x="542925" y="4032250"/>
            <a:ext cx="849313" cy="61913"/>
          </a:xfrm>
          <a:custGeom>
            <a:avLst/>
            <a:gdLst>
              <a:gd name="T0" fmla="*/ 0 w 534"/>
              <a:gd name="T1" fmla="*/ 78228544 h 42"/>
              <a:gd name="T2" fmla="*/ 1183856293 w 534"/>
              <a:gd name="T3" fmla="*/ 91267122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4828" name="Freeform 12"/>
          <p:cNvSpPr>
            <a:spLocks/>
          </p:cNvSpPr>
          <p:nvPr/>
        </p:nvSpPr>
        <p:spPr bwMode="auto">
          <a:xfrm>
            <a:off x="520700" y="4608513"/>
            <a:ext cx="871538" cy="60325"/>
          </a:xfrm>
          <a:custGeom>
            <a:avLst/>
            <a:gdLst>
              <a:gd name="T0" fmla="*/ 0 w 548"/>
              <a:gd name="T1" fmla="*/ 86645363 h 42"/>
              <a:gd name="T2" fmla="*/ 1219154285 w 548"/>
              <a:gd name="T3" fmla="*/ 86645363 h 42"/>
              <a:gd name="T4" fmla="*/ 1386091907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4829" name="Freeform 13"/>
          <p:cNvSpPr>
            <a:spLocks/>
          </p:cNvSpPr>
          <p:nvPr/>
        </p:nvSpPr>
        <p:spPr bwMode="auto">
          <a:xfrm>
            <a:off x="520700" y="5202238"/>
            <a:ext cx="862013" cy="60325"/>
          </a:xfrm>
          <a:custGeom>
            <a:avLst/>
            <a:gdLst>
              <a:gd name="T0" fmla="*/ 0 w 542"/>
              <a:gd name="T1" fmla="*/ 86645363 h 42"/>
              <a:gd name="T2" fmla="*/ 1204025260 w 542"/>
              <a:gd name="T3" fmla="*/ 86645363 h 42"/>
              <a:gd name="T4" fmla="*/ 1370971020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4830" name="AutoShape 14"/>
          <p:cNvSpPr>
            <a:spLocks noChangeArrowheads="1"/>
          </p:cNvSpPr>
          <p:nvPr/>
        </p:nvSpPr>
        <p:spPr bwMode="auto">
          <a:xfrm>
            <a:off x="7897813" y="2819400"/>
            <a:ext cx="839787" cy="3036888"/>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4831" name="Text Box 15"/>
          <p:cNvSpPr txBox="1">
            <a:spLocks noChangeArrowheads="1"/>
          </p:cNvSpPr>
          <p:nvPr/>
        </p:nvSpPr>
        <p:spPr bwMode="auto">
          <a:xfrm>
            <a:off x="7935913" y="29972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34832" name="Text Box 16"/>
          <p:cNvSpPr txBox="1">
            <a:spLocks noChangeArrowheads="1"/>
          </p:cNvSpPr>
          <p:nvPr/>
        </p:nvSpPr>
        <p:spPr bwMode="auto">
          <a:xfrm>
            <a:off x="7935913" y="362585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34833" name="Text Box 17"/>
          <p:cNvSpPr txBox="1">
            <a:spLocks noChangeArrowheads="1"/>
          </p:cNvSpPr>
          <p:nvPr/>
        </p:nvSpPr>
        <p:spPr bwMode="auto">
          <a:xfrm>
            <a:off x="7935913" y="4184650"/>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34834" name="Text Box 18"/>
          <p:cNvSpPr txBox="1">
            <a:spLocks noChangeArrowheads="1"/>
          </p:cNvSpPr>
          <p:nvPr/>
        </p:nvSpPr>
        <p:spPr bwMode="auto">
          <a:xfrm>
            <a:off x="7935913" y="474662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34835" name="Text Box 19"/>
          <p:cNvSpPr txBox="1">
            <a:spLocks noChangeArrowheads="1"/>
          </p:cNvSpPr>
          <p:nvPr/>
        </p:nvSpPr>
        <p:spPr bwMode="auto">
          <a:xfrm>
            <a:off x="7935913" y="5311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34836" name="Freeform 20"/>
          <p:cNvSpPr>
            <a:spLocks/>
          </p:cNvSpPr>
          <p:nvPr/>
        </p:nvSpPr>
        <p:spPr bwMode="auto">
          <a:xfrm>
            <a:off x="7897813" y="3421063"/>
            <a:ext cx="849312" cy="61912"/>
          </a:xfrm>
          <a:custGeom>
            <a:avLst/>
            <a:gdLst>
              <a:gd name="T0" fmla="*/ 0 w 534"/>
              <a:gd name="T1" fmla="*/ 91264174 h 42"/>
              <a:gd name="T2" fmla="*/ 1183853308 w 534"/>
              <a:gd name="T3" fmla="*/ 91264174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4837" name="Freeform 21"/>
          <p:cNvSpPr>
            <a:spLocks/>
          </p:cNvSpPr>
          <p:nvPr/>
        </p:nvSpPr>
        <p:spPr bwMode="auto">
          <a:xfrm>
            <a:off x="7907338" y="3997325"/>
            <a:ext cx="849312" cy="61913"/>
          </a:xfrm>
          <a:custGeom>
            <a:avLst/>
            <a:gdLst>
              <a:gd name="T0" fmla="*/ 0 w 534"/>
              <a:gd name="T1" fmla="*/ 78228544 h 42"/>
              <a:gd name="T2" fmla="*/ 1183853308 w 534"/>
              <a:gd name="T3" fmla="*/ 91267122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4838" name="Freeform 22"/>
          <p:cNvSpPr>
            <a:spLocks/>
          </p:cNvSpPr>
          <p:nvPr/>
        </p:nvSpPr>
        <p:spPr bwMode="auto">
          <a:xfrm>
            <a:off x="7885113" y="4573588"/>
            <a:ext cx="871537" cy="60325"/>
          </a:xfrm>
          <a:custGeom>
            <a:avLst/>
            <a:gdLst>
              <a:gd name="T0" fmla="*/ 0 w 548"/>
              <a:gd name="T1" fmla="*/ 86645363 h 42"/>
              <a:gd name="T2" fmla="*/ 1219151295 w 548"/>
              <a:gd name="T3" fmla="*/ 86645363 h 42"/>
              <a:gd name="T4" fmla="*/ 138608872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4839" name="Freeform 23"/>
          <p:cNvSpPr>
            <a:spLocks/>
          </p:cNvSpPr>
          <p:nvPr/>
        </p:nvSpPr>
        <p:spPr bwMode="auto">
          <a:xfrm>
            <a:off x="7885113" y="5167313"/>
            <a:ext cx="862012" cy="60325"/>
          </a:xfrm>
          <a:custGeom>
            <a:avLst/>
            <a:gdLst>
              <a:gd name="T0" fmla="*/ 0 w 542"/>
              <a:gd name="T1" fmla="*/ 86645363 h 42"/>
              <a:gd name="T2" fmla="*/ 1204023864 w 542"/>
              <a:gd name="T3" fmla="*/ 86645363 h 42"/>
              <a:gd name="T4" fmla="*/ 1370967839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4840" name="Text Box 24"/>
          <p:cNvSpPr txBox="1">
            <a:spLocks noChangeArrowheads="1"/>
          </p:cNvSpPr>
          <p:nvPr/>
        </p:nvSpPr>
        <p:spPr bwMode="auto">
          <a:xfrm>
            <a:off x="395288"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1</a:t>
            </a:r>
          </a:p>
        </p:txBody>
      </p:sp>
      <p:sp>
        <p:nvSpPr>
          <p:cNvPr id="34841" name="AutoShape 25"/>
          <p:cNvSpPr>
            <a:spLocks noChangeArrowheads="1"/>
          </p:cNvSpPr>
          <p:nvPr/>
        </p:nvSpPr>
        <p:spPr bwMode="auto">
          <a:xfrm>
            <a:off x="8045450" y="2322513"/>
            <a:ext cx="687388"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4842" name="Text Box 26"/>
          <p:cNvSpPr txBox="1">
            <a:spLocks noChangeArrowheads="1"/>
          </p:cNvSpPr>
          <p:nvPr/>
        </p:nvSpPr>
        <p:spPr bwMode="auto">
          <a:xfrm>
            <a:off x="8039100" y="2427288"/>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2</a:t>
            </a:r>
            <a:endParaRPr kumimoji="1" lang="en-US" altLang="zh-CN" sz="2000" b="1">
              <a:solidFill>
                <a:srgbClr val="333399"/>
              </a:solidFill>
              <a:latin typeface="Arial" pitchFamily="34" charset="0"/>
            </a:endParaRPr>
          </a:p>
        </p:txBody>
      </p:sp>
      <p:sp>
        <p:nvSpPr>
          <p:cNvPr id="34843" name="AutoShape 27"/>
          <p:cNvSpPr>
            <a:spLocks noChangeArrowheads="1"/>
          </p:cNvSpPr>
          <p:nvPr/>
        </p:nvSpPr>
        <p:spPr bwMode="auto">
          <a:xfrm>
            <a:off x="538163" y="2365375"/>
            <a:ext cx="687387"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4844" name="Text Box 28"/>
          <p:cNvSpPr txBox="1">
            <a:spLocks noChangeArrowheads="1"/>
          </p:cNvSpPr>
          <p:nvPr/>
        </p:nvSpPr>
        <p:spPr bwMode="auto">
          <a:xfrm>
            <a:off x="558800" y="2486025"/>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1</a:t>
            </a:r>
            <a:endParaRPr kumimoji="1" lang="en-US" altLang="zh-CN" sz="2000" b="1">
              <a:solidFill>
                <a:srgbClr val="333399"/>
              </a:solidFill>
              <a:latin typeface="Arial" pitchFamily="34" charset="0"/>
            </a:endParaRPr>
          </a:p>
        </p:txBody>
      </p:sp>
      <p:sp>
        <p:nvSpPr>
          <p:cNvPr id="118813" name="AutoShape 29"/>
          <p:cNvSpPr>
            <a:spLocks noChangeArrowheads="1"/>
          </p:cNvSpPr>
          <p:nvPr/>
        </p:nvSpPr>
        <p:spPr bwMode="auto">
          <a:xfrm flipV="1">
            <a:off x="655638" y="4514850"/>
            <a:ext cx="196850" cy="363538"/>
          </a:xfrm>
          <a:prstGeom prst="upArrow">
            <a:avLst>
              <a:gd name="adj1" fmla="val 50000"/>
              <a:gd name="adj2" fmla="val 46152"/>
            </a:avLst>
          </a:pr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a:p>
        </p:txBody>
      </p:sp>
      <p:sp>
        <p:nvSpPr>
          <p:cNvPr id="34846" name="Text Box 30"/>
          <p:cNvSpPr txBox="1">
            <a:spLocks noChangeArrowheads="1"/>
          </p:cNvSpPr>
          <p:nvPr/>
        </p:nvSpPr>
        <p:spPr bwMode="auto">
          <a:xfrm>
            <a:off x="7781925"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2</a:t>
            </a:r>
          </a:p>
        </p:txBody>
      </p:sp>
      <p:sp>
        <p:nvSpPr>
          <p:cNvPr id="34847" name="Text Box 31"/>
          <p:cNvSpPr txBox="1">
            <a:spLocks noChangeArrowheads="1"/>
          </p:cNvSpPr>
          <p:nvPr/>
        </p:nvSpPr>
        <p:spPr bwMode="auto">
          <a:xfrm>
            <a:off x="1620838" y="4203700"/>
            <a:ext cx="4219575" cy="457200"/>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en-US" altLang="zh-CN" sz="2400">
                <a:solidFill>
                  <a:srgbClr val="333399"/>
                </a:solidFill>
                <a:latin typeface="Arial" pitchFamily="34" charset="0"/>
                <a:ea typeface="黑体" pitchFamily="49" charset="-122"/>
              </a:rPr>
              <a:t>IP </a:t>
            </a:r>
            <a:r>
              <a:rPr kumimoji="1" lang="zh-CN" altLang="en-US" sz="2400">
                <a:solidFill>
                  <a:srgbClr val="333399"/>
                </a:solidFill>
                <a:latin typeface="Arial" pitchFamily="34" charset="0"/>
                <a:ea typeface="黑体" pitchFamily="49" charset="-122"/>
              </a:rPr>
              <a:t>数据报再传送到数据链路层</a:t>
            </a:r>
          </a:p>
        </p:txBody>
      </p:sp>
      <p:sp>
        <p:nvSpPr>
          <p:cNvPr id="118816" name="Text Box 32"/>
          <p:cNvSpPr txBox="1">
            <a:spLocks noChangeArrowheads="1"/>
          </p:cNvSpPr>
          <p:nvPr/>
        </p:nvSpPr>
        <p:spPr bwMode="auto">
          <a:xfrm>
            <a:off x="1620838" y="4762500"/>
            <a:ext cx="5984875" cy="457200"/>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400">
                <a:solidFill>
                  <a:srgbClr val="333399"/>
                </a:solidFill>
                <a:latin typeface="Arial" pitchFamily="34" charset="0"/>
                <a:ea typeface="黑体" pitchFamily="49" charset="-122"/>
              </a:rPr>
              <a:t>加上链路层首部和尾部，成为数据链路层帧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18813"/>
                                        </p:tgtEl>
                                        <p:attrNameLst>
                                          <p:attrName>style.visibility</p:attrName>
                                        </p:attrNameLst>
                                      </p:cBhvr>
                                      <p:to>
                                        <p:strVal val="visible"/>
                                      </p:to>
                                    </p:set>
                                    <p:animEffect transition="in" filter="wipe(up)">
                                      <p:cBhvr>
                                        <p:cTn id="7" dur="1000"/>
                                        <p:tgtEl>
                                          <p:spTgt spid="118813"/>
                                        </p:tgtEl>
                                      </p:cBhvr>
                                    </p:animEffect>
                                  </p:childTnLst>
                                </p:cTn>
                              </p:par>
                            </p:childTnLst>
                          </p:cTn>
                        </p:par>
                        <p:par>
                          <p:cTn id="8" fill="hold">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188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813" grpId="0" animBg="1"/>
      <p:bldP spid="1188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87350" y="0"/>
            <a:ext cx="7929563" cy="1301750"/>
          </a:xfrm>
        </p:spPr>
        <p:txBody>
          <a:bodyPr/>
          <a:lstStyle/>
          <a:p>
            <a:r>
              <a:rPr lang="zh-CN" altLang="en-US" smtClean="0">
                <a:latin typeface="Times New Roman" pitchFamily="18" charset="0"/>
                <a:ea typeface="宋体" pitchFamily="2" charset="-122"/>
                <a:cs typeface="Times New Roman" pitchFamily="18" charset="0"/>
              </a:rPr>
              <a:t>互联网发展的重要里程碑</a:t>
            </a:r>
          </a:p>
        </p:txBody>
      </p:sp>
      <p:sp>
        <p:nvSpPr>
          <p:cNvPr id="11267" name="Rectangle 3"/>
          <p:cNvSpPr>
            <a:spLocks noGrp="1" noChangeArrowheads="1"/>
          </p:cNvSpPr>
          <p:nvPr>
            <p:ph type="body" idx="1"/>
          </p:nvPr>
        </p:nvSpPr>
        <p:spPr>
          <a:xfrm>
            <a:off x="234950" y="1454150"/>
            <a:ext cx="8610600" cy="5334000"/>
          </a:xfrm>
        </p:spPr>
        <p:txBody>
          <a:bodyPr/>
          <a:lstStyle/>
          <a:p>
            <a:pPr algn="just" eaLnBrk="1" hangingPunct="1">
              <a:lnSpc>
                <a:spcPct val="150000"/>
              </a:lnSpc>
            </a:pPr>
            <a:r>
              <a:rPr lang="zh-CN" altLang="en-US" sz="3200" smtClean="0">
                <a:solidFill>
                  <a:srgbClr val="3333CC"/>
                </a:solidFill>
                <a:latin typeface="Times New Roman" pitchFamily="18" charset="0"/>
                <a:ea typeface="宋体" pitchFamily="2" charset="-122"/>
              </a:rPr>
              <a:t>第一个里程碑：分组交换理论</a:t>
            </a:r>
          </a:p>
          <a:p>
            <a:pPr algn="just" eaLnBrk="1" hangingPunct="1">
              <a:lnSpc>
                <a:spcPct val="150000"/>
              </a:lnSpc>
            </a:pPr>
            <a:r>
              <a:rPr lang="zh-CN" altLang="en-US" sz="3200" smtClean="0">
                <a:solidFill>
                  <a:srgbClr val="3333CC"/>
                </a:solidFill>
                <a:latin typeface="Times New Roman" pitchFamily="18" charset="0"/>
                <a:ea typeface="宋体" pitchFamily="2" charset="-122"/>
              </a:rPr>
              <a:t>第二个里程碑：传输协议</a:t>
            </a:r>
            <a:r>
              <a:rPr lang="en-US" altLang="zh-CN" sz="3200" smtClean="0">
                <a:solidFill>
                  <a:srgbClr val="3333CC"/>
                </a:solidFill>
                <a:latin typeface="Times New Roman" pitchFamily="18" charset="0"/>
                <a:ea typeface="宋体" pitchFamily="2" charset="-122"/>
              </a:rPr>
              <a:t>TCP/IP</a:t>
            </a:r>
            <a:r>
              <a:rPr lang="zh-CN" altLang="en-US" sz="3200" smtClean="0">
                <a:solidFill>
                  <a:srgbClr val="3333CC"/>
                </a:solidFill>
                <a:latin typeface="Times New Roman" pitchFamily="18" charset="0"/>
                <a:ea typeface="宋体" pitchFamily="2" charset="-122"/>
              </a:rPr>
              <a:t>协议设计</a:t>
            </a:r>
          </a:p>
          <a:p>
            <a:pPr algn="just" eaLnBrk="1" hangingPunct="1">
              <a:lnSpc>
                <a:spcPct val="150000"/>
              </a:lnSpc>
            </a:pPr>
            <a:r>
              <a:rPr lang="zh-CN" altLang="en-US" sz="3200" smtClean="0">
                <a:solidFill>
                  <a:srgbClr val="3333CC"/>
                </a:solidFill>
                <a:latin typeface="Times New Roman" pitchFamily="18" charset="0"/>
                <a:ea typeface="宋体" pitchFamily="2" charset="-122"/>
              </a:rPr>
              <a:t>第三个里程碑：</a:t>
            </a:r>
            <a:r>
              <a:rPr lang="en-US" altLang="zh-CN" sz="3200" smtClean="0">
                <a:solidFill>
                  <a:srgbClr val="3333CC"/>
                </a:solidFill>
                <a:latin typeface="Times New Roman" pitchFamily="18" charset="0"/>
                <a:ea typeface="宋体" pitchFamily="2" charset="-122"/>
              </a:rPr>
              <a:t>World Wide Web</a:t>
            </a:r>
            <a:r>
              <a:rPr lang="zh-CN" altLang="en-US" sz="3200" smtClean="0">
                <a:solidFill>
                  <a:srgbClr val="3333CC"/>
                </a:solidFill>
                <a:latin typeface="Times New Roman" pitchFamily="18" charset="0"/>
                <a:ea typeface="宋体" pitchFamily="2" charset="-122"/>
              </a:rPr>
              <a:t>技术</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algn="ctr"/>
            <a:r>
              <a:rPr lang="zh-CN" altLang="en-US" smtClean="0">
                <a:ea typeface="宋体" pitchFamily="2" charset="-122"/>
              </a:rPr>
              <a:t>计算机</a:t>
            </a:r>
            <a:r>
              <a:rPr lang="zh-CN" altLang="en-US" sz="2400" smtClean="0">
                <a:ea typeface="宋体" pitchFamily="2" charset="-122"/>
              </a:rPr>
              <a:t> </a:t>
            </a:r>
            <a:r>
              <a:rPr lang="en-US" altLang="zh-CN" smtClean="0">
                <a:ea typeface="宋体" pitchFamily="2" charset="-122"/>
              </a:rPr>
              <a:t>1</a:t>
            </a:r>
            <a:r>
              <a:rPr lang="en-US" altLang="zh-CN" sz="2400" smtClean="0">
                <a:ea typeface="宋体" pitchFamily="2" charset="-122"/>
              </a:rPr>
              <a:t> </a:t>
            </a:r>
            <a:r>
              <a:rPr lang="zh-CN" altLang="en-US" smtClean="0">
                <a:ea typeface="宋体" pitchFamily="2" charset="-122"/>
              </a:rPr>
              <a:t>向计算机</a:t>
            </a:r>
            <a:r>
              <a:rPr lang="zh-CN" altLang="en-US" sz="2400" smtClean="0">
                <a:ea typeface="宋体" pitchFamily="2" charset="-122"/>
              </a:rPr>
              <a:t> </a:t>
            </a:r>
            <a:r>
              <a:rPr lang="en-US" altLang="zh-CN" smtClean="0">
                <a:ea typeface="宋体" pitchFamily="2" charset="-122"/>
              </a:rPr>
              <a:t>2</a:t>
            </a:r>
            <a:r>
              <a:rPr lang="en-US" altLang="zh-CN" sz="2400" smtClean="0">
                <a:ea typeface="宋体" pitchFamily="2" charset="-122"/>
              </a:rPr>
              <a:t> </a:t>
            </a:r>
            <a:r>
              <a:rPr lang="zh-CN" altLang="en-US" smtClean="0">
                <a:ea typeface="宋体" pitchFamily="2" charset="-122"/>
              </a:rPr>
              <a:t>发送数据 </a:t>
            </a:r>
          </a:p>
        </p:txBody>
      </p:sp>
      <p:sp>
        <p:nvSpPr>
          <p:cNvPr id="35843" name="AutoShape 3"/>
          <p:cNvSpPr>
            <a:spLocks noChangeArrowheads="1"/>
          </p:cNvSpPr>
          <p:nvPr/>
        </p:nvSpPr>
        <p:spPr bwMode="auto">
          <a:xfrm rot="-5400000">
            <a:off x="4380707" y="1537494"/>
            <a:ext cx="417512" cy="9004300"/>
          </a:xfrm>
          <a:prstGeom prst="can">
            <a:avLst>
              <a:gd name="adj" fmla="val 48724"/>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5844" name="AutoShape 4"/>
          <p:cNvSpPr>
            <a:spLocks noChangeArrowheads="1"/>
          </p:cNvSpPr>
          <p:nvPr/>
        </p:nvSpPr>
        <p:spPr bwMode="auto">
          <a:xfrm>
            <a:off x="533400" y="2852738"/>
            <a:ext cx="839788" cy="3003550"/>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5845" name="Text Box 5"/>
          <p:cNvSpPr txBox="1">
            <a:spLocks noChangeArrowheads="1"/>
          </p:cNvSpPr>
          <p:nvPr/>
        </p:nvSpPr>
        <p:spPr bwMode="auto">
          <a:xfrm>
            <a:off x="782638" y="303371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35846" name="Text Box 6"/>
          <p:cNvSpPr txBox="1">
            <a:spLocks noChangeArrowheads="1"/>
          </p:cNvSpPr>
          <p:nvPr/>
        </p:nvSpPr>
        <p:spPr bwMode="auto">
          <a:xfrm>
            <a:off x="782638" y="3660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35847" name="Text Box 7"/>
          <p:cNvSpPr txBox="1">
            <a:spLocks noChangeArrowheads="1"/>
          </p:cNvSpPr>
          <p:nvPr/>
        </p:nvSpPr>
        <p:spPr bwMode="auto">
          <a:xfrm>
            <a:off x="782638" y="421957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35848" name="Text Box 8"/>
          <p:cNvSpPr txBox="1">
            <a:spLocks noChangeArrowheads="1"/>
          </p:cNvSpPr>
          <p:nvPr/>
        </p:nvSpPr>
        <p:spPr bwMode="auto">
          <a:xfrm>
            <a:off x="782638" y="477996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35849" name="Text Box 9"/>
          <p:cNvSpPr txBox="1">
            <a:spLocks noChangeArrowheads="1"/>
          </p:cNvSpPr>
          <p:nvPr/>
        </p:nvSpPr>
        <p:spPr bwMode="auto">
          <a:xfrm>
            <a:off x="782638" y="53467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35850" name="Freeform 10"/>
          <p:cNvSpPr>
            <a:spLocks/>
          </p:cNvSpPr>
          <p:nvPr/>
        </p:nvSpPr>
        <p:spPr bwMode="auto">
          <a:xfrm>
            <a:off x="533400" y="3455988"/>
            <a:ext cx="849313" cy="61912"/>
          </a:xfrm>
          <a:custGeom>
            <a:avLst/>
            <a:gdLst>
              <a:gd name="T0" fmla="*/ 0 w 534"/>
              <a:gd name="T1" fmla="*/ 91264174 h 42"/>
              <a:gd name="T2" fmla="*/ 1183856293 w 534"/>
              <a:gd name="T3" fmla="*/ 91264174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5851" name="Freeform 11"/>
          <p:cNvSpPr>
            <a:spLocks/>
          </p:cNvSpPr>
          <p:nvPr/>
        </p:nvSpPr>
        <p:spPr bwMode="auto">
          <a:xfrm>
            <a:off x="542925" y="4032250"/>
            <a:ext cx="849313" cy="61913"/>
          </a:xfrm>
          <a:custGeom>
            <a:avLst/>
            <a:gdLst>
              <a:gd name="T0" fmla="*/ 0 w 534"/>
              <a:gd name="T1" fmla="*/ 78228544 h 42"/>
              <a:gd name="T2" fmla="*/ 1183856293 w 534"/>
              <a:gd name="T3" fmla="*/ 91267122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5852" name="Freeform 12"/>
          <p:cNvSpPr>
            <a:spLocks/>
          </p:cNvSpPr>
          <p:nvPr/>
        </p:nvSpPr>
        <p:spPr bwMode="auto">
          <a:xfrm>
            <a:off x="520700" y="4608513"/>
            <a:ext cx="871538" cy="60325"/>
          </a:xfrm>
          <a:custGeom>
            <a:avLst/>
            <a:gdLst>
              <a:gd name="T0" fmla="*/ 0 w 548"/>
              <a:gd name="T1" fmla="*/ 86645363 h 42"/>
              <a:gd name="T2" fmla="*/ 1219154285 w 548"/>
              <a:gd name="T3" fmla="*/ 86645363 h 42"/>
              <a:gd name="T4" fmla="*/ 1386091907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5853" name="Freeform 13"/>
          <p:cNvSpPr>
            <a:spLocks/>
          </p:cNvSpPr>
          <p:nvPr/>
        </p:nvSpPr>
        <p:spPr bwMode="auto">
          <a:xfrm>
            <a:off x="520700" y="5202238"/>
            <a:ext cx="862013" cy="60325"/>
          </a:xfrm>
          <a:custGeom>
            <a:avLst/>
            <a:gdLst>
              <a:gd name="T0" fmla="*/ 0 w 542"/>
              <a:gd name="T1" fmla="*/ 86645363 h 42"/>
              <a:gd name="T2" fmla="*/ 1204025260 w 542"/>
              <a:gd name="T3" fmla="*/ 86645363 h 42"/>
              <a:gd name="T4" fmla="*/ 1370971020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5854" name="AutoShape 14"/>
          <p:cNvSpPr>
            <a:spLocks noChangeArrowheads="1"/>
          </p:cNvSpPr>
          <p:nvPr/>
        </p:nvSpPr>
        <p:spPr bwMode="auto">
          <a:xfrm>
            <a:off x="7897813" y="2819400"/>
            <a:ext cx="839787" cy="3036888"/>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5855" name="Text Box 15"/>
          <p:cNvSpPr txBox="1">
            <a:spLocks noChangeArrowheads="1"/>
          </p:cNvSpPr>
          <p:nvPr/>
        </p:nvSpPr>
        <p:spPr bwMode="auto">
          <a:xfrm>
            <a:off x="7935913" y="29972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35856" name="Text Box 16"/>
          <p:cNvSpPr txBox="1">
            <a:spLocks noChangeArrowheads="1"/>
          </p:cNvSpPr>
          <p:nvPr/>
        </p:nvSpPr>
        <p:spPr bwMode="auto">
          <a:xfrm>
            <a:off x="7935913" y="362585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35857" name="Text Box 17"/>
          <p:cNvSpPr txBox="1">
            <a:spLocks noChangeArrowheads="1"/>
          </p:cNvSpPr>
          <p:nvPr/>
        </p:nvSpPr>
        <p:spPr bwMode="auto">
          <a:xfrm>
            <a:off x="7935913" y="4184650"/>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35858" name="Text Box 18"/>
          <p:cNvSpPr txBox="1">
            <a:spLocks noChangeArrowheads="1"/>
          </p:cNvSpPr>
          <p:nvPr/>
        </p:nvSpPr>
        <p:spPr bwMode="auto">
          <a:xfrm>
            <a:off x="7935913" y="474662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35859" name="Text Box 19"/>
          <p:cNvSpPr txBox="1">
            <a:spLocks noChangeArrowheads="1"/>
          </p:cNvSpPr>
          <p:nvPr/>
        </p:nvSpPr>
        <p:spPr bwMode="auto">
          <a:xfrm>
            <a:off x="7935913" y="5311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35860" name="Freeform 20"/>
          <p:cNvSpPr>
            <a:spLocks/>
          </p:cNvSpPr>
          <p:nvPr/>
        </p:nvSpPr>
        <p:spPr bwMode="auto">
          <a:xfrm>
            <a:off x="7897813" y="3421063"/>
            <a:ext cx="849312" cy="61912"/>
          </a:xfrm>
          <a:custGeom>
            <a:avLst/>
            <a:gdLst>
              <a:gd name="T0" fmla="*/ 0 w 534"/>
              <a:gd name="T1" fmla="*/ 91264174 h 42"/>
              <a:gd name="T2" fmla="*/ 1183853308 w 534"/>
              <a:gd name="T3" fmla="*/ 91264174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5861" name="Freeform 21"/>
          <p:cNvSpPr>
            <a:spLocks/>
          </p:cNvSpPr>
          <p:nvPr/>
        </p:nvSpPr>
        <p:spPr bwMode="auto">
          <a:xfrm>
            <a:off x="7907338" y="3997325"/>
            <a:ext cx="849312" cy="61913"/>
          </a:xfrm>
          <a:custGeom>
            <a:avLst/>
            <a:gdLst>
              <a:gd name="T0" fmla="*/ 0 w 534"/>
              <a:gd name="T1" fmla="*/ 78228544 h 42"/>
              <a:gd name="T2" fmla="*/ 1183853308 w 534"/>
              <a:gd name="T3" fmla="*/ 91267122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5862" name="Freeform 22"/>
          <p:cNvSpPr>
            <a:spLocks/>
          </p:cNvSpPr>
          <p:nvPr/>
        </p:nvSpPr>
        <p:spPr bwMode="auto">
          <a:xfrm>
            <a:off x="7885113" y="4573588"/>
            <a:ext cx="871537" cy="60325"/>
          </a:xfrm>
          <a:custGeom>
            <a:avLst/>
            <a:gdLst>
              <a:gd name="T0" fmla="*/ 0 w 548"/>
              <a:gd name="T1" fmla="*/ 86645363 h 42"/>
              <a:gd name="T2" fmla="*/ 1219151295 w 548"/>
              <a:gd name="T3" fmla="*/ 86645363 h 42"/>
              <a:gd name="T4" fmla="*/ 138608872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5863" name="Freeform 23"/>
          <p:cNvSpPr>
            <a:spLocks/>
          </p:cNvSpPr>
          <p:nvPr/>
        </p:nvSpPr>
        <p:spPr bwMode="auto">
          <a:xfrm>
            <a:off x="7885113" y="5167313"/>
            <a:ext cx="862012" cy="60325"/>
          </a:xfrm>
          <a:custGeom>
            <a:avLst/>
            <a:gdLst>
              <a:gd name="T0" fmla="*/ 0 w 542"/>
              <a:gd name="T1" fmla="*/ 86645363 h 42"/>
              <a:gd name="T2" fmla="*/ 1204023864 w 542"/>
              <a:gd name="T3" fmla="*/ 86645363 h 42"/>
              <a:gd name="T4" fmla="*/ 1370967839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5864" name="Text Box 24"/>
          <p:cNvSpPr txBox="1">
            <a:spLocks noChangeArrowheads="1"/>
          </p:cNvSpPr>
          <p:nvPr/>
        </p:nvSpPr>
        <p:spPr bwMode="auto">
          <a:xfrm>
            <a:off x="395288"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1</a:t>
            </a:r>
          </a:p>
        </p:txBody>
      </p:sp>
      <p:sp>
        <p:nvSpPr>
          <p:cNvPr id="35865" name="AutoShape 25"/>
          <p:cNvSpPr>
            <a:spLocks noChangeArrowheads="1"/>
          </p:cNvSpPr>
          <p:nvPr/>
        </p:nvSpPr>
        <p:spPr bwMode="auto">
          <a:xfrm>
            <a:off x="8045450" y="2322513"/>
            <a:ext cx="687388"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5866" name="Text Box 26"/>
          <p:cNvSpPr txBox="1">
            <a:spLocks noChangeArrowheads="1"/>
          </p:cNvSpPr>
          <p:nvPr/>
        </p:nvSpPr>
        <p:spPr bwMode="auto">
          <a:xfrm>
            <a:off x="8039100" y="2427288"/>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2</a:t>
            </a:r>
            <a:endParaRPr kumimoji="1" lang="en-US" altLang="zh-CN" sz="2000" b="1">
              <a:solidFill>
                <a:srgbClr val="333399"/>
              </a:solidFill>
              <a:latin typeface="Arial" pitchFamily="34" charset="0"/>
            </a:endParaRPr>
          </a:p>
        </p:txBody>
      </p:sp>
      <p:sp>
        <p:nvSpPr>
          <p:cNvPr id="35867" name="AutoShape 27"/>
          <p:cNvSpPr>
            <a:spLocks noChangeArrowheads="1"/>
          </p:cNvSpPr>
          <p:nvPr/>
        </p:nvSpPr>
        <p:spPr bwMode="auto">
          <a:xfrm>
            <a:off x="538163" y="2365375"/>
            <a:ext cx="687387"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5868" name="Text Box 28"/>
          <p:cNvSpPr txBox="1">
            <a:spLocks noChangeArrowheads="1"/>
          </p:cNvSpPr>
          <p:nvPr/>
        </p:nvSpPr>
        <p:spPr bwMode="auto">
          <a:xfrm>
            <a:off x="558800" y="2486025"/>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1</a:t>
            </a:r>
            <a:endParaRPr kumimoji="1" lang="en-US" altLang="zh-CN" sz="2000" b="1">
              <a:solidFill>
                <a:srgbClr val="333399"/>
              </a:solidFill>
              <a:latin typeface="Arial" pitchFamily="34" charset="0"/>
            </a:endParaRPr>
          </a:p>
        </p:txBody>
      </p:sp>
      <p:sp>
        <p:nvSpPr>
          <p:cNvPr id="119837" name="AutoShape 29"/>
          <p:cNvSpPr>
            <a:spLocks noChangeArrowheads="1"/>
          </p:cNvSpPr>
          <p:nvPr/>
        </p:nvSpPr>
        <p:spPr bwMode="auto">
          <a:xfrm flipV="1">
            <a:off x="655638" y="5092700"/>
            <a:ext cx="196850" cy="361950"/>
          </a:xfrm>
          <a:prstGeom prst="upArrow">
            <a:avLst>
              <a:gd name="adj1" fmla="val 50000"/>
              <a:gd name="adj2" fmla="val 45951"/>
            </a:avLst>
          </a:pr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a:p>
        </p:txBody>
      </p:sp>
      <p:sp>
        <p:nvSpPr>
          <p:cNvPr id="35870" name="Text Box 30"/>
          <p:cNvSpPr txBox="1">
            <a:spLocks noChangeArrowheads="1"/>
          </p:cNvSpPr>
          <p:nvPr/>
        </p:nvSpPr>
        <p:spPr bwMode="auto">
          <a:xfrm>
            <a:off x="7781925"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2</a:t>
            </a:r>
          </a:p>
        </p:txBody>
      </p:sp>
      <p:sp>
        <p:nvSpPr>
          <p:cNvPr id="35871" name="Text Box 31"/>
          <p:cNvSpPr txBox="1">
            <a:spLocks noChangeArrowheads="1"/>
          </p:cNvSpPr>
          <p:nvPr/>
        </p:nvSpPr>
        <p:spPr bwMode="auto">
          <a:xfrm>
            <a:off x="1620838" y="4708525"/>
            <a:ext cx="4152900" cy="458788"/>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400">
                <a:solidFill>
                  <a:srgbClr val="333399"/>
                </a:solidFill>
                <a:latin typeface="Arial" pitchFamily="34" charset="0"/>
                <a:ea typeface="黑体" pitchFamily="49" charset="-122"/>
              </a:rPr>
              <a:t>数据链路层帧再传送到物理层</a:t>
            </a:r>
          </a:p>
        </p:txBody>
      </p:sp>
      <p:sp>
        <p:nvSpPr>
          <p:cNvPr id="119840" name="Text Box 32"/>
          <p:cNvSpPr txBox="1">
            <a:spLocks noChangeArrowheads="1"/>
          </p:cNvSpPr>
          <p:nvPr/>
        </p:nvSpPr>
        <p:spPr bwMode="auto">
          <a:xfrm>
            <a:off x="1620838" y="5286375"/>
            <a:ext cx="5678487" cy="458788"/>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400">
                <a:solidFill>
                  <a:srgbClr val="333399"/>
                </a:solidFill>
                <a:latin typeface="Arial" pitchFamily="34" charset="0"/>
                <a:ea typeface="黑体" pitchFamily="49" charset="-122"/>
              </a:rPr>
              <a:t>最下面的物理层把比特流传送到物理媒体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19837"/>
                                        </p:tgtEl>
                                        <p:attrNameLst>
                                          <p:attrName>style.visibility</p:attrName>
                                        </p:attrNameLst>
                                      </p:cBhvr>
                                      <p:to>
                                        <p:strVal val="visible"/>
                                      </p:to>
                                    </p:set>
                                    <p:animEffect transition="in" filter="wipe(up)">
                                      <p:cBhvr>
                                        <p:cTn id="7" dur="1000"/>
                                        <p:tgtEl>
                                          <p:spTgt spid="119837"/>
                                        </p:tgtEl>
                                      </p:cBhvr>
                                    </p:animEffect>
                                  </p:childTnLst>
                                </p:cTn>
                              </p:par>
                            </p:childTnLst>
                          </p:cTn>
                        </p:par>
                        <p:par>
                          <p:cTn id="8" fill="hold">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198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37" grpId="0" animBg="1"/>
      <p:bldP spid="11984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algn="ctr"/>
            <a:r>
              <a:rPr lang="zh-CN" altLang="en-US" smtClean="0">
                <a:ea typeface="宋体" pitchFamily="2" charset="-122"/>
              </a:rPr>
              <a:t>计算机</a:t>
            </a:r>
            <a:r>
              <a:rPr lang="zh-CN" altLang="en-US" sz="2400" smtClean="0">
                <a:ea typeface="宋体" pitchFamily="2" charset="-122"/>
              </a:rPr>
              <a:t> </a:t>
            </a:r>
            <a:r>
              <a:rPr lang="en-US" altLang="zh-CN" smtClean="0">
                <a:ea typeface="宋体" pitchFamily="2" charset="-122"/>
              </a:rPr>
              <a:t>1</a:t>
            </a:r>
            <a:r>
              <a:rPr lang="en-US" altLang="zh-CN" sz="2400" smtClean="0">
                <a:ea typeface="宋体" pitchFamily="2" charset="-122"/>
              </a:rPr>
              <a:t> </a:t>
            </a:r>
            <a:r>
              <a:rPr lang="zh-CN" altLang="en-US" smtClean="0">
                <a:ea typeface="宋体" pitchFamily="2" charset="-122"/>
              </a:rPr>
              <a:t>向计算机</a:t>
            </a:r>
            <a:r>
              <a:rPr lang="zh-CN" altLang="en-US" sz="2400" smtClean="0">
                <a:ea typeface="宋体" pitchFamily="2" charset="-122"/>
              </a:rPr>
              <a:t> </a:t>
            </a:r>
            <a:r>
              <a:rPr lang="en-US" altLang="zh-CN" smtClean="0">
                <a:ea typeface="宋体" pitchFamily="2" charset="-122"/>
              </a:rPr>
              <a:t>2</a:t>
            </a:r>
            <a:r>
              <a:rPr lang="en-US" altLang="zh-CN" sz="2400" smtClean="0">
                <a:ea typeface="宋体" pitchFamily="2" charset="-122"/>
              </a:rPr>
              <a:t> </a:t>
            </a:r>
            <a:r>
              <a:rPr lang="zh-CN" altLang="en-US" smtClean="0">
                <a:ea typeface="宋体" pitchFamily="2" charset="-122"/>
              </a:rPr>
              <a:t>发送数据 </a:t>
            </a:r>
          </a:p>
        </p:txBody>
      </p:sp>
      <p:sp>
        <p:nvSpPr>
          <p:cNvPr id="36867" name="Rectangle 3"/>
          <p:cNvSpPr>
            <a:spLocks noGrp="1" noChangeArrowheads="1"/>
          </p:cNvSpPr>
          <p:nvPr>
            <p:ph type="body" idx="1"/>
          </p:nvPr>
        </p:nvSpPr>
        <p:spPr>
          <a:xfrm>
            <a:off x="3281363" y="5672138"/>
            <a:ext cx="5403850" cy="1009650"/>
          </a:xfrm>
        </p:spPr>
        <p:txBody>
          <a:bodyPr/>
          <a:lstStyle/>
          <a:p>
            <a:pPr>
              <a:lnSpc>
                <a:spcPct val="105000"/>
              </a:lnSpc>
            </a:pPr>
            <a:r>
              <a:rPr lang="zh-CN" altLang="en-US" smtClean="0">
                <a:ea typeface="宋体" pitchFamily="2" charset="-122"/>
              </a:rPr>
              <a:t>应用层</a:t>
            </a:r>
            <a:r>
              <a:rPr lang="en-US" altLang="zh-CN" smtClean="0">
                <a:ea typeface="宋体" pitchFamily="2" charset="-122"/>
              </a:rPr>
              <a:t>(application layer) </a:t>
            </a:r>
          </a:p>
        </p:txBody>
      </p:sp>
      <p:sp>
        <p:nvSpPr>
          <p:cNvPr id="36868" name="AutoShape 4"/>
          <p:cNvSpPr>
            <a:spLocks noChangeArrowheads="1"/>
          </p:cNvSpPr>
          <p:nvPr/>
        </p:nvSpPr>
        <p:spPr bwMode="auto">
          <a:xfrm rot="-5400000">
            <a:off x="4328319" y="1537494"/>
            <a:ext cx="417512" cy="9004300"/>
          </a:xfrm>
          <a:prstGeom prst="can">
            <a:avLst>
              <a:gd name="adj" fmla="val 48724"/>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6869" name="AutoShape 5"/>
          <p:cNvSpPr>
            <a:spLocks noChangeArrowheads="1"/>
          </p:cNvSpPr>
          <p:nvPr/>
        </p:nvSpPr>
        <p:spPr bwMode="auto">
          <a:xfrm>
            <a:off x="533400" y="2852738"/>
            <a:ext cx="839788" cy="3003550"/>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6870" name="Text Box 6"/>
          <p:cNvSpPr txBox="1">
            <a:spLocks noChangeArrowheads="1"/>
          </p:cNvSpPr>
          <p:nvPr/>
        </p:nvSpPr>
        <p:spPr bwMode="auto">
          <a:xfrm>
            <a:off x="782638" y="303371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36871" name="Text Box 7"/>
          <p:cNvSpPr txBox="1">
            <a:spLocks noChangeArrowheads="1"/>
          </p:cNvSpPr>
          <p:nvPr/>
        </p:nvSpPr>
        <p:spPr bwMode="auto">
          <a:xfrm>
            <a:off x="782638" y="3660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36872" name="Text Box 8"/>
          <p:cNvSpPr txBox="1">
            <a:spLocks noChangeArrowheads="1"/>
          </p:cNvSpPr>
          <p:nvPr/>
        </p:nvSpPr>
        <p:spPr bwMode="auto">
          <a:xfrm>
            <a:off x="782638" y="421957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36873" name="Text Box 9"/>
          <p:cNvSpPr txBox="1">
            <a:spLocks noChangeArrowheads="1"/>
          </p:cNvSpPr>
          <p:nvPr/>
        </p:nvSpPr>
        <p:spPr bwMode="auto">
          <a:xfrm>
            <a:off x="782638" y="477996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36874" name="Text Box 10"/>
          <p:cNvSpPr txBox="1">
            <a:spLocks noChangeArrowheads="1"/>
          </p:cNvSpPr>
          <p:nvPr/>
        </p:nvSpPr>
        <p:spPr bwMode="auto">
          <a:xfrm>
            <a:off x="782638" y="53467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36875" name="Freeform 11"/>
          <p:cNvSpPr>
            <a:spLocks/>
          </p:cNvSpPr>
          <p:nvPr/>
        </p:nvSpPr>
        <p:spPr bwMode="auto">
          <a:xfrm>
            <a:off x="533400" y="3455988"/>
            <a:ext cx="849313" cy="61912"/>
          </a:xfrm>
          <a:custGeom>
            <a:avLst/>
            <a:gdLst>
              <a:gd name="T0" fmla="*/ 0 w 534"/>
              <a:gd name="T1" fmla="*/ 91264174 h 42"/>
              <a:gd name="T2" fmla="*/ 1183856293 w 534"/>
              <a:gd name="T3" fmla="*/ 91264174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6876" name="Freeform 12"/>
          <p:cNvSpPr>
            <a:spLocks/>
          </p:cNvSpPr>
          <p:nvPr/>
        </p:nvSpPr>
        <p:spPr bwMode="auto">
          <a:xfrm>
            <a:off x="542925" y="4032250"/>
            <a:ext cx="849313" cy="61913"/>
          </a:xfrm>
          <a:custGeom>
            <a:avLst/>
            <a:gdLst>
              <a:gd name="T0" fmla="*/ 0 w 534"/>
              <a:gd name="T1" fmla="*/ 78228544 h 42"/>
              <a:gd name="T2" fmla="*/ 1183856293 w 534"/>
              <a:gd name="T3" fmla="*/ 91267122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6877" name="Freeform 13"/>
          <p:cNvSpPr>
            <a:spLocks/>
          </p:cNvSpPr>
          <p:nvPr/>
        </p:nvSpPr>
        <p:spPr bwMode="auto">
          <a:xfrm>
            <a:off x="520700" y="4608513"/>
            <a:ext cx="871538" cy="60325"/>
          </a:xfrm>
          <a:custGeom>
            <a:avLst/>
            <a:gdLst>
              <a:gd name="T0" fmla="*/ 0 w 548"/>
              <a:gd name="T1" fmla="*/ 86645363 h 42"/>
              <a:gd name="T2" fmla="*/ 1219154285 w 548"/>
              <a:gd name="T3" fmla="*/ 86645363 h 42"/>
              <a:gd name="T4" fmla="*/ 1386091907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6878" name="Freeform 14"/>
          <p:cNvSpPr>
            <a:spLocks/>
          </p:cNvSpPr>
          <p:nvPr/>
        </p:nvSpPr>
        <p:spPr bwMode="auto">
          <a:xfrm>
            <a:off x="520700" y="5202238"/>
            <a:ext cx="862013" cy="60325"/>
          </a:xfrm>
          <a:custGeom>
            <a:avLst/>
            <a:gdLst>
              <a:gd name="T0" fmla="*/ 0 w 542"/>
              <a:gd name="T1" fmla="*/ 86645363 h 42"/>
              <a:gd name="T2" fmla="*/ 1204025260 w 542"/>
              <a:gd name="T3" fmla="*/ 86645363 h 42"/>
              <a:gd name="T4" fmla="*/ 1370971020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6879" name="AutoShape 15"/>
          <p:cNvSpPr>
            <a:spLocks noChangeArrowheads="1"/>
          </p:cNvSpPr>
          <p:nvPr/>
        </p:nvSpPr>
        <p:spPr bwMode="auto">
          <a:xfrm>
            <a:off x="7897813" y="2819400"/>
            <a:ext cx="839787" cy="3036888"/>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6880" name="Text Box 16"/>
          <p:cNvSpPr txBox="1">
            <a:spLocks noChangeArrowheads="1"/>
          </p:cNvSpPr>
          <p:nvPr/>
        </p:nvSpPr>
        <p:spPr bwMode="auto">
          <a:xfrm>
            <a:off x="7935913" y="29972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36881" name="Text Box 17"/>
          <p:cNvSpPr txBox="1">
            <a:spLocks noChangeArrowheads="1"/>
          </p:cNvSpPr>
          <p:nvPr/>
        </p:nvSpPr>
        <p:spPr bwMode="auto">
          <a:xfrm>
            <a:off x="7935913" y="362585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36882" name="Text Box 18"/>
          <p:cNvSpPr txBox="1">
            <a:spLocks noChangeArrowheads="1"/>
          </p:cNvSpPr>
          <p:nvPr/>
        </p:nvSpPr>
        <p:spPr bwMode="auto">
          <a:xfrm>
            <a:off x="7935913" y="4184650"/>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36883" name="Text Box 19"/>
          <p:cNvSpPr txBox="1">
            <a:spLocks noChangeArrowheads="1"/>
          </p:cNvSpPr>
          <p:nvPr/>
        </p:nvSpPr>
        <p:spPr bwMode="auto">
          <a:xfrm>
            <a:off x="7935913" y="474662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36884" name="Text Box 20"/>
          <p:cNvSpPr txBox="1">
            <a:spLocks noChangeArrowheads="1"/>
          </p:cNvSpPr>
          <p:nvPr/>
        </p:nvSpPr>
        <p:spPr bwMode="auto">
          <a:xfrm>
            <a:off x="7935913" y="5311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36885" name="Freeform 21"/>
          <p:cNvSpPr>
            <a:spLocks/>
          </p:cNvSpPr>
          <p:nvPr/>
        </p:nvSpPr>
        <p:spPr bwMode="auto">
          <a:xfrm>
            <a:off x="7897813" y="3421063"/>
            <a:ext cx="849312" cy="61912"/>
          </a:xfrm>
          <a:custGeom>
            <a:avLst/>
            <a:gdLst>
              <a:gd name="T0" fmla="*/ 0 w 534"/>
              <a:gd name="T1" fmla="*/ 91264174 h 42"/>
              <a:gd name="T2" fmla="*/ 1183853308 w 534"/>
              <a:gd name="T3" fmla="*/ 91264174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6886" name="Freeform 22"/>
          <p:cNvSpPr>
            <a:spLocks/>
          </p:cNvSpPr>
          <p:nvPr/>
        </p:nvSpPr>
        <p:spPr bwMode="auto">
          <a:xfrm>
            <a:off x="7907338" y="3997325"/>
            <a:ext cx="849312" cy="61913"/>
          </a:xfrm>
          <a:custGeom>
            <a:avLst/>
            <a:gdLst>
              <a:gd name="T0" fmla="*/ 0 w 534"/>
              <a:gd name="T1" fmla="*/ 78228544 h 42"/>
              <a:gd name="T2" fmla="*/ 1183853308 w 534"/>
              <a:gd name="T3" fmla="*/ 91267122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6887" name="Freeform 23"/>
          <p:cNvSpPr>
            <a:spLocks/>
          </p:cNvSpPr>
          <p:nvPr/>
        </p:nvSpPr>
        <p:spPr bwMode="auto">
          <a:xfrm>
            <a:off x="7885113" y="4573588"/>
            <a:ext cx="871537" cy="60325"/>
          </a:xfrm>
          <a:custGeom>
            <a:avLst/>
            <a:gdLst>
              <a:gd name="T0" fmla="*/ 0 w 548"/>
              <a:gd name="T1" fmla="*/ 86645363 h 42"/>
              <a:gd name="T2" fmla="*/ 1219151295 w 548"/>
              <a:gd name="T3" fmla="*/ 86645363 h 42"/>
              <a:gd name="T4" fmla="*/ 138608872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6888" name="Freeform 24"/>
          <p:cNvSpPr>
            <a:spLocks/>
          </p:cNvSpPr>
          <p:nvPr/>
        </p:nvSpPr>
        <p:spPr bwMode="auto">
          <a:xfrm>
            <a:off x="7885113" y="5167313"/>
            <a:ext cx="862012" cy="60325"/>
          </a:xfrm>
          <a:custGeom>
            <a:avLst/>
            <a:gdLst>
              <a:gd name="T0" fmla="*/ 0 w 542"/>
              <a:gd name="T1" fmla="*/ 86645363 h 42"/>
              <a:gd name="T2" fmla="*/ 1204023864 w 542"/>
              <a:gd name="T3" fmla="*/ 86645363 h 42"/>
              <a:gd name="T4" fmla="*/ 1370967839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120857" name="AutoShape 25"/>
          <p:cNvSpPr>
            <a:spLocks noChangeArrowheads="1"/>
          </p:cNvSpPr>
          <p:nvPr/>
        </p:nvSpPr>
        <p:spPr bwMode="auto">
          <a:xfrm flipV="1">
            <a:off x="698500" y="5741988"/>
            <a:ext cx="395288" cy="419100"/>
          </a:xfrm>
          <a:custGeom>
            <a:avLst/>
            <a:gdLst>
              <a:gd name="T0" fmla="*/ 92833609 w 21600"/>
              <a:gd name="T1" fmla="*/ 0 h 21600"/>
              <a:gd name="T2" fmla="*/ 92833609 w 21600"/>
              <a:gd name="T3" fmla="*/ 88972841 h 21600"/>
              <a:gd name="T4" fmla="*/ 19866481 w 21600"/>
              <a:gd name="T5" fmla="*/ 158069756 h 21600"/>
              <a:gd name="T6" fmla="*/ 132566847 w 21600"/>
              <a:gd name="T7" fmla="*/ 44486421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a:p>
        </p:txBody>
      </p:sp>
      <p:sp>
        <p:nvSpPr>
          <p:cNvPr id="36890" name="Text Box 26"/>
          <p:cNvSpPr txBox="1">
            <a:spLocks noChangeArrowheads="1"/>
          </p:cNvSpPr>
          <p:nvPr/>
        </p:nvSpPr>
        <p:spPr bwMode="auto">
          <a:xfrm>
            <a:off x="3856038" y="5838825"/>
            <a:ext cx="1711325"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zh-CN" altLang="en-US" sz="2000">
                <a:solidFill>
                  <a:srgbClr val="333399"/>
                </a:solidFill>
                <a:latin typeface="黑体" pitchFamily="49" charset="-122"/>
                <a:ea typeface="黑体" pitchFamily="49" charset="-122"/>
              </a:rPr>
              <a:t>物理传输媒体</a:t>
            </a:r>
          </a:p>
        </p:txBody>
      </p:sp>
      <p:sp>
        <p:nvSpPr>
          <p:cNvPr id="120859" name="AutoShape 27"/>
          <p:cNvSpPr>
            <a:spLocks noChangeArrowheads="1"/>
          </p:cNvSpPr>
          <p:nvPr/>
        </p:nvSpPr>
        <p:spPr bwMode="auto">
          <a:xfrm rot="5400000">
            <a:off x="3315494" y="5842794"/>
            <a:ext cx="179388" cy="393700"/>
          </a:xfrm>
          <a:prstGeom prst="upArrow">
            <a:avLst>
              <a:gd name="adj1" fmla="val 50000"/>
              <a:gd name="adj2" fmla="val 54887"/>
            </a:avLst>
          </a:pr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a:p>
        </p:txBody>
      </p:sp>
      <p:sp>
        <p:nvSpPr>
          <p:cNvPr id="120860" name="AutoShape 28"/>
          <p:cNvSpPr>
            <a:spLocks noChangeArrowheads="1"/>
          </p:cNvSpPr>
          <p:nvPr/>
        </p:nvSpPr>
        <p:spPr bwMode="auto">
          <a:xfrm rot="5400000">
            <a:off x="6056313" y="5842000"/>
            <a:ext cx="179388" cy="395287"/>
          </a:xfrm>
          <a:prstGeom prst="upArrow">
            <a:avLst>
              <a:gd name="adj1" fmla="val 50000"/>
              <a:gd name="adj2" fmla="val 55109"/>
            </a:avLst>
          </a:pr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a:p>
        </p:txBody>
      </p:sp>
      <p:sp>
        <p:nvSpPr>
          <p:cNvPr id="36893" name="Text Box 29"/>
          <p:cNvSpPr txBox="1">
            <a:spLocks noChangeArrowheads="1"/>
          </p:cNvSpPr>
          <p:nvPr/>
        </p:nvSpPr>
        <p:spPr bwMode="auto">
          <a:xfrm>
            <a:off x="395288"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1</a:t>
            </a:r>
          </a:p>
        </p:txBody>
      </p:sp>
      <p:sp>
        <p:nvSpPr>
          <p:cNvPr id="36894" name="AutoShape 30"/>
          <p:cNvSpPr>
            <a:spLocks noChangeArrowheads="1"/>
          </p:cNvSpPr>
          <p:nvPr/>
        </p:nvSpPr>
        <p:spPr bwMode="auto">
          <a:xfrm>
            <a:off x="8045450" y="2322513"/>
            <a:ext cx="687388"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6895" name="Text Box 31"/>
          <p:cNvSpPr txBox="1">
            <a:spLocks noChangeArrowheads="1"/>
          </p:cNvSpPr>
          <p:nvPr/>
        </p:nvSpPr>
        <p:spPr bwMode="auto">
          <a:xfrm>
            <a:off x="8039100" y="2427288"/>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2</a:t>
            </a:r>
            <a:endParaRPr kumimoji="1" lang="en-US" altLang="zh-CN" sz="2000" b="1">
              <a:solidFill>
                <a:srgbClr val="333399"/>
              </a:solidFill>
              <a:latin typeface="Arial" pitchFamily="34" charset="0"/>
            </a:endParaRPr>
          </a:p>
        </p:txBody>
      </p:sp>
      <p:sp>
        <p:nvSpPr>
          <p:cNvPr id="36896" name="AutoShape 32"/>
          <p:cNvSpPr>
            <a:spLocks noChangeArrowheads="1"/>
          </p:cNvSpPr>
          <p:nvPr/>
        </p:nvSpPr>
        <p:spPr bwMode="auto">
          <a:xfrm>
            <a:off x="538163" y="2365375"/>
            <a:ext cx="687387"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6897" name="Text Box 33"/>
          <p:cNvSpPr txBox="1">
            <a:spLocks noChangeArrowheads="1"/>
          </p:cNvSpPr>
          <p:nvPr/>
        </p:nvSpPr>
        <p:spPr bwMode="auto">
          <a:xfrm>
            <a:off x="558800" y="2486025"/>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1</a:t>
            </a:r>
            <a:endParaRPr kumimoji="1" lang="en-US" altLang="zh-CN" sz="2000" b="1">
              <a:solidFill>
                <a:srgbClr val="333399"/>
              </a:solidFill>
              <a:latin typeface="Arial" pitchFamily="34" charset="0"/>
            </a:endParaRPr>
          </a:p>
        </p:txBody>
      </p:sp>
      <p:grpSp>
        <p:nvGrpSpPr>
          <p:cNvPr id="2" name="Group 34"/>
          <p:cNvGrpSpPr>
            <a:grpSpLocks/>
          </p:cNvGrpSpPr>
          <p:nvPr/>
        </p:nvGrpSpPr>
        <p:grpSpPr bwMode="auto">
          <a:xfrm>
            <a:off x="1620838" y="5970588"/>
            <a:ext cx="1068387" cy="139700"/>
            <a:chOff x="1344" y="912"/>
            <a:chExt cx="672" cy="96"/>
          </a:xfrm>
        </p:grpSpPr>
        <p:sp>
          <p:nvSpPr>
            <p:cNvPr id="36905" name="Line 35"/>
            <p:cNvSpPr>
              <a:spLocks noChangeShapeType="1"/>
            </p:cNvSpPr>
            <p:nvPr/>
          </p:nvSpPr>
          <p:spPr bwMode="auto">
            <a:xfrm>
              <a:off x="1344" y="960"/>
              <a:ext cx="672" cy="0"/>
            </a:xfrm>
            <a:prstGeom prst="line">
              <a:avLst/>
            </a:prstGeom>
            <a:noFill/>
            <a:ln w="12700">
              <a:solidFill>
                <a:schemeClr val="tx1"/>
              </a:solidFill>
              <a:round/>
              <a:headEnd type="none" w="sm" len="lg"/>
              <a:tailEnd type="none" w="sm" len="lg"/>
            </a:ln>
          </p:spPr>
          <p:txBody>
            <a:bodyPr/>
            <a:lstStyle/>
            <a:p>
              <a:endParaRPr lang="zh-CN" altLang="en-US"/>
            </a:p>
          </p:txBody>
        </p:sp>
        <p:sp>
          <p:nvSpPr>
            <p:cNvPr id="36906" name="Freeform 36"/>
            <p:cNvSpPr>
              <a:spLocks/>
            </p:cNvSpPr>
            <p:nvPr/>
          </p:nvSpPr>
          <p:spPr bwMode="auto">
            <a:xfrm>
              <a:off x="1392" y="912"/>
              <a:ext cx="576" cy="96"/>
            </a:xfrm>
            <a:custGeom>
              <a:avLst/>
              <a:gdLst>
                <a:gd name="T0" fmla="*/ 0 w 576"/>
                <a:gd name="T1" fmla="*/ 24 h 192"/>
                <a:gd name="T2" fmla="*/ 0 w 576"/>
                <a:gd name="T3" fmla="*/ 0 h 192"/>
                <a:gd name="T4" fmla="*/ 192 w 576"/>
                <a:gd name="T5" fmla="*/ 0 h 192"/>
                <a:gd name="T6" fmla="*/ 192 w 576"/>
                <a:gd name="T7" fmla="*/ 48 h 192"/>
                <a:gd name="T8" fmla="*/ 288 w 576"/>
                <a:gd name="T9" fmla="*/ 48 h 192"/>
                <a:gd name="T10" fmla="*/ 288 w 576"/>
                <a:gd name="T11" fmla="*/ 0 h 192"/>
                <a:gd name="T12" fmla="*/ 336 w 576"/>
                <a:gd name="T13" fmla="*/ 0 h 192"/>
                <a:gd name="T14" fmla="*/ 336 w 576"/>
                <a:gd name="T15" fmla="*/ 48 h 192"/>
                <a:gd name="T16" fmla="*/ 480 w 576"/>
                <a:gd name="T17" fmla="*/ 48 h 192"/>
                <a:gd name="T18" fmla="*/ 480 w 576"/>
                <a:gd name="T19" fmla="*/ 0 h 192"/>
                <a:gd name="T20" fmla="*/ 576 w 576"/>
                <a:gd name="T21" fmla="*/ 0 h 192"/>
                <a:gd name="T22" fmla="*/ 576 w 576"/>
                <a:gd name="T23" fmla="*/ 24 h 192"/>
                <a:gd name="T24" fmla="*/ 0 w 576"/>
                <a:gd name="T25" fmla="*/ 24 h 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6"/>
                <a:gd name="T40" fmla="*/ 0 h 192"/>
                <a:gd name="T41" fmla="*/ 576 w 576"/>
                <a:gd name="T42" fmla="*/ 192 h 1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solidFill>
              <a:schemeClr val="tx2"/>
            </a:solidFill>
            <a:ln w="12700">
              <a:solidFill>
                <a:schemeClr val="tx1"/>
              </a:solidFill>
              <a:round/>
              <a:headEnd type="none" w="sm" len="lg"/>
              <a:tailEnd type="none" w="sm" len="lg"/>
            </a:ln>
          </p:spPr>
          <p:txBody>
            <a:bodyPr/>
            <a:lstStyle/>
            <a:p>
              <a:pPr algn="ctr" eaLnBrk="0" hangingPunct="0"/>
              <a:endParaRPr lang="zh-CN" altLang="en-US"/>
            </a:p>
          </p:txBody>
        </p:sp>
      </p:grpSp>
      <p:grpSp>
        <p:nvGrpSpPr>
          <p:cNvPr id="3" name="Group 37"/>
          <p:cNvGrpSpPr>
            <a:grpSpLocks/>
          </p:cNvGrpSpPr>
          <p:nvPr/>
        </p:nvGrpSpPr>
        <p:grpSpPr bwMode="auto">
          <a:xfrm>
            <a:off x="6610350" y="5969000"/>
            <a:ext cx="1068388" cy="142875"/>
            <a:chOff x="4158" y="3753"/>
            <a:chExt cx="672" cy="90"/>
          </a:xfrm>
        </p:grpSpPr>
        <p:sp>
          <p:nvSpPr>
            <p:cNvPr id="36903" name="Line 38"/>
            <p:cNvSpPr>
              <a:spLocks noChangeShapeType="1"/>
            </p:cNvSpPr>
            <p:nvPr/>
          </p:nvSpPr>
          <p:spPr bwMode="auto">
            <a:xfrm>
              <a:off x="4158" y="3798"/>
              <a:ext cx="672" cy="0"/>
            </a:xfrm>
            <a:prstGeom prst="line">
              <a:avLst/>
            </a:prstGeom>
            <a:noFill/>
            <a:ln w="12700">
              <a:solidFill>
                <a:schemeClr val="tx1"/>
              </a:solidFill>
              <a:round/>
              <a:headEnd type="none" w="sm" len="lg"/>
              <a:tailEnd type="none" w="sm" len="lg"/>
            </a:ln>
          </p:spPr>
          <p:txBody>
            <a:bodyPr/>
            <a:lstStyle/>
            <a:p>
              <a:endParaRPr lang="zh-CN" altLang="en-US"/>
            </a:p>
          </p:txBody>
        </p:sp>
        <p:sp>
          <p:nvSpPr>
            <p:cNvPr id="36904" name="Freeform 39"/>
            <p:cNvSpPr>
              <a:spLocks/>
            </p:cNvSpPr>
            <p:nvPr/>
          </p:nvSpPr>
          <p:spPr bwMode="auto">
            <a:xfrm>
              <a:off x="4209" y="3753"/>
              <a:ext cx="576" cy="90"/>
            </a:xfrm>
            <a:custGeom>
              <a:avLst/>
              <a:gdLst>
                <a:gd name="T0" fmla="*/ 0 w 576"/>
                <a:gd name="T1" fmla="*/ 42 h 99"/>
                <a:gd name="T2" fmla="*/ 0 w 576"/>
                <a:gd name="T3" fmla="*/ 3 h 99"/>
                <a:gd name="T4" fmla="*/ 135 w 576"/>
                <a:gd name="T5" fmla="*/ 3 h 99"/>
                <a:gd name="T6" fmla="*/ 138 w 576"/>
                <a:gd name="T7" fmla="*/ 82 h 99"/>
                <a:gd name="T8" fmla="*/ 264 w 576"/>
                <a:gd name="T9" fmla="*/ 81 h 99"/>
                <a:gd name="T10" fmla="*/ 264 w 576"/>
                <a:gd name="T11" fmla="*/ 0 h 99"/>
                <a:gd name="T12" fmla="*/ 426 w 576"/>
                <a:gd name="T13" fmla="*/ 0 h 99"/>
                <a:gd name="T14" fmla="*/ 426 w 576"/>
                <a:gd name="T15" fmla="*/ 82 h 99"/>
                <a:gd name="T16" fmla="*/ 480 w 576"/>
                <a:gd name="T17" fmla="*/ 82 h 99"/>
                <a:gd name="T18" fmla="*/ 480 w 576"/>
                <a:gd name="T19" fmla="*/ 3 h 99"/>
                <a:gd name="T20" fmla="*/ 576 w 576"/>
                <a:gd name="T21" fmla="*/ 3 h 99"/>
                <a:gd name="T22" fmla="*/ 576 w 576"/>
                <a:gd name="T23" fmla="*/ 42 h 99"/>
                <a:gd name="T24" fmla="*/ 0 w 576"/>
                <a:gd name="T25" fmla="*/ 42 h 9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6"/>
                <a:gd name="T40" fmla="*/ 0 h 99"/>
                <a:gd name="T41" fmla="*/ 576 w 576"/>
                <a:gd name="T42" fmla="*/ 99 h 9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solidFill>
              <a:schemeClr val="tx2"/>
            </a:solidFill>
            <a:ln w="12700">
              <a:solidFill>
                <a:schemeClr val="tx1"/>
              </a:solidFill>
              <a:round/>
              <a:headEnd type="none" w="sm" len="lg"/>
              <a:tailEnd type="none" w="sm" len="lg"/>
            </a:ln>
          </p:spPr>
          <p:txBody>
            <a:bodyPr/>
            <a:lstStyle/>
            <a:p>
              <a:pPr algn="ctr" eaLnBrk="0" hangingPunct="0"/>
              <a:endParaRPr lang="zh-CN" altLang="en-US"/>
            </a:p>
          </p:txBody>
        </p:sp>
      </p:grpSp>
      <p:sp>
        <p:nvSpPr>
          <p:cNvPr id="36900" name="Text Box 40"/>
          <p:cNvSpPr txBox="1">
            <a:spLocks noChangeArrowheads="1"/>
          </p:cNvSpPr>
          <p:nvPr/>
        </p:nvSpPr>
        <p:spPr bwMode="auto">
          <a:xfrm>
            <a:off x="1911350" y="4806950"/>
            <a:ext cx="5372100" cy="82391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zh-CN" altLang="en-US" sz="2400">
                <a:solidFill>
                  <a:srgbClr val="333399"/>
                </a:solidFill>
                <a:ea typeface="黑体" pitchFamily="49" charset="-122"/>
              </a:rPr>
              <a:t>电信号（或光信号）在物理媒体中传播</a:t>
            </a:r>
          </a:p>
          <a:p>
            <a:pPr algn="ctr" defTabSz="762000" eaLnBrk="0" hangingPunct="0"/>
            <a:r>
              <a:rPr kumimoji="1" lang="zh-CN" altLang="en-US" sz="2400">
                <a:solidFill>
                  <a:srgbClr val="333399"/>
                </a:solidFill>
                <a:ea typeface="黑体" pitchFamily="49" charset="-122"/>
              </a:rPr>
              <a:t>从发送端物理层传送到接收端物理层</a:t>
            </a:r>
          </a:p>
        </p:txBody>
      </p:sp>
      <p:sp>
        <p:nvSpPr>
          <p:cNvPr id="36901" name="Text Box 41"/>
          <p:cNvSpPr txBox="1">
            <a:spLocks noChangeArrowheads="1"/>
          </p:cNvSpPr>
          <p:nvPr/>
        </p:nvSpPr>
        <p:spPr bwMode="auto">
          <a:xfrm>
            <a:off x="7781925"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2</a:t>
            </a:r>
          </a:p>
        </p:txBody>
      </p:sp>
      <p:sp>
        <p:nvSpPr>
          <p:cNvPr id="120874" name="AutoShape 42"/>
          <p:cNvSpPr>
            <a:spLocks noChangeArrowheads="1"/>
          </p:cNvSpPr>
          <p:nvPr/>
        </p:nvSpPr>
        <p:spPr bwMode="auto">
          <a:xfrm rot="5400000" flipH="1">
            <a:off x="8082757" y="5690394"/>
            <a:ext cx="431800" cy="395287"/>
          </a:xfrm>
          <a:custGeom>
            <a:avLst/>
            <a:gdLst>
              <a:gd name="T0" fmla="*/ 121063762 w 21600"/>
              <a:gd name="T1" fmla="*/ 0 h 21600"/>
              <a:gd name="T2" fmla="*/ 121063762 w 21600"/>
              <a:gd name="T3" fmla="*/ 74617769 h 21600"/>
              <a:gd name="T4" fmla="*/ 25908001 w 21600"/>
              <a:gd name="T5" fmla="*/ 132566511 h 21600"/>
              <a:gd name="T6" fmla="*/ 172879783 w 21600"/>
              <a:gd name="T7" fmla="*/ 3730873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120857"/>
                                        </p:tgtEl>
                                        <p:attrNameLst>
                                          <p:attrName>style.visibility</p:attrName>
                                        </p:attrNameLst>
                                      </p:cBhvr>
                                      <p:to>
                                        <p:strVal val="visible"/>
                                      </p:to>
                                    </p:set>
                                    <p:animEffect transition="in" filter="wipe(left)">
                                      <p:cBhvr>
                                        <p:cTn id="7" dur="500"/>
                                        <p:tgtEl>
                                          <p:spTgt spid="120857"/>
                                        </p:tgtEl>
                                      </p:cBhvr>
                                    </p:animEffect>
                                  </p:childTnLst>
                                </p:cTn>
                              </p:par>
                            </p:childTnLst>
                          </p:cTn>
                        </p:par>
                        <p:par>
                          <p:cTn id="8" fill="hold">
                            <p:stCondLst>
                              <p:cond delay="1500"/>
                            </p:stCondLst>
                            <p:childTnLst>
                              <p:par>
                                <p:cTn id="9" presetID="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120859"/>
                                        </p:tgtEl>
                                        <p:attrNameLst>
                                          <p:attrName>style.visibility</p:attrName>
                                        </p:attrNameLst>
                                      </p:cBhvr>
                                      <p:to>
                                        <p:strVal val="visible"/>
                                      </p:to>
                                    </p:set>
                                    <p:animEffect transition="in" filter="wipe(left)">
                                      <p:cBhvr>
                                        <p:cTn id="14" dur="500"/>
                                        <p:tgtEl>
                                          <p:spTgt spid="120859"/>
                                        </p:tgtEl>
                                      </p:cBhvr>
                                    </p:animEffect>
                                  </p:childTnLst>
                                </p:cTn>
                              </p:par>
                            </p:childTnLst>
                          </p:cTn>
                        </p:par>
                        <p:par>
                          <p:cTn id="15" fill="hold">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120860"/>
                                        </p:tgtEl>
                                        <p:attrNameLst>
                                          <p:attrName>style.visibility</p:attrName>
                                        </p:attrNameLst>
                                      </p:cBhvr>
                                      <p:to>
                                        <p:strVal val="visible"/>
                                      </p:to>
                                    </p:set>
                                    <p:animEffect transition="in" filter="wipe(left)">
                                      <p:cBhvr>
                                        <p:cTn id="18" dur="500"/>
                                        <p:tgtEl>
                                          <p:spTgt spid="120860"/>
                                        </p:tgtEl>
                                      </p:cBhvr>
                                    </p:animEffect>
                                  </p:childTnLst>
                                </p:cTn>
                              </p:par>
                            </p:childTnLst>
                          </p:cTn>
                        </p:par>
                        <p:par>
                          <p:cTn id="19" fill="hold">
                            <p:stCondLst>
                              <p:cond delay="2500"/>
                            </p:stCondLst>
                            <p:childTnLst>
                              <p:par>
                                <p:cTn id="20" presetID="1"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par>
                          <p:cTn id="22" fill="hold">
                            <p:stCondLst>
                              <p:cond delay="2500"/>
                            </p:stCondLst>
                            <p:childTnLst>
                              <p:par>
                                <p:cTn id="23" presetID="22" presetClass="entr" presetSubtype="4" fill="hold" grpId="0" nodeType="afterEffect">
                                  <p:stCondLst>
                                    <p:cond delay="0"/>
                                  </p:stCondLst>
                                  <p:childTnLst>
                                    <p:set>
                                      <p:cBhvr>
                                        <p:cTn id="24" dur="1" fill="hold">
                                          <p:stCondLst>
                                            <p:cond delay="0"/>
                                          </p:stCondLst>
                                        </p:cTn>
                                        <p:tgtEl>
                                          <p:spTgt spid="120874"/>
                                        </p:tgtEl>
                                        <p:attrNameLst>
                                          <p:attrName>style.visibility</p:attrName>
                                        </p:attrNameLst>
                                      </p:cBhvr>
                                      <p:to>
                                        <p:strVal val="visible"/>
                                      </p:to>
                                    </p:set>
                                    <p:animEffect transition="in" filter="wipe(down)">
                                      <p:cBhvr>
                                        <p:cTn id="25" dur="500"/>
                                        <p:tgtEl>
                                          <p:spTgt spid="120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57" grpId="0" animBg="1"/>
      <p:bldP spid="120859" grpId="0" animBg="1"/>
      <p:bldP spid="120860" grpId="0" animBg="1"/>
      <p:bldP spid="12087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algn="ctr"/>
            <a:r>
              <a:rPr lang="zh-CN" altLang="en-US" smtClean="0">
                <a:ea typeface="宋体" pitchFamily="2" charset="-122"/>
              </a:rPr>
              <a:t>计算机</a:t>
            </a:r>
            <a:r>
              <a:rPr lang="zh-CN" altLang="en-US" sz="2400" smtClean="0">
                <a:ea typeface="宋体" pitchFamily="2" charset="-122"/>
              </a:rPr>
              <a:t> </a:t>
            </a:r>
            <a:r>
              <a:rPr lang="en-US" altLang="zh-CN" smtClean="0">
                <a:ea typeface="宋体" pitchFamily="2" charset="-122"/>
              </a:rPr>
              <a:t>1</a:t>
            </a:r>
            <a:r>
              <a:rPr lang="en-US" altLang="zh-CN" sz="2400" smtClean="0">
                <a:ea typeface="宋体" pitchFamily="2" charset="-122"/>
              </a:rPr>
              <a:t> </a:t>
            </a:r>
            <a:r>
              <a:rPr lang="zh-CN" altLang="en-US" smtClean="0">
                <a:ea typeface="宋体" pitchFamily="2" charset="-122"/>
              </a:rPr>
              <a:t>向计算机</a:t>
            </a:r>
            <a:r>
              <a:rPr lang="zh-CN" altLang="en-US" sz="2400" smtClean="0">
                <a:ea typeface="宋体" pitchFamily="2" charset="-122"/>
              </a:rPr>
              <a:t> </a:t>
            </a:r>
            <a:r>
              <a:rPr lang="en-US" altLang="zh-CN" smtClean="0">
                <a:ea typeface="宋体" pitchFamily="2" charset="-122"/>
              </a:rPr>
              <a:t>2</a:t>
            </a:r>
            <a:r>
              <a:rPr lang="en-US" altLang="zh-CN" sz="2400" smtClean="0">
                <a:ea typeface="宋体" pitchFamily="2" charset="-122"/>
              </a:rPr>
              <a:t> </a:t>
            </a:r>
            <a:r>
              <a:rPr lang="zh-CN" altLang="en-US" smtClean="0">
                <a:ea typeface="宋体" pitchFamily="2" charset="-122"/>
              </a:rPr>
              <a:t>发送数据 </a:t>
            </a:r>
          </a:p>
        </p:txBody>
      </p:sp>
      <p:sp>
        <p:nvSpPr>
          <p:cNvPr id="37891" name="AutoShape 3"/>
          <p:cNvSpPr>
            <a:spLocks noChangeArrowheads="1"/>
          </p:cNvSpPr>
          <p:nvPr/>
        </p:nvSpPr>
        <p:spPr bwMode="auto">
          <a:xfrm rot="-5400000">
            <a:off x="4380707" y="1537494"/>
            <a:ext cx="417512" cy="9004300"/>
          </a:xfrm>
          <a:prstGeom prst="can">
            <a:avLst>
              <a:gd name="adj" fmla="val 48724"/>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7892" name="AutoShape 4"/>
          <p:cNvSpPr>
            <a:spLocks noChangeArrowheads="1"/>
          </p:cNvSpPr>
          <p:nvPr/>
        </p:nvSpPr>
        <p:spPr bwMode="auto">
          <a:xfrm>
            <a:off x="533400" y="2852738"/>
            <a:ext cx="839788" cy="3003550"/>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7893" name="Text Box 5"/>
          <p:cNvSpPr txBox="1">
            <a:spLocks noChangeArrowheads="1"/>
          </p:cNvSpPr>
          <p:nvPr/>
        </p:nvSpPr>
        <p:spPr bwMode="auto">
          <a:xfrm>
            <a:off x="782638" y="303371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37894" name="Text Box 6"/>
          <p:cNvSpPr txBox="1">
            <a:spLocks noChangeArrowheads="1"/>
          </p:cNvSpPr>
          <p:nvPr/>
        </p:nvSpPr>
        <p:spPr bwMode="auto">
          <a:xfrm>
            <a:off x="782638" y="3660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37895" name="Text Box 7"/>
          <p:cNvSpPr txBox="1">
            <a:spLocks noChangeArrowheads="1"/>
          </p:cNvSpPr>
          <p:nvPr/>
        </p:nvSpPr>
        <p:spPr bwMode="auto">
          <a:xfrm>
            <a:off x="782638" y="421957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37896" name="Text Box 8"/>
          <p:cNvSpPr txBox="1">
            <a:spLocks noChangeArrowheads="1"/>
          </p:cNvSpPr>
          <p:nvPr/>
        </p:nvSpPr>
        <p:spPr bwMode="auto">
          <a:xfrm>
            <a:off x="782638" y="477996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37897" name="Text Box 9"/>
          <p:cNvSpPr txBox="1">
            <a:spLocks noChangeArrowheads="1"/>
          </p:cNvSpPr>
          <p:nvPr/>
        </p:nvSpPr>
        <p:spPr bwMode="auto">
          <a:xfrm>
            <a:off x="782638" y="53467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37898" name="Freeform 10"/>
          <p:cNvSpPr>
            <a:spLocks/>
          </p:cNvSpPr>
          <p:nvPr/>
        </p:nvSpPr>
        <p:spPr bwMode="auto">
          <a:xfrm>
            <a:off x="533400" y="3455988"/>
            <a:ext cx="849313" cy="61912"/>
          </a:xfrm>
          <a:custGeom>
            <a:avLst/>
            <a:gdLst>
              <a:gd name="T0" fmla="*/ 0 w 534"/>
              <a:gd name="T1" fmla="*/ 91264174 h 42"/>
              <a:gd name="T2" fmla="*/ 1183856293 w 534"/>
              <a:gd name="T3" fmla="*/ 91264174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7899" name="Freeform 11"/>
          <p:cNvSpPr>
            <a:spLocks/>
          </p:cNvSpPr>
          <p:nvPr/>
        </p:nvSpPr>
        <p:spPr bwMode="auto">
          <a:xfrm>
            <a:off x="542925" y="4032250"/>
            <a:ext cx="849313" cy="61913"/>
          </a:xfrm>
          <a:custGeom>
            <a:avLst/>
            <a:gdLst>
              <a:gd name="T0" fmla="*/ 0 w 534"/>
              <a:gd name="T1" fmla="*/ 78228544 h 42"/>
              <a:gd name="T2" fmla="*/ 1183856293 w 534"/>
              <a:gd name="T3" fmla="*/ 91267122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7900" name="Freeform 12"/>
          <p:cNvSpPr>
            <a:spLocks/>
          </p:cNvSpPr>
          <p:nvPr/>
        </p:nvSpPr>
        <p:spPr bwMode="auto">
          <a:xfrm>
            <a:off x="520700" y="4608513"/>
            <a:ext cx="871538" cy="60325"/>
          </a:xfrm>
          <a:custGeom>
            <a:avLst/>
            <a:gdLst>
              <a:gd name="T0" fmla="*/ 0 w 548"/>
              <a:gd name="T1" fmla="*/ 86645363 h 42"/>
              <a:gd name="T2" fmla="*/ 1219154285 w 548"/>
              <a:gd name="T3" fmla="*/ 86645363 h 42"/>
              <a:gd name="T4" fmla="*/ 1386091907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7901" name="Freeform 13"/>
          <p:cNvSpPr>
            <a:spLocks/>
          </p:cNvSpPr>
          <p:nvPr/>
        </p:nvSpPr>
        <p:spPr bwMode="auto">
          <a:xfrm>
            <a:off x="520700" y="5202238"/>
            <a:ext cx="862013" cy="60325"/>
          </a:xfrm>
          <a:custGeom>
            <a:avLst/>
            <a:gdLst>
              <a:gd name="T0" fmla="*/ 0 w 542"/>
              <a:gd name="T1" fmla="*/ 86645363 h 42"/>
              <a:gd name="T2" fmla="*/ 1204025260 w 542"/>
              <a:gd name="T3" fmla="*/ 86645363 h 42"/>
              <a:gd name="T4" fmla="*/ 1370971020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7902" name="AutoShape 14"/>
          <p:cNvSpPr>
            <a:spLocks noChangeArrowheads="1"/>
          </p:cNvSpPr>
          <p:nvPr/>
        </p:nvSpPr>
        <p:spPr bwMode="auto">
          <a:xfrm>
            <a:off x="7897813" y="2819400"/>
            <a:ext cx="839787" cy="3036888"/>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7903" name="Text Box 15"/>
          <p:cNvSpPr txBox="1">
            <a:spLocks noChangeArrowheads="1"/>
          </p:cNvSpPr>
          <p:nvPr/>
        </p:nvSpPr>
        <p:spPr bwMode="auto">
          <a:xfrm>
            <a:off x="7935913" y="29972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37904" name="Text Box 16"/>
          <p:cNvSpPr txBox="1">
            <a:spLocks noChangeArrowheads="1"/>
          </p:cNvSpPr>
          <p:nvPr/>
        </p:nvSpPr>
        <p:spPr bwMode="auto">
          <a:xfrm>
            <a:off x="7935913" y="362585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37905" name="Text Box 17"/>
          <p:cNvSpPr txBox="1">
            <a:spLocks noChangeArrowheads="1"/>
          </p:cNvSpPr>
          <p:nvPr/>
        </p:nvSpPr>
        <p:spPr bwMode="auto">
          <a:xfrm>
            <a:off x="7935913" y="4184650"/>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37906" name="Text Box 18"/>
          <p:cNvSpPr txBox="1">
            <a:spLocks noChangeArrowheads="1"/>
          </p:cNvSpPr>
          <p:nvPr/>
        </p:nvSpPr>
        <p:spPr bwMode="auto">
          <a:xfrm>
            <a:off x="7935913" y="474662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37907" name="Text Box 19"/>
          <p:cNvSpPr txBox="1">
            <a:spLocks noChangeArrowheads="1"/>
          </p:cNvSpPr>
          <p:nvPr/>
        </p:nvSpPr>
        <p:spPr bwMode="auto">
          <a:xfrm>
            <a:off x="7935913" y="5311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37908" name="Freeform 20"/>
          <p:cNvSpPr>
            <a:spLocks/>
          </p:cNvSpPr>
          <p:nvPr/>
        </p:nvSpPr>
        <p:spPr bwMode="auto">
          <a:xfrm>
            <a:off x="7897813" y="3421063"/>
            <a:ext cx="849312" cy="61912"/>
          </a:xfrm>
          <a:custGeom>
            <a:avLst/>
            <a:gdLst>
              <a:gd name="T0" fmla="*/ 0 w 534"/>
              <a:gd name="T1" fmla="*/ 91264174 h 42"/>
              <a:gd name="T2" fmla="*/ 1183853308 w 534"/>
              <a:gd name="T3" fmla="*/ 91264174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7909" name="Freeform 21"/>
          <p:cNvSpPr>
            <a:spLocks/>
          </p:cNvSpPr>
          <p:nvPr/>
        </p:nvSpPr>
        <p:spPr bwMode="auto">
          <a:xfrm>
            <a:off x="7907338" y="3997325"/>
            <a:ext cx="849312" cy="61913"/>
          </a:xfrm>
          <a:custGeom>
            <a:avLst/>
            <a:gdLst>
              <a:gd name="T0" fmla="*/ 0 w 534"/>
              <a:gd name="T1" fmla="*/ 78228544 h 42"/>
              <a:gd name="T2" fmla="*/ 1183853308 w 534"/>
              <a:gd name="T3" fmla="*/ 91267122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7910" name="Freeform 22"/>
          <p:cNvSpPr>
            <a:spLocks/>
          </p:cNvSpPr>
          <p:nvPr/>
        </p:nvSpPr>
        <p:spPr bwMode="auto">
          <a:xfrm>
            <a:off x="7885113" y="4573588"/>
            <a:ext cx="871537" cy="60325"/>
          </a:xfrm>
          <a:custGeom>
            <a:avLst/>
            <a:gdLst>
              <a:gd name="T0" fmla="*/ 0 w 548"/>
              <a:gd name="T1" fmla="*/ 86645363 h 42"/>
              <a:gd name="T2" fmla="*/ 1219151295 w 548"/>
              <a:gd name="T3" fmla="*/ 86645363 h 42"/>
              <a:gd name="T4" fmla="*/ 138608872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7911" name="Freeform 23"/>
          <p:cNvSpPr>
            <a:spLocks/>
          </p:cNvSpPr>
          <p:nvPr/>
        </p:nvSpPr>
        <p:spPr bwMode="auto">
          <a:xfrm>
            <a:off x="7885113" y="5167313"/>
            <a:ext cx="862012" cy="60325"/>
          </a:xfrm>
          <a:custGeom>
            <a:avLst/>
            <a:gdLst>
              <a:gd name="T0" fmla="*/ 0 w 542"/>
              <a:gd name="T1" fmla="*/ 86645363 h 42"/>
              <a:gd name="T2" fmla="*/ 1204023864 w 542"/>
              <a:gd name="T3" fmla="*/ 86645363 h 42"/>
              <a:gd name="T4" fmla="*/ 1370967839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7912" name="Text Box 24"/>
          <p:cNvSpPr txBox="1">
            <a:spLocks noChangeArrowheads="1"/>
          </p:cNvSpPr>
          <p:nvPr/>
        </p:nvSpPr>
        <p:spPr bwMode="auto">
          <a:xfrm>
            <a:off x="395288"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1</a:t>
            </a:r>
          </a:p>
        </p:txBody>
      </p:sp>
      <p:sp>
        <p:nvSpPr>
          <p:cNvPr id="37913" name="AutoShape 25"/>
          <p:cNvSpPr>
            <a:spLocks noChangeArrowheads="1"/>
          </p:cNvSpPr>
          <p:nvPr/>
        </p:nvSpPr>
        <p:spPr bwMode="auto">
          <a:xfrm>
            <a:off x="8045450" y="2322513"/>
            <a:ext cx="687388"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7914" name="Text Box 26"/>
          <p:cNvSpPr txBox="1">
            <a:spLocks noChangeArrowheads="1"/>
          </p:cNvSpPr>
          <p:nvPr/>
        </p:nvSpPr>
        <p:spPr bwMode="auto">
          <a:xfrm>
            <a:off x="8039100" y="2427288"/>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2</a:t>
            </a:r>
            <a:endParaRPr kumimoji="1" lang="en-US" altLang="zh-CN" sz="2000" b="1">
              <a:solidFill>
                <a:srgbClr val="333399"/>
              </a:solidFill>
              <a:latin typeface="Arial" pitchFamily="34" charset="0"/>
            </a:endParaRPr>
          </a:p>
        </p:txBody>
      </p:sp>
      <p:sp>
        <p:nvSpPr>
          <p:cNvPr id="37915" name="AutoShape 27"/>
          <p:cNvSpPr>
            <a:spLocks noChangeArrowheads="1"/>
          </p:cNvSpPr>
          <p:nvPr/>
        </p:nvSpPr>
        <p:spPr bwMode="auto">
          <a:xfrm>
            <a:off x="538163" y="2365375"/>
            <a:ext cx="687387"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7916" name="Text Box 28"/>
          <p:cNvSpPr txBox="1">
            <a:spLocks noChangeArrowheads="1"/>
          </p:cNvSpPr>
          <p:nvPr/>
        </p:nvSpPr>
        <p:spPr bwMode="auto">
          <a:xfrm>
            <a:off x="558800" y="2486025"/>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1</a:t>
            </a:r>
            <a:endParaRPr kumimoji="1" lang="en-US" altLang="zh-CN" sz="2000" b="1">
              <a:solidFill>
                <a:srgbClr val="333399"/>
              </a:solidFill>
              <a:latin typeface="Arial" pitchFamily="34" charset="0"/>
            </a:endParaRPr>
          </a:p>
        </p:txBody>
      </p:sp>
      <p:sp>
        <p:nvSpPr>
          <p:cNvPr id="37917" name="Text Box 29"/>
          <p:cNvSpPr txBox="1">
            <a:spLocks noChangeArrowheads="1"/>
          </p:cNvSpPr>
          <p:nvPr/>
        </p:nvSpPr>
        <p:spPr bwMode="auto">
          <a:xfrm>
            <a:off x="7781925"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2</a:t>
            </a:r>
          </a:p>
        </p:txBody>
      </p:sp>
      <p:sp>
        <p:nvSpPr>
          <p:cNvPr id="37918" name="Text Box 30"/>
          <p:cNvSpPr txBox="1">
            <a:spLocks noChangeArrowheads="1"/>
          </p:cNvSpPr>
          <p:nvPr/>
        </p:nvSpPr>
        <p:spPr bwMode="auto">
          <a:xfrm>
            <a:off x="2217738" y="5286375"/>
            <a:ext cx="5678487" cy="458788"/>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400">
                <a:solidFill>
                  <a:srgbClr val="333399"/>
                </a:solidFill>
                <a:latin typeface="Arial" pitchFamily="34" charset="0"/>
                <a:ea typeface="黑体" pitchFamily="49" charset="-122"/>
              </a:rPr>
              <a:t>物理层接收到比特流，上交给数据链路层</a:t>
            </a:r>
          </a:p>
        </p:txBody>
      </p:sp>
      <p:sp>
        <p:nvSpPr>
          <p:cNvPr id="121887" name="AutoShape 31"/>
          <p:cNvSpPr>
            <a:spLocks noChangeArrowheads="1"/>
          </p:cNvSpPr>
          <p:nvPr/>
        </p:nvSpPr>
        <p:spPr bwMode="auto">
          <a:xfrm rot="10800000" flipV="1">
            <a:off x="8316913" y="5087938"/>
            <a:ext cx="196850" cy="396875"/>
          </a:xfrm>
          <a:prstGeom prst="upArrow">
            <a:avLst>
              <a:gd name="adj1" fmla="val 50000"/>
              <a:gd name="adj2" fmla="val 50375"/>
            </a:avLst>
          </a:pr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1887"/>
                                        </p:tgtEl>
                                        <p:attrNameLst>
                                          <p:attrName>style.visibility</p:attrName>
                                        </p:attrNameLst>
                                      </p:cBhvr>
                                      <p:to>
                                        <p:strVal val="visible"/>
                                      </p:to>
                                    </p:set>
                                    <p:animEffect transition="in" filter="wipe(down)">
                                      <p:cBhvr>
                                        <p:cTn id="7" dur="1000"/>
                                        <p:tgtEl>
                                          <p:spTgt spid="121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8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algn="ctr"/>
            <a:r>
              <a:rPr lang="zh-CN" altLang="en-US" smtClean="0">
                <a:ea typeface="宋体" pitchFamily="2" charset="-122"/>
              </a:rPr>
              <a:t>计算机</a:t>
            </a:r>
            <a:r>
              <a:rPr lang="zh-CN" altLang="en-US" sz="2400" smtClean="0">
                <a:ea typeface="宋体" pitchFamily="2" charset="-122"/>
              </a:rPr>
              <a:t> </a:t>
            </a:r>
            <a:r>
              <a:rPr lang="en-US" altLang="zh-CN" smtClean="0">
                <a:ea typeface="宋体" pitchFamily="2" charset="-122"/>
              </a:rPr>
              <a:t>1</a:t>
            </a:r>
            <a:r>
              <a:rPr lang="en-US" altLang="zh-CN" sz="2400" smtClean="0">
                <a:ea typeface="宋体" pitchFamily="2" charset="-122"/>
              </a:rPr>
              <a:t> </a:t>
            </a:r>
            <a:r>
              <a:rPr lang="zh-CN" altLang="en-US" smtClean="0">
                <a:ea typeface="宋体" pitchFamily="2" charset="-122"/>
              </a:rPr>
              <a:t>向计算机</a:t>
            </a:r>
            <a:r>
              <a:rPr lang="zh-CN" altLang="en-US" sz="2400" smtClean="0">
                <a:ea typeface="宋体" pitchFamily="2" charset="-122"/>
              </a:rPr>
              <a:t> </a:t>
            </a:r>
            <a:r>
              <a:rPr lang="en-US" altLang="zh-CN" smtClean="0">
                <a:ea typeface="宋体" pitchFamily="2" charset="-122"/>
              </a:rPr>
              <a:t>2</a:t>
            </a:r>
            <a:r>
              <a:rPr lang="en-US" altLang="zh-CN" sz="2400" smtClean="0">
                <a:ea typeface="宋体" pitchFamily="2" charset="-122"/>
              </a:rPr>
              <a:t> </a:t>
            </a:r>
            <a:r>
              <a:rPr lang="zh-CN" altLang="en-US" smtClean="0">
                <a:ea typeface="宋体" pitchFamily="2" charset="-122"/>
              </a:rPr>
              <a:t>发送数据 </a:t>
            </a:r>
          </a:p>
        </p:txBody>
      </p:sp>
      <p:sp>
        <p:nvSpPr>
          <p:cNvPr id="38915" name="AutoShape 3"/>
          <p:cNvSpPr>
            <a:spLocks noChangeArrowheads="1"/>
          </p:cNvSpPr>
          <p:nvPr/>
        </p:nvSpPr>
        <p:spPr bwMode="auto">
          <a:xfrm rot="-5400000">
            <a:off x="4380707" y="1537494"/>
            <a:ext cx="417512" cy="9004300"/>
          </a:xfrm>
          <a:prstGeom prst="can">
            <a:avLst>
              <a:gd name="adj" fmla="val 48724"/>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8916" name="AutoShape 4"/>
          <p:cNvSpPr>
            <a:spLocks noChangeArrowheads="1"/>
          </p:cNvSpPr>
          <p:nvPr/>
        </p:nvSpPr>
        <p:spPr bwMode="auto">
          <a:xfrm>
            <a:off x="533400" y="2852738"/>
            <a:ext cx="839788" cy="3003550"/>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8917" name="Text Box 5"/>
          <p:cNvSpPr txBox="1">
            <a:spLocks noChangeArrowheads="1"/>
          </p:cNvSpPr>
          <p:nvPr/>
        </p:nvSpPr>
        <p:spPr bwMode="auto">
          <a:xfrm>
            <a:off x="782638" y="303371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38918" name="Text Box 6"/>
          <p:cNvSpPr txBox="1">
            <a:spLocks noChangeArrowheads="1"/>
          </p:cNvSpPr>
          <p:nvPr/>
        </p:nvSpPr>
        <p:spPr bwMode="auto">
          <a:xfrm>
            <a:off x="782638" y="3660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38919" name="Text Box 7"/>
          <p:cNvSpPr txBox="1">
            <a:spLocks noChangeArrowheads="1"/>
          </p:cNvSpPr>
          <p:nvPr/>
        </p:nvSpPr>
        <p:spPr bwMode="auto">
          <a:xfrm>
            <a:off x="782638" y="421957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38920" name="Text Box 8"/>
          <p:cNvSpPr txBox="1">
            <a:spLocks noChangeArrowheads="1"/>
          </p:cNvSpPr>
          <p:nvPr/>
        </p:nvSpPr>
        <p:spPr bwMode="auto">
          <a:xfrm>
            <a:off x="782638" y="477996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38921" name="Text Box 9"/>
          <p:cNvSpPr txBox="1">
            <a:spLocks noChangeArrowheads="1"/>
          </p:cNvSpPr>
          <p:nvPr/>
        </p:nvSpPr>
        <p:spPr bwMode="auto">
          <a:xfrm>
            <a:off x="782638" y="53467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38922" name="Freeform 10"/>
          <p:cNvSpPr>
            <a:spLocks/>
          </p:cNvSpPr>
          <p:nvPr/>
        </p:nvSpPr>
        <p:spPr bwMode="auto">
          <a:xfrm>
            <a:off x="533400" y="3455988"/>
            <a:ext cx="849313" cy="61912"/>
          </a:xfrm>
          <a:custGeom>
            <a:avLst/>
            <a:gdLst>
              <a:gd name="T0" fmla="*/ 0 w 534"/>
              <a:gd name="T1" fmla="*/ 91264174 h 42"/>
              <a:gd name="T2" fmla="*/ 1183856293 w 534"/>
              <a:gd name="T3" fmla="*/ 91264174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8923" name="Freeform 11"/>
          <p:cNvSpPr>
            <a:spLocks/>
          </p:cNvSpPr>
          <p:nvPr/>
        </p:nvSpPr>
        <p:spPr bwMode="auto">
          <a:xfrm>
            <a:off x="542925" y="4032250"/>
            <a:ext cx="849313" cy="61913"/>
          </a:xfrm>
          <a:custGeom>
            <a:avLst/>
            <a:gdLst>
              <a:gd name="T0" fmla="*/ 0 w 534"/>
              <a:gd name="T1" fmla="*/ 78228544 h 42"/>
              <a:gd name="T2" fmla="*/ 1183856293 w 534"/>
              <a:gd name="T3" fmla="*/ 91267122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8924" name="Freeform 12"/>
          <p:cNvSpPr>
            <a:spLocks/>
          </p:cNvSpPr>
          <p:nvPr/>
        </p:nvSpPr>
        <p:spPr bwMode="auto">
          <a:xfrm>
            <a:off x="520700" y="4608513"/>
            <a:ext cx="871538" cy="60325"/>
          </a:xfrm>
          <a:custGeom>
            <a:avLst/>
            <a:gdLst>
              <a:gd name="T0" fmla="*/ 0 w 548"/>
              <a:gd name="T1" fmla="*/ 86645363 h 42"/>
              <a:gd name="T2" fmla="*/ 1219154285 w 548"/>
              <a:gd name="T3" fmla="*/ 86645363 h 42"/>
              <a:gd name="T4" fmla="*/ 1386091907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8925" name="Freeform 13"/>
          <p:cNvSpPr>
            <a:spLocks/>
          </p:cNvSpPr>
          <p:nvPr/>
        </p:nvSpPr>
        <p:spPr bwMode="auto">
          <a:xfrm>
            <a:off x="520700" y="5202238"/>
            <a:ext cx="862013" cy="60325"/>
          </a:xfrm>
          <a:custGeom>
            <a:avLst/>
            <a:gdLst>
              <a:gd name="T0" fmla="*/ 0 w 542"/>
              <a:gd name="T1" fmla="*/ 86645363 h 42"/>
              <a:gd name="T2" fmla="*/ 1204025260 w 542"/>
              <a:gd name="T3" fmla="*/ 86645363 h 42"/>
              <a:gd name="T4" fmla="*/ 1370971020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8926" name="AutoShape 14"/>
          <p:cNvSpPr>
            <a:spLocks noChangeArrowheads="1"/>
          </p:cNvSpPr>
          <p:nvPr/>
        </p:nvSpPr>
        <p:spPr bwMode="auto">
          <a:xfrm>
            <a:off x="7897813" y="2819400"/>
            <a:ext cx="839787" cy="3036888"/>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8927" name="Text Box 15"/>
          <p:cNvSpPr txBox="1">
            <a:spLocks noChangeArrowheads="1"/>
          </p:cNvSpPr>
          <p:nvPr/>
        </p:nvSpPr>
        <p:spPr bwMode="auto">
          <a:xfrm>
            <a:off x="7935913" y="29972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38928" name="Text Box 16"/>
          <p:cNvSpPr txBox="1">
            <a:spLocks noChangeArrowheads="1"/>
          </p:cNvSpPr>
          <p:nvPr/>
        </p:nvSpPr>
        <p:spPr bwMode="auto">
          <a:xfrm>
            <a:off x="7935913" y="362585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38929" name="Text Box 17"/>
          <p:cNvSpPr txBox="1">
            <a:spLocks noChangeArrowheads="1"/>
          </p:cNvSpPr>
          <p:nvPr/>
        </p:nvSpPr>
        <p:spPr bwMode="auto">
          <a:xfrm>
            <a:off x="7935913" y="4184650"/>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38930" name="Text Box 18"/>
          <p:cNvSpPr txBox="1">
            <a:spLocks noChangeArrowheads="1"/>
          </p:cNvSpPr>
          <p:nvPr/>
        </p:nvSpPr>
        <p:spPr bwMode="auto">
          <a:xfrm>
            <a:off x="7935913" y="474662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38931" name="Text Box 19"/>
          <p:cNvSpPr txBox="1">
            <a:spLocks noChangeArrowheads="1"/>
          </p:cNvSpPr>
          <p:nvPr/>
        </p:nvSpPr>
        <p:spPr bwMode="auto">
          <a:xfrm>
            <a:off x="7935913" y="5311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38932" name="Freeform 20"/>
          <p:cNvSpPr>
            <a:spLocks/>
          </p:cNvSpPr>
          <p:nvPr/>
        </p:nvSpPr>
        <p:spPr bwMode="auto">
          <a:xfrm>
            <a:off x="7897813" y="3421063"/>
            <a:ext cx="849312" cy="61912"/>
          </a:xfrm>
          <a:custGeom>
            <a:avLst/>
            <a:gdLst>
              <a:gd name="T0" fmla="*/ 0 w 534"/>
              <a:gd name="T1" fmla="*/ 91264174 h 42"/>
              <a:gd name="T2" fmla="*/ 1183853308 w 534"/>
              <a:gd name="T3" fmla="*/ 91264174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8933" name="Freeform 21"/>
          <p:cNvSpPr>
            <a:spLocks/>
          </p:cNvSpPr>
          <p:nvPr/>
        </p:nvSpPr>
        <p:spPr bwMode="auto">
          <a:xfrm>
            <a:off x="7907338" y="3997325"/>
            <a:ext cx="849312" cy="61913"/>
          </a:xfrm>
          <a:custGeom>
            <a:avLst/>
            <a:gdLst>
              <a:gd name="T0" fmla="*/ 0 w 534"/>
              <a:gd name="T1" fmla="*/ 78228544 h 42"/>
              <a:gd name="T2" fmla="*/ 1183853308 w 534"/>
              <a:gd name="T3" fmla="*/ 91267122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8934" name="Freeform 22"/>
          <p:cNvSpPr>
            <a:spLocks/>
          </p:cNvSpPr>
          <p:nvPr/>
        </p:nvSpPr>
        <p:spPr bwMode="auto">
          <a:xfrm>
            <a:off x="7885113" y="4573588"/>
            <a:ext cx="871537" cy="60325"/>
          </a:xfrm>
          <a:custGeom>
            <a:avLst/>
            <a:gdLst>
              <a:gd name="T0" fmla="*/ 0 w 548"/>
              <a:gd name="T1" fmla="*/ 86645363 h 42"/>
              <a:gd name="T2" fmla="*/ 1219151295 w 548"/>
              <a:gd name="T3" fmla="*/ 86645363 h 42"/>
              <a:gd name="T4" fmla="*/ 138608872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8935" name="Freeform 23"/>
          <p:cNvSpPr>
            <a:spLocks/>
          </p:cNvSpPr>
          <p:nvPr/>
        </p:nvSpPr>
        <p:spPr bwMode="auto">
          <a:xfrm>
            <a:off x="7885113" y="5167313"/>
            <a:ext cx="862012" cy="60325"/>
          </a:xfrm>
          <a:custGeom>
            <a:avLst/>
            <a:gdLst>
              <a:gd name="T0" fmla="*/ 0 w 542"/>
              <a:gd name="T1" fmla="*/ 86645363 h 42"/>
              <a:gd name="T2" fmla="*/ 1204023864 w 542"/>
              <a:gd name="T3" fmla="*/ 86645363 h 42"/>
              <a:gd name="T4" fmla="*/ 1370967839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8936" name="Text Box 24"/>
          <p:cNvSpPr txBox="1">
            <a:spLocks noChangeArrowheads="1"/>
          </p:cNvSpPr>
          <p:nvPr/>
        </p:nvSpPr>
        <p:spPr bwMode="auto">
          <a:xfrm>
            <a:off x="395288"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1</a:t>
            </a:r>
          </a:p>
        </p:txBody>
      </p:sp>
      <p:sp>
        <p:nvSpPr>
          <p:cNvPr id="38937" name="AutoShape 25"/>
          <p:cNvSpPr>
            <a:spLocks noChangeArrowheads="1"/>
          </p:cNvSpPr>
          <p:nvPr/>
        </p:nvSpPr>
        <p:spPr bwMode="auto">
          <a:xfrm>
            <a:off x="8045450" y="2322513"/>
            <a:ext cx="687388"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8938" name="Text Box 26"/>
          <p:cNvSpPr txBox="1">
            <a:spLocks noChangeArrowheads="1"/>
          </p:cNvSpPr>
          <p:nvPr/>
        </p:nvSpPr>
        <p:spPr bwMode="auto">
          <a:xfrm>
            <a:off x="8039100" y="2427288"/>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2</a:t>
            </a:r>
            <a:endParaRPr kumimoji="1" lang="en-US" altLang="zh-CN" sz="2000" b="1">
              <a:solidFill>
                <a:srgbClr val="333399"/>
              </a:solidFill>
              <a:latin typeface="Arial" pitchFamily="34" charset="0"/>
            </a:endParaRPr>
          </a:p>
        </p:txBody>
      </p:sp>
      <p:sp>
        <p:nvSpPr>
          <p:cNvPr id="38939" name="AutoShape 27"/>
          <p:cNvSpPr>
            <a:spLocks noChangeArrowheads="1"/>
          </p:cNvSpPr>
          <p:nvPr/>
        </p:nvSpPr>
        <p:spPr bwMode="auto">
          <a:xfrm>
            <a:off x="538163" y="2365375"/>
            <a:ext cx="687387"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8940" name="Text Box 28"/>
          <p:cNvSpPr txBox="1">
            <a:spLocks noChangeArrowheads="1"/>
          </p:cNvSpPr>
          <p:nvPr/>
        </p:nvSpPr>
        <p:spPr bwMode="auto">
          <a:xfrm>
            <a:off x="558800" y="2486025"/>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1</a:t>
            </a:r>
            <a:endParaRPr kumimoji="1" lang="en-US" altLang="zh-CN" sz="2000" b="1">
              <a:solidFill>
                <a:srgbClr val="333399"/>
              </a:solidFill>
              <a:latin typeface="Arial" pitchFamily="34" charset="0"/>
            </a:endParaRPr>
          </a:p>
        </p:txBody>
      </p:sp>
      <p:sp>
        <p:nvSpPr>
          <p:cNvPr id="38941" name="Text Box 29"/>
          <p:cNvSpPr txBox="1">
            <a:spLocks noChangeArrowheads="1"/>
          </p:cNvSpPr>
          <p:nvPr/>
        </p:nvSpPr>
        <p:spPr bwMode="auto">
          <a:xfrm>
            <a:off x="7781925"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2</a:t>
            </a:r>
          </a:p>
        </p:txBody>
      </p:sp>
      <p:sp>
        <p:nvSpPr>
          <p:cNvPr id="38942" name="Text Box 30"/>
          <p:cNvSpPr txBox="1">
            <a:spLocks noChangeArrowheads="1"/>
          </p:cNvSpPr>
          <p:nvPr/>
        </p:nvSpPr>
        <p:spPr bwMode="auto">
          <a:xfrm>
            <a:off x="3360738" y="4589463"/>
            <a:ext cx="4457700" cy="82391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400">
                <a:solidFill>
                  <a:srgbClr val="333399"/>
                </a:solidFill>
                <a:latin typeface="Arial" pitchFamily="34" charset="0"/>
                <a:ea typeface="黑体" pitchFamily="49" charset="-122"/>
              </a:rPr>
              <a:t>数据链路层剥去帧首部和帧尾部</a:t>
            </a:r>
          </a:p>
          <a:p>
            <a:pPr algn="ctr" defTabSz="762000" eaLnBrk="0" hangingPunct="0"/>
            <a:r>
              <a:rPr kumimoji="1" lang="zh-CN" altLang="en-US" sz="2400">
                <a:solidFill>
                  <a:srgbClr val="333399"/>
                </a:solidFill>
                <a:latin typeface="Arial" pitchFamily="34" charset="0"/>
                <a:ea typeface="黑体" pitchFamily="49" charset="-122"/>
              </a:rPr>
              <a:t>取出数据部分，上交给网络层</a:t>
            </a:r>
          </a:p>
        </p:txBody>
      </p:sp>
      <p:sp>
        <p:nvSpPr>
          <p:cNvPr id="122911" name="AutoShape 31"/>
          <p:cNvSpPr>
            <a:spLocks noChangeArrowheads="1"/>
          </p:cNvSpPr>
          <p:nvPr/>
        </p:nvSpPr>
        <p:spPr bwMode="auto">
          <a:xfrm rot="10800000" flipV="1">
            <a:off x="8316913" y="4445000"/>
            <a:ext cx="196850" cy="398463"/>
          </a:xfrm>
          <a:prstGeom prst="upArrow">
            <a:avLst>
              <a:gd name="adj1" fmla="val 50000"/>
              <a:gd name="adj2" fmla="val 50577"/>
            </a:avLst>
          </a:pr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2911"/>
                                        </p:tgtEl>
                                        <p:attrNameLst>
                                          <p:attrName>style.visibility</p:attrName>
                                        </p:attrNameLst>
                                      </p:cBhvr>
                                      <p:to>
                                        <p:strVal val="visible"/>
                                      </p:to>
                                    </p:set>
                                    <p:animEffect transition="in" filter="wipe(down)">
                                      <p:cBhvr>
                                        <p:cTn id="7" dur="1000"/>
                                        <p:tgtEl>
                                          <p:spTgt spid="1229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algn="ctr"/>
            <a:r>
              <a:rPr lang="zh-CN" altLang="en-US" smtClean="0">
                <a:ea typeface="宋体" pitchFamily="2" charset="-122"/>
              </a:rPr>
              <a:t>计算机</a:t>
            </a:r>
            <a:r>
              <a:rPr lang="zh-CN" altLang="en-US" sz="2400" smtClean="0">
                <a:ea typeface="宋体" pitchFamily="2" charset="-122"/>
              </a:rPr>
              <a:t> </a:t>
            </a:r>
            <a:r>
              <a:rPr lang="en-US" altLang="zh-CN" smtClean="0">
                <a:ea typeface="宋体" pitchFamily="2" charset="-122"/>
              </a:rPr>
              <a:t>1</a:t>
            </a:r>
            <a:r>
              <a:rPr lang="en-US" altLang="zh-CN" sz="2400" smtClean="0">
                <a:ea typeface="宋体" pitchFamily="2" charset="-122"/>
              </a:rPr>
              <a:t> </a:t>
            </a:r>
            <a:r>
              <a:rPr lang="zh-CN" altLang="en-US" smtClean="0">
                <a:ea typeface="宋体" pitchFamily="2" charset="-122"/>
              </a:rPr>
              <a:t>向计算机</a:t>
            </a:r>
            <a:r>
              <a:rPr lang="zh-CN" altLang="en-US" sz="2400" smtClean="0">
                <a:ea typeface="宋体" pitchFamily="2" charset="-122"/>
              </a:rPr>
              <a:t> </a:t>
            </a:r>
            <a:r>
              <a:rPr lang="en-US" altLang="zh-CN" smtClean="0">
                <a:ea typeface="宋体" pitchFamily="2" charset="-122"/>
              </a:rPr>
              <a:t>2</a:t>
            </a:r>
            <a:r>
              <a:rPr lang="en-US" altLang="zh-CN" sz="2400" smtClean="0">
                <a:ea typeface="宋体" pitchFamily="2" charset="-122"/>
              </a:rPr>
              <a:t> </a:t>
            </a:r>
            <a:r>
              <a:rPr lang="zh-CN" altLang="en-US" smtClean="0">
                <a:ea typeface="宋体" pitchFamily="2" charset="-122"/>
              </a:rPr>
              <a:t>发送数据 </a:t>
            </a:r>
          </a:p>
        </p:txBody>
      </p:sp>
      <p:sp>
        <p:nvSpPr>
          <p:cNvPr id="39939" name="AutoShape 3"/>
          <p:cNvSpPr>
            <a:spLocks noChangeArrowheads="1"/>
          </p:cNvSpPr>
          <p:nvPr/>
        </p:nvSpPr>
        <p:spPr bwMode="auto">
          <a:xfrm rot="-5400000">
            <a:off x="4380707" y="1537494"/>
            <a:ext cx="417512" cy="9004300"/>
          </a:xfrm>
          <a:prstGeom prst="can">
            <a:avLst>
              <a:gd name="adj" fmla="val 48724"/>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9940" name="AutoShape 4"/>
          <p:cNvSpPr>
            <a:spLocks noChangeArrowheads="1"/>
          </p:cNvSpPr>
          <p:nvPr/>
        </p:nvSpPr>
        <p:spPr bwMode="auto">
          <a:xfrm>
            <a:off x="533400" y="2852738"/>
            <a:ext cx="839788" cy="3003550"/>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9941" name="Text Box 5"/>
          <p:cNvSpPr txBox="1">
            <a:spLocks noChangeArrowheads="1"/>
          </p:cNvSpPr>
          <p:nvPr/>
        </p:nvSpPr>
        <p:spPr bwMode="auto">
          <a:xfrm>
            <a:off x="782638" y="303371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39942" name="Text Box 6"/>
          <p:cNvSpPr txBox="1">
            <a:spLocks noChangeArrowheads="1"/>
          </p:cNvSpPr>
          <p:nvPr/>
        </p:nvSpPr>
        <p:spPr bwMode="auto">
          <a:xfrm>
            <a:off x="782638" y="3660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39943" name="Text Box 7"/>
          <p:cNvSpPr txBox="1">
            <a:spLocks noChangeArrowheads="1"/>
          </p:cNvSpPr>
          <p:nvPr/>
        </p:nvSpPr>
        <p:spPr bwMode="auto">
          <a:xfrm>
            <a:off x="782638" y="421957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39944" name="Text Box 8"/>
          <p:cNvSpPr txBox="1">
            <a:spLocks noChangeArrowheads="1"/>
          </p:cNvSpPr>
          <p:nvPr/>
        </p:nvSpPr>
        <p:spPr bwMode="auto">
          <a:xfrm>
            <a:off x="782638" y="477996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39945" name="Text Box 9"/>
          <p:cNvSpPr txBox="1">
            <a:spLocks noChangeArrowheads="1"/>
          </p:cNvSpPr>
          <p:nvPr/>
        </p:nvSpPr>
        <p:spPr bwMode="auto">
          <a:xfrm>
            <a:off x="782638" y="53467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39946" name="Freeform 10"/>
          <p:cNvSpPr>
            <a:spLocks/>
          </p:cNvSpPr>
          <p:nvPr/>
        </p:nvSpPr>
        <p:spPr bwMode="auto">
          <a:xfrm>
            <a:off x="533400" y="3455988"/>
            <a:ext cx="849313" cy="61912"/>
          </a:xfrm>
          <a:custGeom>
            <a:avLst/>
            <a:gdLst>
              <a:gd name="T0" fmla="*/ 0 w 534"/>
              <a:gd name="T1" fmla="*/ 91264174 h 42"/>
              <a:gd name="T2" fmla="*/ 1183856293 w 534"/>
              <a:gd name="T3" fmla="*/ 91264174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9947" name="Freeform 11"/>
          <p:cNvSpPr>
            <a:spLocks/>
          </p:cNvSpPr>
          <p:nvPr/>
        </p:nvSpPr>
        <p:spPr bwMode="auto">
          <a:xfrm>
            <a:off x="542925" y="4032250"/>
            <a:ext cx="849313" cy="61913"/>
          </a:xfrm>
          <a:custGeom>
            <a:avLst/>
            <a:gdLst>
              <a:gd name="T0" fmla="*/ 0 w 534"/>
              <a:gd name="T1" fmla="*/ 78228544 h 42"/>
              <a:gd name="T2" fmla="*/ 1183856293 w 534"/>
              <a:gd name="T3" fmla="*/ 91267122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9948" name="Freeform 12"/>
          <p:cNvSpPr>
            <a:spLocks/>
          </p:cNvSpPr>
          <p:nvPr/>
        </p:nvSpPr>
        <p:spPr bwMode="auto">
          <a:xfrm>
            <a:off x="520700" y="4608513"/>
            <a:ext cx="871538" cy="60325"/>
          </a:xfrm>
          <a:custGeom>
            <a:avLst/>
            <a:gdLst>
              <a:gd name="T0" fmla="*/ 0 w 548"/>
              <a:gd name="T1" fmla="*/ 86645363 h 42"/>
              <a:gd name="T2" fmla="*/ 1219154285 w 548"/>
              <a:gd name="T3" fmla="*/ 86645363 h 42"/>
              <a:gd name="T4" fmla="*/ 1386091907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9949" name="Freeform 13"/>
          <p:cNvSpPr>
            <a:spLocks/>
          </p:cNvSpPr>
          <p:nvPr/>
        </p:nvSpPr>
        <p:spPr bwMode="auto">
          <a:xfrm>
            <a:off x="520700" y="5202238"/>
            <a:ext cx="862013" cy="60325"/>
          </a:xfrm>
          <a:custGeom>
            <a:avLst/>
            <a:gdLst>
              <a:gd name="T0" fmla="*/ 0 w 542"/>
              <a:gd name="T1" fmla="*/ 86645363 h 42"/>
              <a:gd name="T2" fmla="*/ 1204025260 w 542"/>
              <a:gd name="T3" fmla="*/ 86645363 h 42"/>
              <a:gd name="T4" fmla="*/ 1370971020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9950" name="AutoShape 14"/>
          <p:cNvSpPr>
            <a:spLocks noChangeArrowheads="1"/>
          </p:cNvSpPr>
          <p:nvPr/>
        </p:nvSpPr>
        <p:spPr bwMode="auto">
          <a:xfrm>
            <a:off x="7897813" y="2819400"/>
            <a:ext cx="839787" cy="3036888"/>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9951" name="Text Box 15"/>
          <p:cNvSpPr txBox="1">
            <a:spLocks noChangeArrowheads="1"/>
          </p:cNvSpPr>
          <p:nvPr/>
        </p:nvSpPr>
        <p:spPr bwMode="auto">
          <a:xfrm>
            <a:off x="7935913" y="29972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39952" name="Text Box 16"/>
          <p:cNvSpPr txBox="1">
            <a:spLocks noChangeArrowheads="1"/>
          </p:cNvSpPr>
          <p:nvPr/>
        </p:nvSpPr>
        <p:spPr bwMode="auto">
          <a:xfrm>
            <a:off x="7935913" y="362585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39953" name="Text Box 17"/>
          <p:cNvSpPr txBox="1">
            <a:spLocks noChangeArrowheads="1"/>
          </p:cNvSpPr>
          <p:nvPr/>
        </p:nvSpPr>
        <p:spPr bwMode="auto">
          <a:xfrm>
            <a:off x="7935913" y="4184650"/>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39954" name="Text Box 18"/>
          <p:cNvSpPr txBox="1">
            <a:spLocks noChangeArrowheads="1"/>
          </p:cNvSpPr>
          <p:nvPr/>
        </p:nvSpPr>
        <p:spPr bwMode="auto">
          <a:xfrm>
            <a:off x="7935913" y="474662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39955" name="Text Box 19"/>
          <p:cNvSpPr txBox="1">
            <a:spLocks noChangeArrowheads="1"/>
          </p:cNvSpPr>
          <p:nvPr/>
        </p:nvSpPr>
        <p:spPr bwMode="auto">
          <a:xfrm>
            <a:off x="7935913" y="5311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39956" name="Freeform 20"/>
          <p:cNvSpPr>
            <a:spLocks/>
          </p:cNvSpPr>
          <p:nvPr/>
        </p:nvSpPr>
        <p:spPr bwMode="auto">
          <a:xfrm>
            <a:off x="7897813" y="3421063"/>
            <a:ext cx="849312" cy="61912"/>
          </a:xfrm>
          <a:custGeom>
            <a:avLst/>
            <a:gdLst>
              <a:gd name="T0" fmla="*/ 0 w 534"/>
              <a:gd name="T1" fmla="*/ 91264174 h 42"/>
              <a:gd name="T2" fmla="*/ 1183853308 w 534"/>
              <a:gd name="T3" fmla="*/ 91264174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9957" name="Freeform 21"/>
          <p:cNvSpPr>
            <a:spLocks/>
          </p:cNvSpPr>
          <p:nvPr/>
        </p:nvSpPr>
        <p:spPr bwMode="auto">
          <a:xfrm>
            <a:off x="7907338" y="3997325"/>
            <a:ext cx="849312" cy="61913"/>
          </a:xfrm>
          <a:custGeom>
            <a:avLst/>
            <a:gdLst>
              <a:gd name="T0" fmla="*/ 0 w 534"/>
              <a:gd name="T1" fmla="*/ 78228544 h 42"/>
              <a:gd name="T2" fmla="*/ 1183853308 w 534"/>
              <a:gd name="T3" fmla="*/ 91267122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9958" name="Freeform 22"/>
          <p:cNvSpPr>
            <a:spLocks/>
          </p:cNvSpPr>
          <p:nvPr/>
        </p:nvSpPr>
        <p:spPr bwMode="auto">
          <a:xfrm>
            <a:off x="7885113" y="4573588"/>
            <a:ext cx="871537" cy="60325"/>
          </a:xfrm>
          <a:custGeom>
            <a:avLst/>
            <a:gdLst>
              <a:gd name="T0" fmla="*/ 0 w 548"/>
              <a:gd name="T1" fmla="*/ 86645363 h 42"/>
              <a:gd name="T2" fmla="*/ 1219151295 w 548"/>
              <a:gd name="T3" fmla="*/ 86645363 h 42"/>
              <a:gd name="T4" fmla="*/ 138608872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9959" name="Freeform 23"/>
          <p:cNvSpPr>
            <a:spLocks/>
          </p:cNvSpPr>
          <p:nvPr/>
        </p:nvSpPr>
        <p:spPr bwMode="auto">
          <a:xfrm>
            <a:off x="7885113" y="5167313"/>
            <a:ext cx="862012" cy="60325"/>
          </a:xfrm>
          <a:custGeom>
            <a:avLst/>
            <a:gdLst>
              <a:gd name="T0" fmla="*/ 0 w 542"/>
              <a:gd name="T1" fmla="*/ 86645363 h 42"/>
              <a:gd name="T2" fmla="*/ 1204023864 w 542"/>
              <a:gd name="T3" fmla="*/ 86645363 h 42"/>
              <a:gd name="T4" fmla="*/ 1370967839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39960" name="Text Box 24"/>
          <p:cNvSpPr txBox="1">
            <a:spLocks noChangeArrowheads="1"/>
          </p:cNvSpPr>
          <p:nvPr/>
        </p:nvSpPr>
        <p:spPr bwMode="auto">
          <a:xfrm>
            <a:off x="395288"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1</a:t>
            </a:r>
          </a:p>
        </p:txBody>
      </p:sp>
      <p:sp>
        <p:nvSpPr>
          <p:cNvPr id="39961" name="AutoShape 25"/>
          <p:cNvSpPr>
            <a:spLocks noChangeArrowheads="1"/>
          </p:cNvSpPr>
          <p:nvPr/>
        </p:nvSpPr>
        <p:spPr bwMode="auto">
          <a:xfrm>
            <a:off x="8045450" y="2322513"/>
            <a:ext cx="687388"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9962" name="Text Box 26"/>
          <p:cNvSpPr txBox="1">
            <a:spLocks noChangeArrowheads="1"/>
          </p:cNvSpPr>
          <p:nvPr/>
        </p:nvSpPr>
        <p:spPr bwMode="auto">
          <a:xfrm>
            <a:off x="8039100" y="2427288"/>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2</a:t>
            </a:r>
            <a:endParaRPr kumimoji="1" lang="en-US" altLang="zh-CN" sz="2000" b="1">
              <a:solidFill>
                <a:srgbClr val="333399"/>
              </a:solidFill>
              <a:latin typeface="Arial" pitchFamily="34" charset="0"/>
            </a:endParaRPr>
          </a:p>
        </p:txBody>
      </p:sp>
      <p:sp>
        <p:nvSpPr>
          <p:cNvPr id="39963" name="AutoShape 27"/>
          <p:cNvSpPr>
            <a:spLocks noChangeArrowheads="1"/>
          </p:cNvSpPr>
          <p:nvPr/>
        </p:nvSpPr>
        <p:spPr bwMode="auto">
          <a:xfrm>
            <a:off x="538163" y="2365375"/>
            <a:ext cx="687387"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39964" name="Text Box 28"/>
          <p:cNvSpPr txBox="1">
            <a:spLocks noChangeArrowheads="1"/>
          </p:cNvSpPr>
          <p:nvPr/>
        </p:nvSpPr>
        <p:spPr bwMode="auto">
          <a:xfrm>
            <a:off x="558800" y="2486025"/>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1</a:t>
            </a:r>
            <a:endParaRPr kumimoji="1" lang="en-US" altLang="zh-CN" sz="2000" b="1">
              <a:solidFill>
                <a:srgbClr val="333399"/>
              </a:solidFill>
              <a:latin typeface="Arial" pitchFamily="34" charset="0"/>
            </a:endParaRPr>
          </a:p>
        </p:txBody>
      </p:sp>
      <p:sp>
        <p:nvSpPr>
          <p:cNvPr id="39965" name="Text Box 29"/>
          <p:cNvSpPr txBox="1">
            <a:spLocks noChangeArrowheads="1"/>
          </p:cNvSpPr>
          <p:nvPr/>
        </p:nvSpPr>
        <p:spPr bwMode="auto">
          <a:xfrm>
            <a:off x="7781925"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2</a:t>
            </a:r>
          </a:p>
        </p:txBody>
      </p:sp>
      <p:sp>
        <p:nvSpPr>
          <p:cNvPr id="39966" name="Text Box 30"/>
          <p:cNvSpPr txBox="1">
            <a:spLocks noChangeArrowheads="1"/>
          </p:cNvSpPr>
          <p:nvPr/>
        </p:nvSpPr>
        <p:spPr bwMode="auto">
          <a:xfrm>
            <a:off x="3446463" y="4013200"/>
            <a:ext cx="4457700" cy="823913"/>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400">
                <a:solidFill>
                  <a:srgbClr val="333399"/>
                </a:solidFill>
                <a:latin typeface="Arial" pitchFamily="34" charset="0"/>
                <a:ea typeface="黑体" pitchFamily="49" charset="-122"/>
              </a:rPr>
              <a:t>网络层剥去首部，取出数据部分</a:t>
            </a:r>
          </a:p>
          <a:p>
            <a:pPr algn="ctr" defTabSz="762000" eaLnBrk="0" hangingPunct="0"/>
            <a:r>
              <a:rPr kumimoji="1" lang="zh-CN" altLang="en-US" sz="2400">
                <a:solidFill>
                  <a:srgbClr val="333399"/>
                </a:solidFill>
                <a:latin typeface="Arial" pitchFamily="34" charset="0"/>
                <a:ea typeface="黑体" pitchFamily="49" charset="-122"/>
              </a:rPr>
              <a:t>上交给运输层</a:t>
            </a:r>
          </a:p>
        </p:txBody>
      </p:sp>
      <p:sp>
        <p:nvSpPr>
          <p:cNvPr id="123935" name="AutoShape 31"/>
          <p:cNvSpPr>
            <a:spLocks noChangeArrowheads="1"/>
          </p:cNvSpPr>
          <p:nvPr/>
        </p:nvSpPr>
        <p:spPr bwMode="auto">
          <a:xfrm rot="10800000" flipV="1">
            <a:off x="8316913" y="3830638"/>
            <a:ext cx="196850" cy="398462"/>
          </a:xfrm>
          <a:prstGeom prst="upArrow">
            <a:avLst>
              <a:gd name="adj1" fmla="val 50000"/>
              <a:gd name="adj2" fmla="val 50577"/>
            </a:avLst>
          </a:pr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3935"/>
                                        </p:tgtEl>
                                        <p:attrNameLst>
                                          <p:attrName>style.visibility</p:attrName>
                                        </p:attrNameLst>
                                      </p:cBhvr>
                                      <p:to>
                                        <p:strVal val="visible"/>
                                      </p:to>
                                    </p:set>
                                    <p:animEffect transition="in" filter="wipe(down)">
                                      <p:cBhvr>
                                        <p:cTn id="7" dur="1000"/>
                                        <p:tgtEl>
                                          <p:spTgt spid="123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3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algn="ctr"/>
            <a:r>
              <a:rPr lang="zh-CN" altLang="en-US" smtClean="0">
                <a:ea typeface="宋体" pitchFamily="2" charset="-122"/>
              </a:rPr>
              <a:t>计算机</a:t>
            </a:r>
            <a:r>
              <a:rPr lang="zh-CN" altLang="en-US" sz="2400" smtClean="0">
                <a:ea typeface="宋体" pitchFamily="2" charset="-122"/>
              </a:rPr>
              <a:t> </a:t>
            </a:r>
            <a:r>
              <a:rPr lang="en-US" altLang="zh-CN" smtClean="0">
                <a:ea typeface="宋体" pitchFamily="2" charset="-122"/>
              </a:rPr>
              <a:t>1</a:t>
            </a:r>
            <a:r>
              <a:rPr lang="en-US" altLang="zh-CN" sz="2400" smtClean="0">
                <a:ea typeface="宋体" pitchFamily="2" charset="-122"/>
              </a:rPr>
              <a:t> </a:t>
            </a:r>
            <a:r>
              <a:rPr lang="zh-CN" altLang="en-US" smtClean="0">
                <a:ea typeface="宋体" pitchFamily="2" charset="-122"/>
              </a:rPr>
              <a:t>向计算机</a:t>
            </a:r>
            <a:r>
              <a:rPr lang="zh-CN" altLang="en-US" sz="2400" smtClean="0">
                <a:ea typeface="宋体" pitchFamily="2" charset="-122"/>
              </a:rPr>
              <a:t> </a:t>
            </a:r>
            <a:r>
              <a:rPr lang="en-US" altLang="zh-CN" smtClean="0">
                <a:ea typeface="宋体" pitchFamily="2" charset="-122"/>
              </a:rPr>
              <a:t>2</a:t>
            </a:r>
            <a:r>
              <a:rPr lang="en-US" altLang="zh-CN" sz="2400" smtClean="0">
                <a:ea typeface="宋体" pitchFamily="2" charset="-122"/>
              </a:rPr>
              <a:t> </a:t>
            </a:r>
            <a:r>
              <a:rPr lang="zh-CN" altLang="en-US" smtClean="0">
                <a:ea typeface="宋体" pitchFamily="2" charset="-122"/>
              </a:rPr>
              <a:t>发送数据 </a:t>
            </a:r>
          </a:p>
        </p:txBody>
      </p:sp>
      <p:sp>
        <p:nvSpPr>
          <p:cNvPr id="40963" name="AutoShape 3"/>
          <p:cNvSpPr>
            <a:spLocks noChangeArrowheads="1"/>
          </p:cNvSpPr>
          <p:nvPr/>
        </p:nvSpPr>
        <p:spPr bwMode="auto">
          <a:xfrm rot="-5400000">
            <a:off x="4380707" y="1537494"/>
            <a:ext cx="417512" cy="9004300"/>
          </a:xfrm>
          <a:prstGeom prst="can">
            <a:avLst>
              <a:gd name="adj" fmla="val 48724"/>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0964" name="AutoShape 4"/>
          <p:cNvSpPr>
            <a:spLocks noChangeArrowheads="1"/>
          </p:cNvSpPr>
          <p:nvPr/>
        </p:nvSpPr>
        <p:spPr bwMode="auto">
          <a:xfrm>
            <a:off x="533400" y="2852738"/>
            <a:ext cx="839788" cy="3003550"/>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0965" name="Text Box 5"/>
          <p:cNvSpPr txBox="1">
            <a:spLocks noChangeArrowheads="1"/>
          </p:cNvSpPr>
          <p:nvPr/>
        </p:nvSpPr>
        <p:spPr bwMode="auto">
          <a:xfrm>
            <a:off x="782638" y="303371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40966" name="Text Box 6"/>
          <p:cNvSpPr txBox="1">
            <a:spLocks noChangeArrowheads="1"/>
          </p:cNvSpPr>
          <p:nvPr/>
        </p:nvSpPr>
        <p:spPr bwMode="auto">
          <a:xfrm>
            <a:off x="782638" y="3660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40967" name="Text Box 7"/>
          <p:cNvSpPr txBox="1">
            <a:spLocks noChangeArrowheads="1"/>
          </p:cNvSpPr>
          <p:nvPr/>
        </p:nvSpPr>
        <p:spPr bwMode="auto">
          <a:xfrm>
            <a:off x="782638" y="421957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40968" name="Text Box 8"/>
          <p:cNvSpPr txBox="1">
            <a:spLocks noChangeArrowheads="1"/>
          </p:cNvSpPr>
          <p:nvPr/>
        </p:nvSpPr>
        <p:spPr bwMode="auto">
          <a:xfrm>
            <a:off x="782638" y="477996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40969" name="Text Box 9"/>
          <p:cNvSpPr txBox="1">
            <a:spLocks noChangeArrowheads="1"/>
          </p:cNvSpPr>
          <p:nvPr/>
        </p:nvSpPr>
        <p:spPr bwMode="auto">
          <a:xfrm>
            <a:off x="782638" y="53467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40970" name="Freeform 10"/>
          <p:cNvSpPr>
            <a:spLocks/>
          </p:cNvSpPr>
          <p:nvPr/>
        </p:nvSpPr>
        <p:spPr bwMode="auto">
          <a:xfrm>
            <a:off x="533400" y="3455988"/>
            <a:ext cx="849313" cy="61912"/>
          </a:xfrm>
          <a:custGeom>
            <a:avLst/>
            <a:gdLst>
              <a:gd name="T0" fmla="*/ 0 w 534"/>
              <a:gd name="T1" fmla="*/ 91264174 h 42"/>
              <a:gd name="T2" fmla="*/ 1183856293 w 534"/>
              <a:gd name="T3" fmla="*/ 91264174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0971" name="Freeform 11"/>
          <p:cNvSpPr>
            <a:spLocks/>
          </p:cNvSpPr>
          <p:nvPr/>
        </p:nvSpPr>
        <p:spPr bwMode="auto">
          <a:xfrm>
            <a:off x="542925" y="4032250"/>
            <a:ext cx="849313" cy="61913"/>
          </a:xfrm>
          <a:custGeom>
            <a:avLst/>
            <a:gdLst>
              <a:gd name="T0" fmla="*/ 0 w 534"/>
              <a:gd name="T1" fmla="*/ 78228544 h 42"/>
              <a:gd name="T2" fmla="*/ 1183856293 w 534"/>
              <a:gd name="T3" fmla="*/ 91267122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0972" name="Freeform 12"/>
          <p:cNvSpPr>
            <a:spLocks/>
          </p:cNvSpPr>
          <p:nvPr/>
        </p:nvSpPr>
        <p:spPr bwMode="auto">
          <a:xfrm>
            <a:off x="520700" y="4608513"/>
            <a:ext cx="871538" cy="60325"/>
          </a:xfrm>
          <a:custGeom>
            <a:avLst/>
            <a:gdLst>
              <a:gd name="T0" fmla="*/ 0 w 548"/>
              <a:gd name="T1" fmla="*/ 86645363 h 42"/>
              <a:gd name="T2" fmla="*/ 1219154285 w 548"/>
              <a:gd name="T3" fmla="*/ 86645363 h 42"/>
              <a:gd name="T4" fmla="*/ 1386091907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0973" name="Freeform 13"/>
          <p:cNvSpPr>
            <a:spLocks/>
          </p:cNvSpPr>
          <p:nvPr/>
        </p:nvSpPr>
        <p:spPr bwMode="auto">
          <a:xfrm>
            <a:off x="520700" y="5202238"/>
            <a:ext cx="862013" cy="60325"/>
          </a:xfrm>
          <a:custGeom>
            <a:avLst/>
            <a:gdLst>
              <a:gd name="T0" fmla="*/ 0 w 542"/>
              <a:gd name="T1" fmla="*/ 86645363 h 42"/>
              <a:gd name="T2" fmla="*/ 1204025260 w 542"/>
              <a:gd name="T3" fmla="*/ 86645363 h 42"/>
              <a:gd name="T4" fmla="*/ 1370971020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0974" name="AutoShape 14"/>
          <p:cNvSpPr>
            <a:spLocks noChangeArrowheads="1"/>
          </p:cNvSpPr>
          <p:nvPr/>
        </p:nvSpPr>
        <p:spPr bwMode="auto">
          <a:xfrm>
            <a:off x="7897813" y="2819400"/>
            <a:ext cx="839787" cy="3036888"/>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0975" name="Text Box 15"/>
          <p:cNvSpPr txBox="1">
            <a:spLocks noChangeArrowheads="1"/>
          </p:cNvSpPr>
          <p:nvPr/>
        </p:nvSpPr>
        <p:spPr bwMode="auto">
          <a:xfrm>
            <a:off x="7935913" y="29972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40976" name="Text Box 16"/>
          <p:cNvSpPr txBox="1">
            <a:spLocks noChangeArrowheads="1"/>
          </p:cNvSpPr>
          <p:nvPr/>
        </p:nvSpPr>
        <p:spPr bwMode="auto">
          <a:xfrm>
            <a:off x="7935913" y="362585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40977" name="Text Box 17"/>
          <p:cNvSpPr txBox="1">
            <a:spLocks noChangeArrowheads="1"/>
          </p:cNvSpPr>
          <p:nvPr/>
        </p:nvSpPr>
        <p:spPr bwMode="auto">
          <a:xfrm>
            <a:off x="7935913" y="4184650"/>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40978" name="Text Box 18"/>
          <p:cNvSpPr txBox="1">
            <a:spLocks noChangeArrowheads="1"/>
          </p:cNvSpPr>
          <p:nvPr/>
        </p:nvSpPr>
        <p:spPr bwMode="auto">
          <a:xfrm>
            <a:off x="7935913" y="474662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40979" name="Text Box 19"/>
          <p:cNvSpPr txBox="1">
            <a:spLocks noChangeArrowheads="1"/>
          </p:cNvSpPr>
          <p:nvPr/>
        </p:nvSpPr>
        <p:spPr bwMode="auto">
          <a:xfrm>
            <a:off x="7935913" y="5311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40980" name="Freeform 20"/>
          <p:cNvSpPr>
            <a:spLocks/>
          </p:cNvSpPr>
          <p:nvPr/>
        </p:nvSpPr>
        <p:spPr bwMode="auto">
          <a:xfrm>
            <a:off x="7897813" y="3421063"/>
            <a:ext cx="849312" cy="61912"/>
          </a:xfrm>
          <a:custGeom>
            <a:avLst/>
            <a:gdLst>
              <a:gd name="T0" fmla="*/ 0 w 534"/>
              <a:gd name="T1" fmla="*/ 91264174 h 42"/>
              <a:gd name="T2" fmla="*/ 1183853308 w 534"/>
              <a:gd name="T3" fmla="*/ 91264174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0981" name="Freeform 21"/>
          <p:cNvSpPr>
            <a:spLocks/>
          </p:cNvSpPr>
          <p:nvPr/>
        </p:nvSpPr>
        <p:spPr bwMode="auto">
          <a:xfrm>
            <a:off x="7907338" y="3997325"/>
            <a:ext cx="849312" cy="61913"/>
          </a:xfrm>
          <a:custGeom>
            <a:avLst/>
            <a:gdLst>
              <a:gd name="T0" fmla="*/ 0 w 534"/>
              <a:gd name="T1" fmla="*/ 78228544 h 42"/>
              <a:gd name="T2" fmla="*/ 1183853308 w 534"/>
              <a:gd name="T3" fmla="*/ 91267122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0982" name="Freeform 22"/>
          <p:cNvSpPr>
            <a:spLocks/>
          </p:cNvSpPr>
          <p:nvPr/>
        </p:nvSpPr>
        <p:spPr bwMode="auto">
          <a:xfrm>
            <a:off x="7885113" y="4573588"/>
            <a:ext cx="871537" cy="60325"/>
          </a:xfrm>
          <a:custGeom>
            <a:avLst/>
            <a:gdLst>
              <a:gd name="T0" fmla="*/ 0 w 548"/>
              <a:gd name="T1" fmla="*/ 86645363 h 42"/>
              <a:gd name="T2" fmla="*/ 1219151295 w 548"/>
              <a:gd name="T3" fmla="*/ 86645363 h 42"/>
              <a:gd name="T4" fmla="*/ 138608872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0983" name="Freeform 23"/>
          <p:cNvSpPr>
            <a:spLocks/>
          </p:cNvSpPr>
          <p:nvPr/>
        </p:nvSpPr>
        <p:spPr bwMode="auto">
          <a:xfrm>
            <a:off x="7885113" y="5167313"/>
            <a:ext cx="862012" cy="60325"/>
          </a:xfrm>
          <a:custGeom>
            <a:avLst/>
            <a:gdLst>
              <a:gd name="T0" fmla="*/ 0 w 542"/>
              <a:gd name="T1" fmla="*/ 86645363 h 42"/>
              <a:gd name="T2" fmla="*/ 1204023864 w 542"/>
              <a:gd name="T3" fmla="*/ 86645363 h 42"/>
              <a:gd name="T4" fmla="*/ 1370967839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0984" name="Text Box 24"/>
          <p:cNvSpPr txBox="1">
            <a:spLocks noChangeArrowheads="1"/>
          </p:cNvSpPr>
          <p:nvPr/>
        </p:nvSpPr>
        <p:spPr bwMode="auto">
          <a:xfrm>
            <a:off x="395288"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1</a:t>
            </a:r>
          </a:p>
        </p:txBody>
      </p:sp>
      <p:sp>
        <p:nvSpPr>
          <p:cNvPr id="40985" name="AutoShape 25"/>
          <p:cNvSpPr>
            <a:spLocks noChangeArrowheads="1"/>
          </p:cNvSpPr>
          <p:nvPr/>
        </p:nvSpPr>
        <p:spPr bwMode="auto">
          <a:xfrm>
            <a:off x="8045450" y="2322513"/>
            <a:ext cx="687388"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0986" name="Text Box 26"/>
          <p:cNvSpPr txBox="1">
            <a:spLocks noChangeArrowheads="1"/>
          </p:cNvSpPr>
          <p:nvPr/>
        </p:nvSpPr>
        <p:spPr bwMode="auto">
          <a:xfrm>
            <a:off x="8039100" y="2427288"/>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2</a:t>
            </a:r>
            <a:endParaRPr kumimoji="1" lang="en-US" altLang="zh-CN" sz="2000" b="1">
              <a:solidFill>
                <a:srgbClr val="333399"/>
              </a:solidFill>
              <a:latin typeface="Arial" pitchFamily="34" charset="0"/>
            </a:endParaRPr>
          </a:p>
        </p:txBody>
      </p:sp>
      <p:sp>
        <p:nvSpPr>
          <p:cNvPr id="40987" name="AutoShape 27"/>
          <p:cNvSpPr>
            <a:spLocks noChangeArrowheads="1"/>
          </p:cNvSpPr>
          <p:nvPr/>
        </p:nvSpPr>
        <p:spPr bwMode="auto">
          <a:xfrm>
            <a:off x="538163" y="2365375"/>
            <a:ext cx="687387"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0988" name="Text Box 28"/>
          <p:cNvSpPr txBox="1">
            <a:spLocks noChangeArrowheads="1"/>
          </p:cNvSpPr>
          <p:nvPr/>
        </p:nvSpPr>
        <p:spPr bwMode="auto">
          <a:xfrm>
            <a:off x="558800" y="2486025"/>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1</a:t>
            </a:r>
            <a:endParaRPr kumimoji="1" lang="en-US" altLang="zh-CN" sz="2000" b="1">
              <a:solidFill>
                <a:srgbClr val="333399"/>
              </a:solidFill>
              <a:latin typeface="Arial" pitchFamily="34" charset="0"/>
            </a:endParaRPr>
          </a:p>
        </p:txBody>
      </p:sp>
      <p:sp>
        <p:nvSpPr>
          <p:cNvPr id="40989" name="Text Box 29"/>
          <p:cNvSpPr txBox="1">
            <a:spLocks noChangeArrowheads="1"/>
          </p:cNvSpPr>
          <p:nvPr/>
        </p:nvSpPr>
        <p:spPr bwMode="auto">
          <a:xfrm>
            <a:off x="7781925"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2</a:t>
            </a:r>
          </a:p>
        </p:txBody>
      </p:sp>
      <p:sp>
        <p:nvSpPr>
          <p:cNvPr id="40990" name="Text Box 30"/>
          <p:cNvSpPr txBox="1">
            <a:spLocks noChangeArrowheads="1"/>
          </p:cNvSpPr>
          <p:nvPr/>
        </p:nvSpPr>
        <p:spPr bwMode="auto">
          <a:xfrm>
            <a:off x="3446463" y="3363913"/>
            <a:ext cx="4457700" cy="82391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400">
                <a:solidFill>
                  <a:srgbClr val="333399"/>
                </a:solidFill>
                <a:latin typeface="Arial" pitchFamily="34" charset="0"/>
                <a:ea typeface="黑体" pitchFamily="49" charset="-122"/>
              </a:rPr>
              <a:t>运输层剥去首部，取出数据部分</a:t>
            </a:r>
          </a:p>
          <a:p>
            <a:pPr algn="ctr" defTabSz="762000" eaLnBrk="0" hangingPunct="0"/>
            <a:r>
              <a:rPr kumimoji="1" lang="zh-CN" altLang="en-US" sz="2400">
                <a:solidFill>
                  <a:srgbClr val="333399"/>
                </a:solidFill>
                <a:latin typeface="Arial" pitchFamily="34" charset="0"/>
                <a:ea typeface="黑体" pitchFamily="49" charset="-122"/>
              </a:rPr>
              <a:t>上交给应用层</a:t>
            </a:r>
          </a:p>
        </p:txBody>
      </p:sp>
      <p:sp>
        <p:nvSpPr>
          <p:cNvPr id="124959" name="AutoShape 31"/>
          <p:cNvSpPr>
            <a:spLocks noChangeArrowheads="1"/>
          </p:cNvSpPr>
          <p:nvPr/>
        </p:nvSpPr>
        <p:spPr bwMode="auto">
          <a:xfrm rot="10800000" flipV="1">
            <a:off x="8316913" y="3254375"/>
            <a:ext cx="196850" cy="396875"/>
          </a:xfrm>
          <a:prstGeom prst="upArrow">
            <a:avLst>
              <a:gd name="adj1" fmla="val 50000"/>
              <a:gd name="adj2" fmla="val 50375"/>
            </a:avLst>
          </a:pr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4959"/>
                                        </p:tgtEl>
                                        <p:attrNameLst>
                                          <p:attrName>style.visibility</p:attrName>
                                        </p:attrNameLst>
                                      </p:cBhvr>
                                      <p:to>
                                        <p:strVal val="visible"/>
                                      </p:to>
                                    </p:set>
                                    <p:animEffect transition="in" filter="wipe(down)">
                                      <p:cBhvr>
                                        <p:cTn id="7" dur="1000"/>
                                        <p:tgtEl>
                                          <p:spTgt spid="124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5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algn="ctr"/>
            <a:r>
              <a:rPr lang="zh-CN" altLang="en-US" smtClean="0">
                <a:ea typeface="宋体" pitchFamily="2" charset="-122"/>
              </a:rPr>
              <a:t>计算机</a:t>
            </a:r>
            <a:r>
              <a:rPr lang="zh-CN" altLang="en-US" sz="2400" smtClean="0">
                <a:ea typeface="宋体" pitchFamily="2" charset="-122"/>
              </a:rPr>
              <a:t> </a:t>
            </a:r>
            <a:r>
              <a:rPr lang="en-US" altLang="zh-CN" smtClean="0">
                <a:ea typeface="宋体" pitchFamily="2" charset="-122"/>
              </a:rPr>
              <a:t>1</a:t>
            </a:r>
            <a:r>
              <a:rPr lang="en-US" altLang="zh-CN" sz="2400" smtClean="0">
                <a:ea typeface="宋体" pitchFamily="2" charset="-122"/>
              </a:rPr>
              <a:t> </a:t>
            </a:r>
            <a:r>
              <a:rPr lang="zh-CN" altLang="en-US" smtClean="0">
                <a:ea typeface="宋体" pitchFamily="2" charset="-122"/>
              </a:rPr>
              <a:t>向计算机</a:t>
            </a:r>
            <a:r>
              <a:rPr lang="zh-CN" altLang="en-US" sz="2400" smtClean="0">
                <a:ea typeface="宋体" pitchFamily="2" charset="-122"/>
              </a:rPr>
              <a:t> </a:t>
            </a:r>
            <a:r>
              <a:rPr lang="en-US" altLang="zh-CN" smtClean="0">
                <a:ea typeface="宋体" pitchFamily="2" charset="-122"/>
              </a:rPr>
              <a:t>2</a:t>
            </a:r>
            <a:r>
              <a:rPr lang="en-US" altLang="zh-CN" sz="2400" smtClean="0">
                <a:ea typeface="宋体" pitchFamily="2" charset="-122"/>
              </a:rPr>
              <a:t> </a:t>
            </a:r>
            <a:r>
              <a:rPr lang="zh-CN" altLang="en-US" smtClean="0">
                <a:ea typeface="宋体" pitchFamily="2" charset="-122"/>
              </a:rPr>
              <a:t>发送数据 </a:t>
            </a:r>
          </a:p>
        </p:txBody>
      </p:sp>
      <p:sp>
        <p:nvSpPr>
          <p:cNvPr id="41987" name="AutoShape 3"/>
          <p:cNvSpPr>
            <a:spLocks noChangeArrowheads="1"/>
          </p:cNvSpPr>
          <p:nvPr/>
        </p:nvSpPr>
        <p:spPr bwMode="auto">
          <a:xfrm rot="-5400000">
            <a:off x="4380707" y="1537494"/>
            <a:ext cx="417512" cy="9004300"/>
          </a:xfrm>
          <a:prstGeom prst="can">
            <a:avLst>
              <a:gd name="adj" fmla="val 48724"/>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1988" name="AutoShape 4"/>
          <p:cNvSpPr>
            <a:spLocks noChangeArrowheads="1"/>
          </p:cNvSpPr>
          <p:nvPr/>
        </p:nvSpPr>
        <p:spPr bwMode="auto">
          <a:xfrm>
            <a:off x="533400" y="2852738"/>
            <a:ext cx="839788" cy="3003550"/>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1989" name="Text Box 5"/>
          <p:cNvSpPr txBox="1">
            <a:spLocks noChangeArrowheads="1"/>
          </p:cNvSpPr>
          <p:nvPr/>
        </p:nvSpPr>
        <p:spPr bwMode="auto">
          <a:xfrm>
            <a:off x="782638" y="303371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41990" name="Text Box 6"/>
          <p:cNvSpPr txBox="1">
            <a:spLocks noChangeArrowheads="1"/>
          </p:cNvSpPr>
          <p:nvPr/>
        </p:nvSpPr>
        <p:spPr bwMode="auto">
          <a:xfrm>
            <a:off x="782638" y="3660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41991" name="Text Box 7"/>
          <p:cNvSpPr txBox="1">
            <a:spLocks noChangeArrowheads="1"/>
          </p:cNvSpPr>
          <p:nvPr/>
        </p:nvSpPr>
        <p:spPr bwMode="auto">
          <a:xfrm>
            <a:off x="782638" y="421957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41992" name="Text Box 8"/>
          <p:cNvSpPr txBox="1">
            <a:spLocks noChangeArrowheads="1"/>
          </p:cNvSpPr>
          <p:nvPr/>
        </p:nvSpPr>
        <p:spPr bwMode="auto">
          <a:xfrm>
            <a:off x="782638" y="477996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41993" name="Text Box 9"/>
          <p:cNvSpPr txBox="1">
            <a:spLocks noChangeArrowheads="1"/>
          </p:cNvSpPr>
          <p:nvPr/>
        </p:nvSpPr>
        <p:spPr bwMode="auto">
          <a:xfrm>
            <a:off x="782638" y="53467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41994" name="Freeform 10"/>
          <p:cNvSpPr>
            <a:spLocks/>
          </p:cNvSpPr>
          <p:nvPr/>
        </p:nvSpPr>
        <p:spPr bwMode="auto">
          <a:xfrm>
            <a:off x="533400" y="3455988"/>
            <a:ext cx="849313" cy="61912"/>
          </a:xfrm>
          <a:custGeom>
            <a:avLst/>
            <a:gdLst>
              <a:gd name="T0" fmla="*/ 0 w 534"/>
              <a:gd name="T1" fmla="*/ 91264174 h 42"/>
              <a:gd name="T2" fmla="*/ 1183856293 w 534"/>
              <a:gd name="T3" fmla="*/ 91264174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1995" name="Freeform 11"/>
          <p:cNvSpPr>
            <a:spLocks/>
          </p:cNvSpPr>
          <p:nvPr/>
        </p:nvSpPr>
        <p:spPr bwMode="auto">
          <a:xfrm>
            <a:off x="542925" y="4032250"/>
            <a:ext cx="849313" cy="61913"/>
          </a:xfrm>
          <a:custGeom>
            <a:avLst/>
            <a:gdLst>
              <a:gd name="T0" fmla="*/ 0 w 534"/>
              <a:gd name="T1" fmla="*/ 78228544 h 42"/>
              <a:gd name="T2" fmla="*/ 1183856293 w 534"/>
              <a:gd name="T3" fmla="*/ 91267122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1996" name="Freeform 12"/>
          <p:cNvSpPr>
            <a:spLocks/>
          </p:cNvSpPr>
          <p:nvPr/>
        </p:nvSpPr>
        <p:spPr bwMode="auto">
          <a:xfrm>
            <a:off x="520700" y="4608513"/>
            <a:ext cx="871538" cy="60325"/>
          </a:xfrm>
          <a:custGeom>
            <a:avLst/>
            <a:gdLst>
              <a:gd name="T0" fmla="*/ 0 w 548"/>
              <a:gd name="T1" fmla="*/ 86645363 h 42"/>
              <a:gd name="T2" fmla="*/ 1219154285 w 548"/>
              <a:gd name="T3" fmla="*/ 86645363 h 42"/>
              <a:gd name="T4" fmla="*/ 1386091907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1997" name="Freeform 13"/>
          <p:cNvSpPr>
            <a:spLocks/>
          </p:cNvSpPr>
          <p:nvPr/>
        </p:nvSpPr>
        <p:spPr bwMode="auto">
          <a:xfrm>
            <a:off x="520700" y="5202238"/>
            <a:ext cx="862013" cy="60325"/>
          </a:xfrm>
          <a:custGeom>
            <a:avLst/>
            <a:gdLst>
              <a:gd name="T0" fmla="*/ 0 w 542"/>
              <a:gd name="T1" fmla="*/ 86645363 h 42"/>
              <a:gd name="T2" fmla="*/ 1204025260 w 542"/>
              <a:gd name="T3" fmla="*/ 86645363 h 42"/>
              <a:gd name="T4" fmla="*/ 1370971020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1998" name="AutoShape 14"/>
          <p:cNvSpPr>
            <a:spLocks noChangeArrowheads="1"/>
          </p:cNvSpPr>
          <p:nvPr/>
        </p:nvSpPr>
        <p:spPr bwMode="auto">
          <a:xfrm>
            <a:off x="7897813" y="2819400"/>
            <a:ext cx="839787" cy="3036888"/>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1999" name="Text Box 15"/>
          <p:cNvSpPr txBox="1">
            <a:spLocks noChangeArrowheads="1"/>
          </p:cNvSpPr>
          <p:nvPr/>
        </p:nvSpPr>
        <p:spPr bwMode="auto">
          <a:xfrm>
            <a:off x="7935913" y="29972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42000" name="Text Box 16"/>
          <p:cNvSpPr txBox="1">
            <a:spLocks noChangeArrowheads="1"/>
          </p:cNvSpPr>
          <p:nvPr/>
        </p:nvSpPr>
        <p:spPr bwMode="auto">
          <a:xfrm>
            <a:off x="7935913" y="362585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42001" name="Text Box 17"/>
          <p:cNvSpPr txBox="1">
            <a:spLocks noChangeArrowheads="1"/>
          </p:cNvSpPr>
          <p:nvPr/>
        </p:nvSpPr>
        <p:spPr bwMode="auto">
          <a:xfrm>
            <a:off x="7935913" y="4184650"/>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42002" name="Text Box 18"/>
          <p:cNvSpPr txBox="1">
            <a:spLocks noChangeArrowheads="1"/>
          </p:cNvSpPr>
          <p:nvPr/>
        </p:nvSpPr>
        <p:spPr bwMode="auto">
          <a:xfrm>
            <a:off x="7935913" y="474662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42003" name="Text Box 19"/>
          <p:cNvSpPr txBox="1">
            <a:spLocks noChangeArrowheads="1"/>
          </p:cNvSpPr>
          <p:nvPr/>
        </p:nvSpPr>
        <p:spPr bwMode="auto">
          <a:xfrm>
            <a:off x="7935913" y="5311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42004" name="Freeform 20"/>
          <p:cNvSpPr>
            <a:spLocks/>
          </p:cNvSpPr>
          <p:nvPr/>
        </p:nvSpPr>
        <p:spPr bwMode="auto">
          <a:xfrm>
            <a:off x="7897813" y="3421063"/>
            <a:ext cx="849312" cy="61912"/>
          </a:xfrm>
          <a:custGeom>
            <a:avLst/>
            <a:gdLst>
              <a:gd name="T0" fmla="*/ 0 w 534"/>
              <a:gd name="T1" fmla="*/ 91264174 h 42"/>
              <a:gd name="T2" fmla="*/ 1183853308 w 534"/>
              <a:gd name="T3" fmla="*/ 91264174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2005" name="Freeform 21"/>
          <p:cNvSpPr>
            <a:spLocks/>
          </p:cNvSpPr>
          <p:nvPr/>
        </p:nvSpPr>
        <p:spPr bwMode="auto">
          <a:xfrm>
            <a:off x="7907338" y="3997325"/>
            <a:ext cx="849312" cy="61913"/>
          </a:xfrm>
          <a:custGeom>
            <a:avLst/>
            <a:gdLst>
              <a:gd name="T0" fmla="*/ 0 w 534"/>
              <a:gd name="T1" fmla="*/ 78228544 h 42"/>
              <a:gd name="T2" fmla="*/ 1183853308 w 534"/>
              <a:gd name="T3" fmla="*/ 91267122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2006" name="Freeform 22"/>
          <p:cNvSpPr>
            <a:spLocks/>
          </p:cNvSpPr>
          <p:nvPr/>
        </p:nvSpPr>
        <p:spPr bwMode="auto">
          <a:xfrm>
            <a:off x="7885113" y="4573588"/>
            <a:ext cx="871537" cy="60325"/>
          </a:xfrm>
          <a:custGeom>
            <a:avLst/>
            <a:gdLst>
              <a:gd name="T0" fmla="*/ 0 w 548"/>
              <a:gd name="T1" fmla="*/ 86645363 h 42"/>
              <a:gd name="T2" fmla="*/ 1219151295 w 548"/>
              <a:gd name="T3" fmla="*/ 86645363 h 42"/>
              <a:gd name="T4" fmla="*/ 138608872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2007" name="Freeform 23"/>
          <p:cNvSpPr>
            <a:spLocks/>
          </p:cNvSpPr>
          <p:nvPr/>
        </p:nvSpPr>
        <p:spPr bwMode="auto">
          <a:xfrm>
            <a:off x="7885113" y="5167313"/>
            <a:ext cx="862012" cy="60325"/>
          </a:xfrm>
          <a:custGeom>
            <a:avLst/>
            <a:gdLst>
              <a:gd name="T0" fmla="*/ 0 w 542"/>
              <a:gd name="T1" fmla="*/ 86645363 h 42"/>
              <a:gd name="T2" fmla="*/ 1204023864 w 542"/>
              <a:gd name="T3" fmla="*/ 86645363 h 42"/>
              <a:gd name="T4" fmla="*/ 1370967839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2008" name="Text Box 24"/>
          <p:cNvSpPr txBox="1">
            <a:spLocks noChangeArrowheads="1"/>
          </p:cNvSpPr>
          <p:nvPr/>
        </p:nvSpPr>
        <p:spPr bwMode="auto">
          <a:xfrm>
            <a:off x="395288"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1</a:t>
            </a:r>
          </a:p>
        </p:txBody>
      </p:sp>
      <p:sp>
        <p:nvSpPr>
          <p:cNvPr id="42009" name="AutoShape 25"/>
          <p:cNvSpPr>
            <a:spLocks noChangeArrowheads="1"/>
          </p:cNvSpPr>
          <p:nvPr/>
        </p:nvSpPr>
        <p:spPr bwMode="auto">
          <a:xfrm>
            <a:off x="8045450" y="2322513"/>
            <a:ext cx="687388"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2010" name="Text Box 26"/>
          <p:cNvSpPr txBox="1">
            <a:spLocks noChangeArrowheads="1"/>
          </p:cNvSpPr>
          <p:nvPr/>
        </p:nvSpPr>
        <p:spPr bwMode="auto">
          <a:xfrm>
            <a:off x="8039100" y="2427288"/>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2</a:t>
            </a:r>
            <a:endParaRPr kumimoji="1" lang="en-US" altLang="zh-CN" sz="2000" b="1">
              <a:solidFill>
                <a:srgbClr val="333399"/>
              </a:solidFill>
              <a:latin typeface="Arial" pitchFamily="34" charset="0"/>
            </a:endParaRPr>
          </a:p>
        </p:txBody>
      </p:sp>
      <p:sp>
        <p:nvSpPr>
          <p:cNvPr id="42011" name="AutoShape 27"/>
          <p:cNvSpPr>
            <a:spLocks noChangeArrowheads="1"/>
          </p:cNvSpPr>
          <p:nvPr/>
        </p:nvSpPr>
        <p:spPr bwMode="auto">
          <a:xfrm>
            <a:off x="538163" y="2365375"/>
            <a:ext cx="687387"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2012" name="Text Box 28"/>
          <p:cNvSpPr txBox="1">
            <a:spLocks noChangeArrowheads="1"/>
          </p:cNvSpPr>
          <p:nvPr/>
        </p:nvSpPr>
        <p:spPr bwMode="auto">
          <a:xfrm>
            <a:off x="558800" y="2486025"/>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1</a:t>
            </a:r>
            <a:endParaRPr kumimoji="1" lang="en-US" altLang="zh-CN" sz="2000" b="1">
              <a:solidFill>
                <a:srgbClr val="333399"/>
              </a:solidFill>
              <a:latin typeface="Arial" pitchFamily="34" charset="0"/>
            </a:endParaRPr>
          </a:p>
        </p:txBody>
      </p:sp>
      <p:sp>
        <p:nvSpPr>
          <p:cNvPr id="42013" name="Text Box 29"/>
          <p:cNvSpPr txBox="1">
            <a:spLocks noChangeArrowheads="1"/>
          </p:cNvSpPr>
          <p:nvPr/>
        </p:nvSpPr>
        <p:spPr bwMode="auto">
          <a:xfrm>
            <a:off x="7781925"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2</a:t>
            </a:r>
          </a:p>
        </p:txBody>
      </p:sp>
      <p:sp>
        <p:nvSpPr>
          <p:cNvPr id="42014" name="Text Box 30"/>
          <p:cNvSpPr txBox="1">
            <a:spLocks noChangeArrowheads="1"/>
          </p:cNvSpPr>
          <p:nvPr/>
        </p:nvSpPr>
        <p:spPr bwMode="auto">
          <a:xfrm>
            <a:off x="2846388" y="2857500"/>
            <a:ext cx="5068887" cy="823913"/>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400">
                <a:solidFill>
                  <a:srgbClr val="333399"/>
                </a:solidFill>
                <a:latin typeface="Arial" pitchFamily="34" charset="0"/>
                <a:ea typeface="黑体" pitchFamily="49" charset="-122"/>
              </a:rPr>
              <a:t>应用层剥去首部，取出应用程序数据</a:t>
            </a:r>
          </a:p>
          <a:p>
            <a:pPr algn="ctr" defTabSz="762000" eaLnBrk="0" hangingPunct="0"/>
            <a:r>
              <a:rPr kumimoji="1" lang="zh-CN" altLang="en-US" sz="2400">
                <a:solidFill>
                  <a:srgbClr val="333399"/>
                </a:solidFill>
                <a:latin typeface="Arial" pitchFamily="34" charset="0"/>
                <a:ea typeface="黑体" pitchFamily="49" charset="-122"/>
              </a:rPr>
              <a:t>上交给应用进程</a:t>
            </a:r>
          </a:p>
        </p:txBody>
      </p:sp>
      <p:sp>
        <p:nvSpPr>
          <p:cNvPr id="125983" name="AutoShape 31"/>
          <p:cNvSpPr>
            <a:spLocks noChangeArrowheads="1"/>
          </p:cNvSpPr>
          <p:nvPr/>
        </p:nvSpPr>
        <p:spPr bwMode="auto">
          <a:xfrm rot="10800000" flipV="1">
            <a:off x="8316913" y="2749550"/>
            <a:ext cx="196850" cy="398463"/>
          </a:xfrm>
          <a:prstGeom prst="upArrow">
            <a:avLst>
              <a:gd name="adj1" fmla="val 50000"/>
              <a:gd name="adj2" fmla="val 50577"/>
            </a:avLst>
          </a:pr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5983"/>
                                        </p:tgtEl>
                                        <p:attrNameLst>
                                          <p:attrName>style.visibility</p:attrName>
                                        </p:attrNameLst>
                                      </p:cBhvr>
                                      <p:to>
                                        <p:strVal val="visible"/>
                                      </p:to>
                                    </p:set>
                                    <p:animEffect transition="in" filter="wipe(down)">
                                      <p:cBhvr>
                                        <p:cTn id="7" dur="1000"/>
                                        <p:tgtEl>
                                          <p:spTgt spid="125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8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algn="ctr"/>
            <a:r>
              <a:rPr lang="zh-CN" altLang="en-US" smtClean="0">
                <a:ea typeface="宋体" pitchFamily="2" charset="-122"/>
              </a:rPr>
              <a:t>计算机</a:t>
            </a:r>
            <a:r>
              <a:rPr lang="zh-CN" altLang="en-US" sz="2400" smtClean="0">
                <a:ea typeface="宋体" pitchFamily="2" charset="-122"/>
              </a:rPr>
              <a:t> </a:t>
            </a:r>
            <a:r>
              <a:rPr lang="en-US" altLang="zh-CN" smtClean="0">
                <a:ea typeface="宋体" pitchFamily="2" charset="-122"/>
              </a:rPr>
              <a:t>1</a:t>
            </a:r>
            <a:r>
              <a:rPr lang="en-US" altLang="zh-CN" sz="2400" smtClean="0">
                <a:ea typeface="宋体" pitchFamily="2" charset="-122"/>
              </a:rPr>
              <a:t> </a:t>
            </a:r>
            <a:r>
              <a:rPr lang="zh-CN" altLang="en-US" smtClean="0">
                <a:ea typeface="宋体" pitchFamily="2" charset="-122"/>
              </a:rPr>
              <a:t>向计算机</a:t>
            </a:r>
            <a:r>
              <a:rPr lang="zh-CN" altLang="en-US" sz="1600" smtClean="0">
                <a:ea typeface="宋体" pitchFamily="2" charset="-122"/>
              </a:rPr>
              <a:t> </a:t>
            </a:r>
            <a:r>
              <a:rPr lang="en-US" altLang="zh-CN" smtClean="0">
                <a:ea typeface="宋体" pitchFamily="2" charset="-122"/>
              </a:rPr>
              <a:t>2</a:t>
            </a:r>
            <a:r>
              <a:rPr lang="en-US" altLang="zh-CN" sz="2400" smtClean="0">
                <a:ea typeface="宋体" pitchFamily="2" charset="-122"/>
              </a:rPr>
              <a:t> </a:t>
            </a:r>
            <a:r>
              <a:rPr lang="zh-CN" altLang="en-US" smtClean="0">
                <a:ea typeface="宋体" pitchFamily="2" charset="-122"/>
              </a:rPr>
              <a:t>发送数据 </a:t>
            </a:r>
          </a:p>
        </p:txBody>
      </p:sp>
      <p:sp>
        <p:nvSpPr>
          <p:cNvPr id="43011" name="AutoShape 3"/>
          <p:cNvSpPr>
            <a:spLocks noChangeArrowheads="1"/>
          </p:cNvSpPr>
          <p:nvPr/>
        </p:nvSpPr>
        <p:spPr bwMode="auto">
          <a:xfrm rot="-5400000">
            <a:off x="4380707" y="1537494"/>
            <a:ext cx="417512" cy="9004300"/>
          </a:xfrm>
          <a:prstGeom prst="can">
            <a:avLst>
              <a:gd name="adj" fmla="val 48724"/>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3012" name="AutoShape 4"/>
          <p:cNvSpPr>
            <a:spLocks noChangeArrowheads="1"/>
          </p:cNvSpPr>
          <p:nvPr/>
        </p:nvSpPr>
        <p:spPr bwMode="auto">
          <a:xfrm>
            <a:off x="533400" y="2852738"/>
            <a:ext cx="839788" cy="3003550"/>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3013" name="Text Box 5"/>
          <p:cNvSpPr txBox="1">
            <a:spLocks noChangeArrowheads="1"/>
          </p:cNvSpPr>
          <p:nvPr/>
        </p:nvSpPr>
        <p:spPr bwMode="auto">
          <a:xfrm>
            <a:off x="782638" y="303371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43014" name="Text Box 6"/>
          <p:cNvSpPr txBox="1">
            <a:spLocks noChangeArrowheads="1"/>
          </p:cNvSpPr>
          <p:nvPr/>
        </p:nvSpPr>
        <p:spPr bwMode="auto">
          <a:xfrm>
            <a:off x="782638" y="3660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43015" name="Text Box 7"/>
          <p:cNvSpPr txBox="1">
            <a:spLocks noChangeArrowheads="1"/>
          </p:cNvSpPr>
          <p:nvPr/>
        </p:nvSpPr>
        <p:spPr bwMode="auto">
          <a:xfrm>
            <a:off x="782638" y="421957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43016" name="Text Box 8"/>
          <p:cNvSpPr txBox="1">
            <a:spLocks noChangeArrowheads="1"/>
          </p:cNvSpPr>
          <p:nvPr/>
        </p:nvSpPr>
        <p:spPr bwMode="auto">
          <a:xfrm>
            <a:off x="782638" y="477996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43017" name="Text Box 9"/>
          <p:cNvSpPr txBox="1">
            <a:spLocks noChangeArrowheads="1"/>
          </p:cNvSpPr>
          <p:nvPr/>
        </p:nvSpPr>
        <p:spPr bwMode="auto">
          <a:xfrm>
            <a:off x="782638" y="53467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43018" name="Freeform 10"/>
          <p:cNvSpPr>
            <a:spLocks/>
          </p:cNvSpPr>
          <p:nvPr/>
        </p:nvSpPr>
        <p:spPr bwMode="auto">
          <a:xfrm>
            <a:off x="533400" y="3455988"/>
            <a:ext cx="849313" cy="61912"/>
          </a:xfrm>
          <a:custGeom>
            <a:avLst/>
            <a:gdLst>
              <a:gd name="T0" fmla="*/ 0 w 534"/>
              <a:gd name="T1" fmla="*/ 91264174 h 42"/>
              <a:gd name="T2" fmla="*/ 1183856293 w 534"/>
              <a:gd name="T3" fmla="*/ 91264174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3019" name="Freeform 11"/>
          <p:cNvSpPr>
            <a:spLocks/>
          </p:cNvSpPr>
          <p:nvPr/>
        </p:nvSpPr>
        <p:spPr bwMode="auto">
          <a:xfrm>
            <a:off x="542925" y="4032250"/>
            <a:ext cx="849313" cy="61913"/>
          </a:xfrm>
          <a:custGeom>
            <a:avLst/>
            <a:gdLst>
              <a:gd name="T0" fmla="*/ 0 w 534"/>
              <a:gd name="T1" fmla="*/ 78228544 h 42"/>
              <a:gd name="T2" fmla="*/ 1183856293 w 534"/>
              <a:gd name="T3" fmla="*/ 91267122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3020" name="Freeform 12"/>
          <p:cNvSpPr>
            <a:spLocks/>
          </p:cNvSpPr>
          <p:nvPr/>
        </p:nvSpPr>
        <p:spPr bwMode="auto">
          <a:xfrm>
            <a:off x="520700" y="4608513"/>
            <a:ext cx="871538" cy="60325"/>
          </a:xfrm>
          <a:custGeom>
            <a:avLst/>
            <a:gdLst>
              <a:gd name="T0" fmla="*/ 0 w 548"/>
              <a:gd name="T1" fmla="*/ 86645363 h 42"/>
              <a:gd name="T2" fmla="*/ 1219154285 w 548"/>
              <a:gd name="T3" fmla="*/ 86645363 h 42"/>
              <a:gd name="T4" fmla="*/ 1386091907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3021" name="Freeform 13"/>
          <p:cNvSpPr>
            <a:spLocks/>
          </p:cNvSpPr>
          <p:nvPr/>
        </p:nvSpPr>
        <p:spPr bwMode="auto">
          <a:xfrm>
            <a:off x="520700" y="5202238"/>
            <a:ext cx="862013" cy="60325"/>
          </a:xfrm>
          <a:custGeom>
            <a:avLst/>
            <a:gdLst>
              <a:gd name="T0" fmla="*/ 0 w 542"/>
              <a:gd name="T1" fmla="*/ 86645363 h 42"/>
              <a:gd name="T2" fmla="*/ 1204025260 w 542"/>
              <a:gd name="T3" fmla="*/ 86645363 h 42"/>
              <a:gd name="T4" fmla="*/ 1370971020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3022" name="AutoShape 14"/>
          <p:cNvSpPr>
            <a:spLocks noChangeArrowheads="1"/>
          </p:cNvSpPr>
          <p:nvPr/>
        </p:nvSpPr>
        <p:spPr bwMode="auto">
          <a:xfrm>
            <a:off x="7897813" y="2819400"/>
            <a:ext cx="839787" cy="3036888"/>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3023" name="Text Box 15"/>
          <p:cNvSpPr txBox="1">
            <a:spLocks noChangeArrowheads="1"/>
          </p:cNvSpPr>
          <p:nvPr/>
        </p:nvSpPr>
        <p:spPr bwMode="auto">
          <a:xfrm>
            <a:off x="7935913" y="29972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43024" name="Text Box 16"/>
          <p:cNvSpPr txBox="1">
            <a:spLocks noChangeArrowheads="1"/>
          </p:cNvSpPr>
          <p:nvPr/>
        </p:nvSpPr>
        <p:spPr bwMode="auto">
          <a:xfrm>
            <a:off x="7935913" y="362585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43025" name="Text Box 17"/>
          <p:cNvSpPr txBox="1">
            <a:spLocks noChangeArrowheads="1"/>
          </p:cNvSpPr>
          <p:nvPr/>
        </p:nvSpPr>
        <p:spPr bwMode="auto">
          <a:xfrm>
            <a:off x="7935913" y="4184650"/>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43026" name="Text Box 18"/>
          <p:cNvSpPr txBox="1">
            <a:spLocks noChangeArrowheads="1"/>
          </p:cNvSpPr>
          <p:nvPr/>
        </p:nvSpPr>
        <p:spPr bwMode="auto">
          <a:xfrm>
            <a:off x="7935913" y="474662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43027" name="Text Box 19"/>
          <p:cNvSpPr txBox="1">
            <a:spLocks noChangeArrowheads="1"/>
          </p:cNvSpPr>
          <p:nvPr/>
        </p:nvSpPr>
        <p:spPr bwMode="auto">
          <a:xfrm>
            <a:off x="7935913" y="5311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43028" name="Freeform 20"/>
          <p:cNvSpPr>
            <a:spLocks/>
          </p:cNvSpPr>
          <p:nvPr/>
        </p:nvSpPr>
        <p:spPr bwMode="auto">
          <a:xfrm>
            <a:off x="7897813" y="3421063"/>
            <a:ext cx="849312" cy="61912"/>
          </a:xfrm>
          <a:custGeom>
            <a:avLst/>
            <a:gdLst>
              <a:gd name="T0" fmla="*/ 0 w 534"/>
              <a:gd name="T1" fmla="*/ 91264174 h 42"/>
              <a:gd name="T2" fmla="*/ 1183853308 w 534"/>
              <a:gd name="T3" fmla="*/ 91264174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3029" name="Freeform 21"/>
          <p:cNvSpPr>
            <a:spLocks/>
          </p:cNvSpPr>
          <p:nvPr/>
        </p:nvSpPr>
        <p:spPr bwMode="auto">
          <a:xfrm>
            <a:off x="7907338" y="3997325"/>
            <a:ext cx="849312" cy="61913"/>
          </a:xfrm>
          <a:custGeom>
            <a:avLst/>
            <a:gdLst>
              <a:gd name="T0" fmla="*/ 0 w 534"/>
              <a:gd name="T1" fmla="*/ 78228544 h 42"/>
              <a:gd name="T2" fmla="*/ 1183853308 w 534"/>
              <a:gd name="T3" fmla="*/ 91267122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3030" name="Freeform 22"/>
          <p:cNvSpPr>
            <a:spLocks/>
          </p:cNvSpPr>
          <p:nvPr/>
        </p:nvSpPr>
        <p:spPr bwMode="auto">
          <a:xfrm>
            <a:off x="7885113" y="4573588"/>
            <a:ext cx="871537" cy="60325"/>
          </a:xfrm>
          <a:custGeom>
            <a:avLst/>
            <a:gdLst>
              <a:gd name="T0" fmla="*/ 0 w 548"/>
              <a:gd name="T1" fmla="*/ 86645363 h 42"/>
              <a:gd name="T2" fmla="*/ 1219151295 w 548"/>
              <a:gd name="T3" fmla="*/ 86645363 h 42"/>
              <a:gd name="T4" fmla="*/ 138608872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3031" name="Freeform 23"/>
          <p:cNvSpPr>
            <a:spLocks/>
          </p:cNvSpPr>
          <p:nvPr/>
        </p:nvSpPr>
        <p:spPr bwMode="auto">
          <a:xfrm>
            <a:off x="7885113" y="5167313"/>
            <a:ext cx="862012" cy="60325"/>
          </a:xfrm>
          <a:custGeom>
            <a:avLst/>
            <a:gdLst>
              <a:gd name="T0" fmla="*/ 0 w 542"/>
              <a:gd name="T1" fmla="*/ 86645363 h 42"/>
              <a:gd name="T2" fmla="*/ 1204023864 w 542"/>
              <a:gd name="T3" fmla="*/ 86645363 h 42"/>
              <a:gd name="T4" fmla="*/ 1370967839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3032" name="Text Box 24"/>
          <p:cNvSpPr txBox="1">
            <a:spLocks noChangeArrowheads="1"/>
          </p:cNvSpPr>
          <p:nvPr/>
        </p:nvSpPr>
        <p:spPr bwMode="auto">
          <a:xfrm>
            <a:off x="395288"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1</a:t>
            </a:r>
          </a:p>
        </p:txBody>
      </p:sp>
      <p:sp>
        <p:nvSpPr>
          <p:cNvPr id="43033" name="AutoShape 25"/>
          <p:cNvSpPr>
            <a:spLocks noChangeArrowheads="1"/>
          </p:cNvSpPr>
          <p:nvPr/>
        </p:nvSpPr>
        <p:spPr bwMode="auto">
          <a:xfrm>
            <a:off x="8045450" y="2322513"/>
            <a:ext cx="687388"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3034" name="Text Box 26"/>
          <p:cNvSpPr txBox="1">
            <a:spLocks noChangeArrowheads="1"/>
          </p:cNvSpPr>
          <p:nvPr/>
        </p:nvSpPr>
        <p:spPr bwMode="auto">
          <a:xfrm>
            <a:off x="8039100" y="2427288"/>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2</a:t>
            </a:r>
            <a:endParaRPr kumimoji="1" lang="en-US" altLang="zh-CN" sz="2000" b="1">
              <a:solidFill>
                <a:srgbClr val="333399"/>
              </a:solidFill>
              <a:latin typeface="Arial" pitchFamily="34" charset="0"/>
            </a:endParaRPr>
          </a:p>
        </p:txBody>
      </p:sp>
      <p:sp>
        <p:nvSpPr>
          <p:cNvPr id="43035" name="AutoShape 27"/>
          <p:cNvSpPr>
            <a:spLocks noChangeArrowheads="1"/>
          </p:cNvSpPr>
          <p:nvPr/>
        </p:nvSpPr>
        <p:spPr bwMode="auto">
          <a:xfrm>
            <a:off x="538163" y="2365375"/>
            <a:ext cx="687387"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3036" name="Text Box 28"/>
          <p:cNvSpPr txBox="1">
            <a:spLocks noChangeArrowheads="1"/>
          </p:cNvSpPr>
          <p:nvPr/>
        </p:nvSpPr>
        <p:spPr bwMode="auto">
          <a:xfrm>
            <a:off x="558800" y="2486025"/>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1</a:t>
            </a:r>
            <a:endParaRPr kumimoji="1" lang="en-US" altLang="zh-CN" sz="2000" b="1">
              <a:solidFill>
                <a:srgbClr val="333399"/>
              </a:solidFill>
              <a:latin typeface="Arial" pitchFamily="34" charset="0"/>
            </a:endParaRPr>
          </a:p>
        </p:txBody>
      </p:sp>
      <p:sp>
        <p:nvSpPr>
          <p:cNvPr id="43037" name="Text Box 29"/>
          <p:cNvSpPr txBox="1">
            <a:spLocks noChangeArrowheads="1"/>
          </p:cNvSpPr>
          <p:nvPr/>
        </p:nvSpPr>
        <p:spPr bwMode="auto">
          <a:xfrm>
            <a:off x="7781925"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2</a:t>
            </a:r>
          </a:p>
        </p:txBody>
      </p:sp>
      <p:sp>
        <p:nvSpPr>
          <p:cNvPr id="43038" name="AutoShape 30"/>
          <p:cNvSpPr>
            <a:spLocks noChangeArrowheads="1"/>
          </p:cNvSpPr>
          <p:nvPr/>
        </p:nvSpPr>
        <p:spPr bwMode="auto">
          <a:xfrm>
            <a:off x="4073525" y="1992313"/>
            <a:ext cx="2955925" cy="936625"/>
          </a:xfrm>
          <a:prstGeom prst="wedgeRoundRectCallout">
            <a:avLst>
              <a:gd name="adj1" fmla="val 87310"/>
              <a:gd name="adj2" fmla="val 18931"/>
              <a:gd name="adj3" fmla="val 16667"/>
            </a:avLst>
          </a:prstGeom>
          <a:solidFill>
            <a:srgbClr val="66FFFF"/>
          </a:solidFill>
          <a:ln w="9525">
            <a:solidFill>
              <a:schemeClr val="tx1"/>
            </a:solidFill>
            <a:miter lim="800000"/>
            <a:headEnd/>
            <a:tailEnd/>
          </a:ln>
        </p:spPr>
        <p:txBody>
          <a:bodyPr lIns="91577" tIns="45789" rIns="91577" bIns="45789"/>
          <a:lstStyle/>
          <a:p>
            <a:pPr algn="ctr" eaLnBrk="0" hangingPunct="0"/>
            <a:endParaRPr lang="zh-CN" altLang="zh-CN"/>
          </a:p>
        </p:txBody>
      </p:sp>
      <p:sp>
        <p:nvSpPr>
          <p:cNvPr id="43039" name="Text Box 31"/>
          <p:cNvSpPr txBox="1">
            <a:spLocks noChangeArrowheads="1"/>
          </p:cNvSpPr>
          <p:nvPr/>
        </p:nvSpPr>
        <p:spPr bwMode="auto">
          <a:xfrm>
            <a:off x="4146550" y="2063750"/>
            <a:ext cx="2946400" cy="823913"/>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400">
                <a:solidFill>
                  <a:srgbClr val="333399"/>
                </a:solidFill>
                <a:ea typeface="黑体" pitchFamily="49" charset="-122"/>
              </a:rPr>
              <a:t>我收到了</a:t>
            </a:r>
            <a:r>
              <a:rPr kumimoji="1" lang="zh-CN" altLang="en-US" sz="1400">
                <a:solidFill>
                  <a:srgbClr val="333399"/>
                </a:solidFill>
                <a:latin typeface="Arial" pitchFamily="34" charset="0"/>
                <a:ea typeface="黑体" pitchFamily="49" charset="-122"/>
              </a:rPr>
              <a:t> </a:t>
            </a:r>
            <a:r>
              <a:rPr kumimoji="1" lang="en-US" altLang="zh-CN" sz="2400">
                <a:solidFill>
                  <a:srgbClr val="333399"/>
                </a:solidFill>
                <a:latin typeface="Arial" pitchFamily="34" charset="0"/>
                <a:ea typeface="黑体" pitchFamily="49" charset="-122"/>
              </a:rPr>
              <a:t>AP</a:t>
            </a:r>
            <a:r>
              <a:rPr kumimoji="1" lang="en-US" altLang="zh-CN" sz="2400" baseline="-25000">
                <a:solidFill>
                  <a:srgbClr val="333399"/>
                </a:solidFill>
                <a:latin typeface="Arial" pitchFamily="34" charset="0"/>
                <a:ea typeface="黑体" pitchFamily="49" charset="-122"/>
              </a:rPr>
              <a:t>1</a:t>
            </a:r>
            <a:r>
              <a:rPr kumimoji="1" lang="en-US" altLang="zh-CN" sz="1600">
                <a:solidFill>
                  <a:srgbClr val="333399"/>
                </a:solidFill>
                <a:latin typeface="Arial" pitchFamily="34" charset="0"/>
                <a:ea typeface="黑体" pitchFamily="49" charset="-122"/>
              </a:rPr>
              <a:t> </a:t>
            </a:r>
            <a:r>
              <a:rPr kumimoji="1" lang="zh-CN" altLang="en-US" sz="2400">
                <a:solidFill>
                  <a:srgbClr val="333399"/>
                </a:solidFill>
                <a:ea typeface="黑体" pitchFamily="49" charset="-122"/>
              </a:rPr>
              <a:t>发来的</a:t>
            </a:r>
          </a:p>
          <a:p>
            <a:pPr algn="ctr" defTabSz="762000" eaLnBrk="0" hangingPunct="0"/>
            <a:r>
              <a:rPr kumimoji="1" lang="zh-CN" altLang="en-US" sz="2400">
                <a:solidFill>
                  <a:srgbClr val="333399"/>
                </a:solidFill>
                <a:latin typeface="Arial" pitchFamily="34" charset="0"/>
                <a:ea typeface="黑体" pitchFamily="49" charset="-122"/>
              </a:rPr>
              <a:t>应用程序数据！</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algn="ctr"/>
            <a:r>
              <a:rPr lang="zh-CN" altLang="en-US" smtClean="0">
                <a:ea typeface="宋体" pitchFamily="2" charset="-122"/>
              </a:rPr>
              <a:t>计算机</a:t>
            </a:r>
            <a:r>
              <a:rPr lang="zh-CN" altLang="en-US" sz="2400" smtClean="0">
                <a:ea typeface="宋体" pitchFamily="2" charset="-122"/>
              </a:rPr>
              <a:t> </a:t>
            </a:r>
            <a:r>
              <a:rPr lang="en-US" altLang="zh-CN" smtClean="0">
                <a:ea typeface="宋体" pitchFamily="2" charset="-122"/>
              </a:rPr>
              <a:t>1</a:t>
            </a:r>
            <a:r>
              <a:rPr lang="en-US" altLang="zh-CN" sz="2400" smtClean="0">
                <a:ea typeface="宋体" pitchFamily="2" charset="-122"/>
              </a:rPr>
              <a:t> </a:t>
            </a:r>
            <a:r>
              <a:rPr lang="zh-CN" altLang="en-US" smtClean="0">
                <a:ea typeface="宋体" pitchFamily="2" charset="-122"/>
              </a:rPr>
              <a:t>向计算机</a:t>
            </a:r>
            <a:r>
              <a:rPr lang="zh-CN" altLang="en-US" sz="2400" smtClean="0">
                <a:ea typeface="宋体" pitchFamily="2" charset="-122"/>
              </a:rPr>
              <a:t> </a:t>
            </a:r>
            <a:r>
              <a:rPr lang="en-US" altLang="zh-CN" smtClean="0">
                <a:ea typeface="宋体" pitchFamily="2" charset="-122"/>
              </a:rPr>
              <a:t>2</a:t>
            </a:r>
            <a:r>
              <a:rPr lang="en-US" altLang="zh-CN" sz="2400" smtClean="0">
                <a:ea typeface="宋体" pitchFamily="2" charset="-122"/>
              </a:rPr>
              <a:t> </a:t>
            </a:r>
            <a:r>
              <a:rPr lang="zh-CN" altLang="en-US" smtClean="0">
                <a:ea typeface="宋体" pitchFamily="2" charset="-122"/>
              </a:rPr>
              <a:t>发送数据 </a:t>
            </a:r>
          </a:p>
        </p:txBody>
      </p:sp>
      <p:sp>
        <p:nvSpPr>
          <p:cNvPr id="44035" name="AutoShape 3"/>
          <p:cNvSpPr>
            <a:spLocks noChangeArrowheads="1"/>
          </p:cNvSpPr>
          <p:nvPr/>
        </p:nvSpPr>
        <p:spPr bwMode="auto">
          <a:xfrm rot="-5400000">
            <a:off x="4380707" y="1537494"/>
            <a:ext cx="417512" cy="9004300"/>
          </a:xfrm>
          <a:prstGeom prst="can">
            <a:avLst>
              <a:gd name="adj" fmla="val 48724"/>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4036" name="AutoShape 4"/>
          <p:cNvSpPr>
            <a:spLocks noChangeArrowheads="1"/>
          </p:cNvSpPr>
          <p:nvPr/>
        </p:nvSpPr>
        <p:spPr bwMode="auto">
          <a:xfrm>
            <a:off x="533400" y="2852738"/>
            <a:ext cx="839788" cy="3003550"/>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4037" name="Text Box 5"/>
          <p:cNvSpPr txBox="1">
            <a:spLocks noChangeArrowheads="1"/>
          </p:cNvSpPr>
          <p:nvPr/>
        </p:nvSpPr>
        <p:spPr bwMode="auto">
          <a:xfrm>
            <a:off x="782638" y="303371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44038" name="Text Box 6"/>
          <p:cNvSpPr txBox="1">
            <a:spLocks noChangeArrowheads="1"/>
          </p:cNvSpPr>
          <p:nvPr/>
        </p:nvSpPr>
        <p:spPr bwMode="auto">
          <a:xfrm>
            <a:off x="782638" y="3660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44039" name="Text Box 7"/>
          <p:cNvSpPr txBox="1">
            <a:spLocks noChangeArrowheads="1"/>
          </p:cNvSpPr>
          <p:nvPr/>
        </p:nvSpPr>
        <p:spPr bwMode="auto">
          <a:xfrm>
            <a:off x="782638" y="421957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44040" name="Text Box 8"/>
          <p:cNvSpPr txBox="1">
            <a:spLocks noChangeArrowheads="1"/>
          </p:cNvSpPr>
          <p:nvPr/>
        </p:nvSpPr>
        <p:spPr bwMode="auto">
          <a:xfrm>
            <a:off x="782638" y="477996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44041" name="Text Box 9"/>
          <p:cNvSpPr txBox="1">
            <a:spLocks noChangeArrowheads="1"/>
          </p:cNvSpPr>
          <p:nvPr/>
        </p:nvSpPr>
        <p:spPr bwMode="auto">
          <a:xfrm>
            <a:off x="782638" y="53467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44042" name="Freeform 10"/>
          <p:cNvSpPr>
            <a:spLocks/>
          </p:cNvSpPr>
          <p:nvPr/>
        </p:nvSpPr>
        <p:spPr bwMode="auto">
          <a:xfrm>
            <a:off x="533400" y="3455988"/>
            <a:ext cx="849313" cy="61912"/>
          </a:xfrm>
          <a:custGeom>
            <a:avLst/>
            <a:gdLst>
              <a:gd name="T0" fmla="*/ 0 w 534"/>
              <a:gd name="T1" fmla="*/ 91264174 h 42"/>
              <a:gd name="T2" fmla="*/ 1183856293 w 534"/>
              <a:gd name="T3" fmla="*/ 91264174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4043" name="Freeform 11"/>
          <p:cNvSpPr>
            <a:spLocks/>
          </p:cNvSpPr>
          <p:nvPr/>
        </p:nvSpPr>
        <p:spPr bwMode="auto">
          <a:xfrm>
            <a:off x="542925" y="4032250"/>
            <a:ext cx="849313" cy="61913"/>
          </a:xfrm>
          <a:custGeom>
            <a:avLst/>
            <a:gdLst>
              <a:gd name="T0" fmla="*/ 0 w 534"/>
              <a:gd name="T1" fmla="*/ 78228544 h 42"/>
              <a:gd name="T2" fmla="*/ 1183856293 w 534"/>
              <a:gd name="T3" fmla="*/ 91267122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4044" name="Freeform 12"/>
          <p:cNvSpPr>
            <a:spLocks/>
          </p:cNvSpPr>
          <p:nvPr/>
        </p:nvSpPr>
        <p:spPr bwMode="auto">
          <a:xfrm>
            <a:off x="520700" y="4608513"/>
            <a:ext cx="871538" cy="60325"/>
          </a:xfrm>
          <a:custGeom>
            <a:avLst/>
            <a:gdLst>
              <a:gd name="T0" fmla="*/ 0 w 548"/>
              <a:gd name="T1" fmla="*/ 86645363 h 42"/>
              <a:gd name="T2" fmla="*/ 1219154285 w 548"/>
              <a:gd name="T3" fmla="*/ 86645363 h 42"/>
              <a:gd name="T4" fmla="*/ 1386091907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4045" name="Freeform 13"/>
          <p:cNvSpPr>
            <a:spLocks/>
          </p:cNvSpPr>
          <p:nvPr/>
        </p:nvSpPr>
        <p:spPr bwMode="auto">
          <a:xfrm>
            <a:off x="520700" y="5202238"/>
            <a:ext cx="862013" cy="60325"/>
          </a:xfrm>
          <a:custGeom>
            <a:avLst/>
            <a:gdLst>
              <a:gd name="T0" fmla="*/ 0 w 542"/>
              <a:gd name="T1" fmla="*/ 86645363 h 42"/>
              <a:gd name="T2" fmla="*/ 1204025260 w 542"/>
              <a:gd name="T3" fmla="*/ 86645363 h 42"/>
              <a:gd name="T4" fmla="*/ 1370971020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4046" name="AutoShape 14"/>
          <p:cNvSpPr>
            <a:spLocks noChangeArrowheads="1"/>
          </p:cNvSpPr>
          <p:nvPr/>
        </p:nvSpPr>
        <p:spPr bwMode="auto">
          <a:xfrm>
            <a:off x="7897813" y="2819400"/>
            <a:ext cx="839787" cy="3036888"/>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4047" name="Text Box 15"/>
          <p:cNvSpPr txBox="1">
            <a:spLocks noChangeArrowheads="1"/>
          </p:cNvSpPr>
          <p:nvPr/>
        </p:nvSpPr>
        <p:spPr bwMode="auto">
          <a:xfrm>
            <a:off x="7935913" y="29972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44048" name="Text Box 16"/>
          <p:cNvSpPr txBox="1">
            <a:spLocks noChangeArrowheads="1"/>
          </p:cNvSpPr>
          <p:nvPr/>
        </p:nvSpPr>
        <p:spPr bwMode="auto">
          <a:xfrm>
            <a:off x="7935913" y="362585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44049" name="Text Box 17"/>
          <p:cNvSpPr txBox="1">
            <a:spLocks noChangeArrowheads="1"/>
          </p:cNvSpPr>
          <p:nvPr/>
        </p:nvSpPr>
        <p:spPr bwMode="auto">
          <a:xfrm>
            <a:off x="7935913" y="4184650"/>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44050" name="Text Box 18"/>
          <p:cNvSpPr txBox="1">
            <a:spLocks noChangeArrowheads="1"/>
          </p:cNvSpPr>
          <p:nvPr/>
        </p:nvSpPr>
        <p:spPr bwMode="auto">
          <a:xfrm>
            <a:off x="7935913" y="474662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44051" name="Text Box 19"/>
          <p:cNvSpPr txBox="1">
            <a:spLocks noChangeArrowheads="1"/>
          </p:cNvSpPr>
          <p:nvPr/>
        </p:nvSpPr>
        <p:spPr bwMode="auto">
          <a:xfrm>
            <a:off x="7935913" y="5311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44052" name="Freeform 20"/>
          <p:cNvSpPr>
            <a:spLocks/>
          </p:cNvSpPr>
          <p:nvPr/>
        </p:nvSpPr>
        <p:spPr bwMode="auto">
          <a:xfrm>
            <a:off x="7897813" y="3421063"/>
            <a:ext cx="849312" cy="61912"/>
          </a:xfrm>
          <a:custGeom>
            <a:avLst/>
            <a:gdLst>
              <a:gd name="T0" fmla="*/ 0 w 534"/>
              <a:gd name="T1" fmla="*/ 91264174 h 42"/>
              <a:gd name="T2" fmla="*/ 1183853308 w 534"/>
              <a:gd name="T3" fmla="*/ 91264174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4053" name="Freeform 21"/>
          <p:cNvSpPr>
            <a:spLocks/>
          </p:cNvSpPr>
          <p:nvPr/>
        </p:nvSpPr>
        <p:spPr bwMode="auto">
          <a:xfrm>
            <a:off x="7907338" y="3997325"/>
            <a:ext cx="849312" cy="61913"/>
          </a:xfrm>
          <a:custGeom>
            <a:avLst/>
            <a:gdLst>
              <a:gd name="T0" fmla="*/ 0 w 534"/>
              <a:gd name="T1" fmla="*/ 78228544 h 42"/>
              <a:gd name="T2" fmla="*/ 1183853308 w 534"/>
              <a:gd name="T3" fmla="*/ 91267122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4054" name="Freeform 22"/>
          <p:cNvSpPr>
            <a:spLocks/>
          </p:cNvSpPr>
          <p:nvPr/>
        </p:nvSpPr>
        <p:spPr bwMode="auto">
          <a:xfrm>
            <a:off x="7885113" y="4573588"/>
            <a:ext cx="871537" cy="60325"/>
          </a:xfrm>
          <a:custGeom>
            <a:avLst/>
            <a:gdLst>
              <a:gd name="T0" fmla="*/ 0 w 548"/>
              <a:gd name="T1" fmla="*/ 86645363 h 42"/>
              <a:gd name="T2" fmla="*/ 1219151295 w 548"/>
              <a:gd name="T3" fmla="*/ 86645363 h 42"/>
              <a:gd name="T4" fmla="*/ 138608872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4055" name="Freeform 23"/>
          <p:cNvSpPr>
            <a:spLocks/>
          </p:cNvSpPr>
          <p:nvPr/>
        </p:nvSpPr>
        <p:spPr bwMode="auto">
          <a:xfrm>
            <a:off x="7885113" y="5167313"/>
            <a:ext cx="862012" cy="60325"/>
          </a:xfrm>
          <a:custGeom>
            <a:avLst/>
            <a:gdLst>
              <a:gd name="T0" fmla="*/ 0 w 542"/>
              <a:gd name="T1" fmla="*/ 86645363 h 42"/>
              <a:gd name="T2" fmla="*/ 1204023864 w 542"/>
              <a:gd name="T3" fmla="*/ 86645363 h 42"/>
              <a:gd name="T4" fmla="*/ 1370967839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4056" name="Text Box 24"/>
          <p:cNvSpPr txBox="1">
            <a:spLocks noChangeArrowheads="1"/>
          </p:cNvSpPr>
          <p:nvPr/>
        </p:nvSpPr>
        <p:spPr bwMode="auto">
          <a:xfrm>
            <a:off x="395288"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1</a:t>
            </a:r>
          </a:p>
        </p:txBody>
      </p:sp>
      <p:sp>
        <p:nvSpPr>
          <p:cNvPr id="44057" name="AutoShape 25"/>
          <p:cNvSpPr>
            <a:spLocks noChangeArrowheads="1"/>
          </p:cNvSpPr>
          <p:nvPr/>
        </p:nvSpPr>
        <p:spPr bwMode="auto">
          <a:xfrm>
            <a:off x="8045450" y="2322513"/>
            <a:ext cx="687388"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4058" name="Text Box 26"/>
          <p:cNvSpPr txBox="1">
            <a:spLocks noChangeArrowheads="1"/>
          </p:cNvSpPr>
          <p:nvPr/>
        </p:nvSpPr>
        <p:spPr bwMode="auto">
          <a:xfrm>
            <a:off x="8039100" y="2427288"/>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2</a:t>
            </a:r>
            <a:endParaRPr kumimoji="1" lang="en-US" altLang="zh-CN" sz="2000" b="1">
              <a:solidFill>
                <a:srgbClr val="333399"/>
              </a:solidFill>
              <a:latin typeface="Arial" pitchFamily="34" charset="0"/>
            </a:endParaRPr>
          </a:p>
        </p:txBody>
      </p:sp>
      <p:sp>
        <p:nvSpPr>
          <p:cNvPr id="44059" name="AutoShape 27"/>
          <p:cNvSpPr>
            <a:spLocks noChangeArrowheads="1"/>
          </p:cNvSpPr>
          <p:nvPr/>
        </p:nvSpPr>
        <p:spPr bwMode="auto">
          <a:xfrm>
            <a:off x="538163" y="2365375"/>
            <a:ext cx="687387"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4060" name="Text Box 28"/>
          <p:cNvSpPr txBox="1">
            <a:spLocks noChangeArrowheads="1"/>
          </p:cNvSpPr>
          <p:nvPr/>
        </p:nvSpPr>
        <p:spPr bwMode="auto">
          <a:xfrm>
            <a:off x="558800" y="2486025"/>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1</a:t>
            </a:r>
            <a:endParaRPr kumimoji="1" lang="en-US" altLang="zh-CN" sz="2000" b="1">
              <a:solidFill>
                <a:srgbClr val="333399"/>
              </a:solidFill>
              <a:latin typeface="Arial" pitchFamily="34" charset="0"/>
            </a:endParaRPr>
          </a:p>
        </p:txBody>
      </p:sp>
      <p:sp>
        <p:nvSpPr>
          <p:cNvPr id="44061" name="Text Box 29"/>
          <p:cNvSpPr txBox="1">
            <a:spLocks noChangeArrowheads="1"/>
          </p:cNvSpPr>
          <p:nvPr/>
        </p:nvSpPr>
        <p:spPr bwMode="auto">
          <a:xfrm>
            <a:off x="7781925"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2</a:t>
            </a:r>
          </a:p>
        </p:txBody>
      </p:sp>
      <p:sp>
        <p:nvSpPr>
          <p:cNvPr id="128030" name="Rectangle 30"/>
          <p:cNvSpPr>
            <a:spLocks noChangeArrowheads="1"/>
          </p:cNvSpPr>
          <p:nvPr/>
        </p:nvSpPr>
        <p:spPr bwMode="auto">
          <a:xfrm>
            <a:off x="4073525" y="2498725"/>
            <a:ext cx="2595563" cy="358775"/>
          </a:xfrm>
          <a:prstGeom prst="rect">
            <a:avLst/>
          </a:prstGeom>
          <a:solidFill>
            <a:srgbClr val="CCECFF"/>
          </a:solidFill>
          <a:ln w="9525">
            <a:solidFill>
              <a:schemeClr val="tx1"/>
            </a:solidFill>
            <a:miter lim="800000"/>
            <a:headEnd/>
            <a:tailEnd/>
          </a:ln>
        </p:spPr>
        <p:txBody>
          <a:bodyPr wrap="none" lIns="91577" tIns="45789" rIns="91577" bIns="45789" anchor="ctr"/>
          <a:lstStyle/>
          <a:p>
            <a:pPr algn="ctr" eaLnBrk="0" hangingPunct="0"/>
            <a:r>
              <a:rPr lang="zh-CN" altLang="en-US" sz="2000">
                <a:solidFill>
                  <a:srgbClr val="333399"/>
                </a:solidFill>
                <a:ea typeface="黑体" pitchFamily="49" charset="-122"/>
              </a:rPr>
              <a:t>应 用 程 序 数 据</a:t>
            </a:r>
          </a:p>
        </p:txBody>
      </p:sp>
      <p:grpSp>
        <p:nvGrpSpPr>
          <p:cNvPr id="2" name="Group 31"/>
          <p:cNvGrpSpPr>
            <a:grpSpLocks/>
          </p:cNvGrpSpPr>
          <p:nvPr/>
        </p:nvGrpSpPr>
        <p:grpSpPr bwMode="auto">
          <a:xfrm>
            <a:off x="2630488" y="2425700"/>
            <a:ext cx="1457325" cy="1009650"/>
            <a:chOff x="1655" y="1525"/>
            <a:chExt cx="916" cy="635"/>
          </a:xfrm>
        </p:grpSpPr>
        <p:sp>
          <p:nvSpPr>
            <p:cNvPr id="44110" name="Text Box 32"/>
            <p:cNvSpPr txBox="1">
              <a:spLocks noChangeArrowheads="1"/>
            </p:cNvSpPr>
            <p:nvPr/>
          </p:nvSpPr>
          <p:spPr bwMode="auto">
            <a:xfrm>
              <a:off x="1655" y="1525"/>
              <a:ext cx="916" cy="250"/>
            </a:xfrm>
            <a:prstGeom prst="rect">
              <a:avLst/>
            </a:prstGeom>
            <a:noFill/>
            <a:ln w="12700">
              <a:noFill/>
              <a:miter lim="800000"/>
              <a:headEnd type="none" w="sm" len="lg"/>
              <a:tailEnd type="none" w="sm" len="lg"/>
            </a:ln>
          </p:spPr>
          <p:txBody>
            <a:bodyPr wrap="none">
              <a:spAutoFit/>
            </a:bodyPr>
            <a:lstStyle/>
            <a:p>
              <a:pPr algn="ctr" defTabSz="762000" eaLnBrk="0" hangingPunct="0"/>
              <a:r>
                <a:rPr kumimoji="1" lang="zh-CN" altLang="en-US" sz="2000">
                  <a:solidFill>
                    <a:srgbClr val="333399"/>
                  </a:solidFill>
                  <a:latin typeface="Arial Rounded MT Bold" pitchFamily="34" charset="0"/>
                  <a:ea typeface="黑体" pitchFamily="49" charset="-122"/>
                </a:rPr>
                <a:t>应用层首部</a:t>
              </a:r>
              <a:endParaRPr kumimoji="1" lang="zh-CN" altLang="en-US" sz="2000">
                <a:solidFill>
                  <a:srgbClr val="333399"/>
                </a:solidFill>
                <a:ea typeface="黑体" pitchFamily="49" charset="-122"/>
              </a:endParaRPr>
            </a:p>
          </p:txBody>
        </p:sp>
        <p:sp>
          <p:nvSpPr>
            <p:cNvPr id="44111" name="Line 33"/>
            <p:cNvSpPr>
              <a:spLocks noChangeShapeType="1"/>
            </p:cNvSpPr>
            <p:nvPr/>
          </p:nvSpPr>
          <p:spPr bwMode="auto">
            <a:xfrm>
              <a:off x="2109" y="1752"/>
              <a:ext cx="272" cy="223"/>
            </a:xfrm>
            <a:prstGeom prst="line">
              <a:avLst/>
            </a:prstGeom>
            <a:noFill/>
            <a:ln w="12700">
              <a:solidFill>
                <a:srgbClr val="333399"/>
              </a:solidFill>
              <a:round/>
              <a:headEnd type="none" w="sm" len="lg"/>
              <a:tailEnd type="triangle" w="med" len="lg"/>
            </a:ln>
          </p:spPr>
          <p:txBody>
            <a:bodyPr wrap="none" anchor="ctr"/>
            <a:lstStyle/>
            <a:p>
              <a:endParaRPr lang="zh-CN" altLang="en-US"/>
            </a:p>
          </p:txBody>
        </p:sp>
        <p:sp>
          <p:nvSpPr>
            <p:cNvPr id="44112" name="Rectangle 34"/>
            <p:cNvSpPr>
              <a:spLocks noChangeArrowheads="1"/>
            </p:cNvSpPr>
            <p:nvPr/>
          </p:nvSpPr>
          <p:spPr bwMode="auto">
            <a:xfrm>
              <a:off x="2245" y="1934"/>
              <a:ext cx="318" cy="226"/>
            </a:xfrm>
            <a:prstGeom prst="rect">
              <a:avLst/>
            </a:prstGeom>
            <a:solidFill>
              <a:srgbClr val="FF99FF"/>
            </a:solidFill>
            <a:ln w="9525">
              <a:solidFill>
                <a:schemeClr val="tx1"/>
              </a:solidFill>
              <a:miter lim="800000"/>
              <a:headEnd/>
              <a:tailEnd/>
            </a:ln>
          </p:spPr>
          <p:txBody>
            <a:bodyPr wrap="none" anchor="ctr"/>
            <a:lstStyle/>
            <a:p>
              <a:pPr algn="ctr" eaLnBrk="0" hangingPunct="0"/>
              <a:r>
                <a:rPr lang="en-US" altLang="zh-CN" sz="2000">
                  <a:solidFill>
                    <a:srgbClr val="333399"/>
                  </a:solidFill>
                  <a:latin typeface="Arial" pitchFamily="34" charset="0"/>
                </a:rPr>
                <a:t>H</a:t>
              </a:r>
              <a:r>
                <a:rPr lang="en-US" altLang="zh-CN" sz="2000" b="1" baseline="-25000">
                  <a:solidFill>
                    <a:srgbClr val="333399"/>
                  </a:solidFill>
                  <a:latin typeface="Arial" pitchFamily="34" charset="0"/>
                </a:rPr>
                <a:t>5</a:t>
              </a:r>
            </a:p>
          </p:txBody>
        </p:sp>
      </p:grpSp>
      <p:sp>
        <p:nvSpPr>
          <p:cNvPr id="128035" name="Rectangle 35"/>
          <p:cNvSpPr>
            <a:spLocks noChangeArrowheads="1"/>
          </p:cNvSpPr>
          <p:nvPr/>
        </p:nvSpPr>
        <p:spPr bwMode="auto">
          <a:xfrm>
            <a:off x="1982788" y="5383213"/>
            <a:ext cx="5191125" cy="360362"/>
          </a:xfrm>
          <a:prstGeom prst="rect">
            <a:avLst/>
          </a:prstGeom>
          <a:solidFill>
            <a:srgbClr val="CCECFF"/>
          </a:solidFill>
          <a:ln w="9525">
            <a:solidFill>
              <a:schemeClr val="tx1"/>
            </a:solidFill>
            <a:miter lim="800000"/>
            <a:headEnd/>
            <a:tailEnd/>
          </a:ln>
        </p:spPr>
        <p:txBody>
          <a:bodyPr wrap="none" lIns="91577" tIns="45789" rIns="91577" bIns="45789" anchor="ctr"/>
          <a:lstStyle/>
          <a:p>
            <a:pPr algn="ctr" eaLnBrk="0" hangingPunct="0"/>
            <a:r>
              <a:rPr lang="en-US" altLang="zh-CN" sz="2000">
                <a:solidFill>
                  <a:srgbClr val="333399"/>
                </a:solidFill>
                <a:latin typeface="Arial" pitchFamily="34" charset="0"/>
                <a:ea typeface="黑体" pitchFamily="49" charset="-122"/>
              </a:rPr>
              <a:t>10100110100101  </a:t>
            </a:r>
            <a:r>
              <a:rPr lang="zh-CN" altLang="en-US" sz="2000">
                <a:solidFill>
                  <a:srgbClr val="333399"/>
                </a:solidFill>
                <a:latin typeface="Arial" pitchFamily="34" charset="0"/>
                <a:ea typeface="黑体" pitchFamily="49" charset="-122"/>
              </a:rPr>
              <a:t>比  特  流  </a:t>
            </a:r>
            <a:r>
              <a:rPr lang="en-US" altLang="zh-CN" sz="2000">
                <a:solidFill>
                  <a:srgbClr val="333399"/>
                </a:solidFill>
                <a:latin typeface="Arial" pitchFamily="34" charset="0"/>
                <a:ea typeface="黑体" pitchFamily="49" charset="-122"/>
              </a:rPr>
              <a:t>110101110101</a:t>
            </a:r>
          </a:p>
        </p:txBody>
      </p:sp>
      <p:sp>
        <p:nvSpPr>
          <p:cNvPr id="44065" name="Text Box 36"/>
          <p:cNvSpPr txBox="1">
            <a:spLocks noChangeArrowheads="1"/>
          </p:cNvSpPr>
          <p:nvPr/>
        </p:nvSpPr>
        <p:spPr bwMode="auto">
          <a:xfrm>
            <a:off x="1766888" y="1852613"/>
            <a:ext cx="5678487" cy="458787"/>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400">
                <a:solidFill>
                  <a:srgbClr val="333399"/>
                </a:solidFill>
                <a:latin typeface="Arial" pitchFamily="34" charset="0"/>
                <a:ea typeface="黑体" pitchFamily="49" charset="-122"/>
              </a:rPr>
              <a:t>注意观察加入或剥去首部（尾部）的层次</a:t>
            </a:r>
          </a:p>
        </p:txBody>
      </p:sp>
      <p:sp>
        <p:nvSpPr>
          <p:cNvPr id="128037" name="Rectangle 37"/>
          <p:cNvSpPr>
            <a:spLocks noChangeArrowheads="1"/>
          </p:cNvSpPr>
          <p:nvPr/>
        </p:nvSpPr>
        <p:spPr bwMode="auto">
          <a:xfrm>
            <a:off x="4073525" y="3076575"/>
            <a:ext cx="2595563" cy="358775"/>
          </a:xfrm>
          <a:prstGeom prst="rect">
            <a:avLst/>
          </a:prstGeom>
          <a:solidFill>
            <a:srgbClr val="CCECFF"/>
          </a:solidFill>
          <a:ln w="9525">
            <a:solidFill>
              <a:schemeClr val="tx1"/>
            </a:solidFill>
            <a:miter lim="800000"/>
            <a:headEnd/>
            <a:tailEnd/>
          </a:ln>
        </p:spPr>
        <p:txBody>
          <a:bodyPr wrap="none" lIns="91577" tIns="45789" rIns="91577" bIns="45789" anchor="ctr"/>
          <a:lstStyle/>
          <a:p>
            <a:pPr algn="ctr" eaLnBrk="0" hangingPunct="0"/>
            <a:r>
              <a:rPr lang="zh-CN" altLang="en-US" sz="2000">
                <a:solidFill>
                  <a:srgbClr val="333399"/>
                </a:solidFill>
                <a:ea typeface="黑体" pitchFamily="49" charset="-122"/>
              </a:rPr>
              <a:t>应 用 程 序 数 据</a:t>
            </a:r>
          </a:p>
        </p:txBody>
      </p:sp>
      <p:grpSp>
        <p:nvGrpSpPr>
          <p:cNvPr id="3" name="Group 38"/>
          <p:cNvGrpSpPr>
            <a:grpSpLocks/>
          </p:cNvGrpSpPr>
          <p:nvPr/>
        </p:nvGrpSpPr>
        <p:grpSpPr bwMode="auto">
          <a:xfrm>
            <a:off x="3568700" y="3652838"/>
            <a:ext cx="3100388" cy="360362"/>
            <a:chOff x="2245" y="2297"/>
            <a:chExt cx="1950" cy="226"/>
          </a:xfrm>
        </p:grpSpPr>
        <p:sp>
          <p:nvSpPr>
            <p:cNvPr id="44108" name="Rectangle 39"/>
            <p:cNvSpPr>
              <a:spLocks noChangeArrowheads="1"/>
            </p:cNvSpPr>
            <p:nvPr/>
          </p:nvSpPr>
          <p:spPr bwMode="auto">
            <a:xfrm>
              <a:off x="2245" y="2297"/>
              <a:ext cx="318" cy="226"/>
            </a:xfrm>
            <a:prstGeom prst="rect">
              <a:avLst/>
            </a:prstGeom>
            <a:solidFill>
              <a:srgbClr val="FF99FF"/>
            </a:solidFill>
            <a:ln w="9525">
              <a:solidFill>
                <a:schemeClr val="tx1"/>
              </a:solidFill>
              <a:miter lim="800000"/>
              <a:headEnd/>
              <a:tailEnd/>
            </a:ln>
          </p:spPr>
          <p:txBody>
            <a:bodyPr wrap="none" anchor="ctr"/>
            <a:lstStyle/>
            <a:p>
              <a:pPr algn="ctr" eaLnBrk="0" hangingPunct="0"/>
              <a:r>
                <a:rPr lang="en-US" altLang="zh-CN" sz="2000">
                  <a:solidFill>
                    <a:srgbClr val="333399"/>
                  </a:solidFill>
                  <a:latin typeface="Arial" pitchFamily="34" charset="0"/>
                </a:rPr>
                <a:t>H</a:t>
              </a:r>
              <a:r>
                <a:rPr lang="en-US" altLang="zh-CN" sz="2000" b="1" baseline="-25000">
                  <a:solidFill>
                    <a:srgbClr val="333399"/>
                  </a:solidFill>
                  <a:latin typeface="Arial" pitchFamily="34" charset="0"/>
                </a:rPr>
                <a:t>5</a:t>
              </a:r>
            </a:p>
          </p:txBody>
        </p:sp>
        <p:sp>
          <p:nvSpPr>
            <p:cNvPr id="44109" name="Rectangle 40"/>
            <p:cNvSpPr>
              <a:spLocks noChangeArrowheads="1"/>
            </p:cNvSpPr>
            <p:nvPr/>
          </p:nvSpPr>
          <p:spPr bwMode="auto">
            <a:xfrm>
              <a:off x="2562" y="2297"/>
              <a:ext cx="1633" cy="226"/>
            </a:xfrm>
            <a:prstGeom prst="rect">
              <a:avLst/>
            </a:prstGeom>
            <a:solidFill>
              <a:srgbClr val="CCECFF"/>
            </a:solidFill>
            <a:ln w="9525">
              <a:solidFill>
                <a:schemeClr val="tx1"/>
              </a:solidFill>
              <a:miter lim="800000"/>
              <a:headEnd/>
              <a:tailEnd/>
            </a:ln>
          </p:spPr>
          <p:txBody>
            <a:bodyPr wrap="none" anchor="ctr"/>
            <a:lstStyle/>
            <a:p>
              <a:pPr algn="ctr" eaLnBrk="0" hangingPunct="0"/>
              <a:r>
                <a:rPr lang="zh-CN" altLang="en-US" sz="2000">
                  <a:solidFill>
                    <a:srgbClr val="333399"/>
                  </a:solidFill>
                  <a:ea typeface="黑体" pitchFamily="49" charset="-122"/>
                </a:rPr>
                <a:t>应 用 程 序 数 据</a:t>
              </a:r>
            </a:p>
          </p:txBody>
        </p:sp>
      </p:grpSp>
      <p:grpSp>
        <p:nvGrpSpPr>
          <p:cNvPr id="4" name="Group 41"/>
          <p:cNvGrpSpPr>
            <a:grpSpLocks/>
          </p:cNvGrpSpPr>
          <p:nvPr/>
        </p:nvGrpSpPr>
        <p:grpSpPr bwMode="auto">
          <a:xfrm>
            <a:off x="3063875" y="4230688"/>
            <a:ext cx="3605213" cy="358775"/>
            <a:chOff x="1927" y="2660"/>
            <a:chExt cx="2268" cy="226"/>
          </a:xfrm>
        </p:grpSpPr>
        <p:sp>
          <p:nvSpPr>
            <p:cNvPr id="44105" name="Rectangle 42"/>
            <p:cNvSpPr>
              <a:spLocks noChangeArrowheads="1"/>
            </p:cNvSpPr>
            <p:nvPr/>
          </p:nvSpPr>
          <p:spPr bwMode="auto">
            <a:xfrm>
              <a:off x="1927" y="2660"/>
              <a:ext cx="318" cy="226"/>
            </a:xfrm>
            <a:prstGeom prst="rect">
              <a:avLst/>
            </a:prstGeom>
            <a:solidFill>
              <a:srgbClr val="FF9900"/>
            </a:solidFill>
            <a:ln w="9525">
              <a:solidFill>
                <a:schemeClr val="tx1"/>
              </a:solidFill>
              <a:miter lim="800000"/>
              <a:headEnd/>
              <a:tailEnd/>
            </a:ln>
          </p:spPr>
          <p:txBody>
            <a:bodyPr wrap="none" anchor="ctr"/>
            <a:lstStyle/>
            <a:p>
              <a:pPr algn="ctr" eaLnBrk="0" hangingPunct="0"/>
              <a:r>
                <a:rPr lang="en-US" altLang="zh-CN" sz="2000">
                  <a:solidFill>
                    <a:srgbClr val="333399"/>
                  </a:solidFill>
                  <a:latin typeface="Arial" pitchFamily="34" charset="0"/>
                </a:rPr>
                <a:t>H</a:t>
              </a:r>
              <a:r>
                <a:rPr lang="en-US" altLang="zh-CN" sz="2000" b="1" baseline="-25000">
                  <a:solidFill>
                    <a:srgbClr val="333399"/>
                  </a:solidFill>
                  <a:latin typeface="Arial" pitchFamily="34" charset="0"/>
                </a:rPr>
                <a:t>4</a:t>
              </a:r>
            </a:p>
          </p:txBody>
        </p:sp>
        <p:sp>
          <p:nvSpPr>
            <p:cNvPr id="44106" name="Rectangle 43"/>
            <p:cNvSpPr>
              <a:spLocks noChangeArrowheads="1"/>
            </p:cNvSpPr>
            <p:nvPr/>
          </p:nvSpPr>
          <p:spPr bwMode="auto">
            <a:xfrm>
              <a:off x="2245" y="2660"/>
              <a:ext cx="318" cy="226"/>
            </a:xfrm>
            <a:prstGeom prst="rect">
              <a:avLst/>
            </a:prstGeom>
            <a:solidFill>
              <a:srgbClr val="FF99FF"/>
            </a:solidFill>
            <a:ln w="9525">
              <a:solidFill>
                <a:schemeClr val="tx1"/>
              </a:solidFill>
              <a:miter lim="800000"/>
              <a:headEnd/>
              <a:tailEnd/>
            </a:ln>
          </p:spPr>
          <p:txBody>
            <a:bodyPr wrap="none" anchor="ctr"/>
            <a:lstStyle/>
            <a:p>
              <a:pPr algn="ctr" eaLnBrk="0" hangingPunct="0"/>
              <a:r>
                <a:rPr lang="en-US" altLang="zh-CN" sz="2000">
                  <a:solidFill>
                    <a:srgbClr val="333399"/>
                  </a:solidFill>
                  <a:latin typeface="Arial" pitchFamily="34" charset="0"/>
                </a:rPr>
                <a:t>H</a:t>
              </a:r>
              <a:r>
                <a:rPr lang="en-US" altLang="zh-CN" sz="2000" b="1" baseline="-25000">
                  <a:solidFill>
                    <a:srgbClr val="333399"/>
                  </a:solidFill>
                  <a:latin typeface="Arial" pitchFamily="34" charset="0"/>
                </a:rPr>
                <a:t>5</a:t>
              </a:r>
            </a:p>
          </p:txBody>
        </p:sp>
        <p:sp>
          <p:nvSpPr>
            <p:cNvPr id="44107" name="Rectangle 44"/>
            <p:cNvSpPr>
              <a:spLocks noChangeArrowheads="1"/>
            </p:cNvSpPr>
            <p:nvPr/>
          </p:nvSpPr>
          <p:spPr bwMode="auto">
            <a:xfrm>
              <a:off x="2562" y="2660"/>
              <a:ext cx="1633" cy="226"/>
            </a:xfrm>
            <a:prstGeom prst="rect">
              <a:avLst/>
            </a:prstGeom>
            <a:solidFill>
              <a:srgbClr val="CCECFF"/>
            </a:solidFill>
            <a:ln w="9525">
              <a:solidFill>
                <a:schemeClr val="tx1"/>
              </a:solidFill>
              <a:miter lim="800000"/>
              <a:headEnd/>
              <a:tailEnd/>
            </a:ln>
          </p:spPr>
          <p:txBody>
            <a:bodyPr wrap="none" anchor="ctr"/>
            <a:lstStyle/>
            <a:p>
              <a:pPr algn="ctr" eaLnBrk="0" hangingPunct="0"/>
              <a:r>
                <a:rPr lang="zh-CN" altLang="en-US" sz="2000">
                  <a:solidFill>
                    <a:srgbClr val="333399"/>
                  </a:solidFill>
                  <a:ea typeface="黑体" pitchFamily="49" charset="-122"/>
                </a:rPr>
                <a:t>应 用 程 序 数 据</a:t>
              </a:r>
            </a:p>
          </p:txBody>
        </p:sp>
      </p:grpSp>
      <p:grpSp>
        <p:nvGrpSpPr>
          <p:cNvPr id="5" name="Group 45"/>
          <p:cNvGrpSpPr>
            <a:grpSpLocks/>
          </p:cNvGrpSpPr>
          <p:nvPr/>
        </p:nvGrpSpPr>
        <p:grpSpPr bwMode="auto">
          <a:xfrm>
            <a:off x="2559050" y="4808538"/>
            <a:ext cx="4110038" cy="358775"/>
            <a:chOff x="1610" y="3023"/>
            <a:chExt cx="2585" cy="226"/>
          </a:xfrm>
        </p:grpSpPr>
        <p:sp>
          <p:nvSpPr>
            <p:cNvPr id="44101" name="Rectangle 46"/>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p:spPr>
          <p:txBody>
            <a:bodyPr wrap="none" anchor="ctr"/>
            <a:lstStyle/>
            <a:p>
              <a:pPr algn="ctr" eaLnBrk="0" hangingPunct="0"/>
              <a:r>
                <a:rPr lang="en-US" altLang="zh-CN" sz="2000">
                  <a:solidFill>
                    <a:srgbClr val="333399"/>
                  </a:solidFill>
                  <a:latin typeface="Arial" pitchFamily="34" charset="0"/>
                </a:rPr>
                <a:t>H</a:t>
              </a:r>
              <a:r>
                <a:rPr lang="en-US" altLang="zh-CN" sz="2000" b="1" baseline="-25000">
                  <a:solidFill>
                    <a:srgbClr val="333399"/>
                  </a:solidFill>
                  <a:latin typeface="Arial" pitchFamily="34" charset="0"/>
                </a:rPr>
                <a:t>3</a:t>
              </a:r>
            </a:p>
          </p:txBody>
        </p:sp>
        <p:sp>
          <p:nvSpPr>
            <p:cNvPr id="44102" name="Rectangle 47"/>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p:spPr>
          <p:txBody>
            <a:bodyPr wrap="none" anchor="ctr"/>
            <a:lstStyle/>
            <a:p>
              <a:pPr algn="ctr" eaLnBrk="0" hangingPunct="0"/>
              <a:r>
                <a:rPr lang="en-US" altLang="zh-CN" sz="2000">
                  <a:solidFill>
                    <a:srgbClr val="333399"/>
                  </a:solidFill>
                  <a:latin typeface="Arial" pitchFamily="34" charset="0"/>
                </a:rPr>
                <a:t>H</a:t>
              </a:r>
              <a:r>
                <a:rPr lang="en-US" altLang="zh-CN" sz="2000" b="1" baseline="-25000">
                  <a:solidFill>
                    <a:srgbClr val="333399"/>
                  </a:solidFill>
                  <a:latin typeface="Arial" pitchFamily="34" charset="0"/>
                </a:rPr>
                <a:t>4</a:t>
              </a:r>
            </a:p>
          </p:txBody>
        </p:sp>
        <p:sp>
          <p:nvSpPr>
            <p:cNvPr id="44103" name="Rectangle 48"/>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p:spPr>
          <p:txBody>
            <a:bodyPr wrap="none" anchor="ctr"/>
            <a:lstStyle/>
            <a:p>
              <a:pPr algn="ctr" eaLnBrk="0" hangingPunct="0"/>
              <a:r>
                <a:rPr lang="en-US" altLang="zh-CN" sz="2000">
                  <a:solidFill>
                    <a:srgbClr val="333399"/>
                  </a:solidFill>
                  <a:latin typeface="Arial" pitchFamily="34" charset="0"/>
                </a:rPr>
                <a:t>H</a:t>
              </a:r>
              <a:r>
                <a:rPr lang="en-US" altLang="zh-CN" sz="2000" b="1" baseline="-25000">
                  <a:solidFill>
                    <a:srgbClr val="333399"/>
                  </a:solidFill>
                  <a:latin typeface="Arial" pitchFamily="34" charset="0"/>
                </a:rPr>
                <a:t>5</a:t>
              </a:r>
            </a:p>
          </p:txBody>
        </p:sp>
        <p:sp>
          <p:nvSpPr>
            <p:cNvPr id="44104" name="Rectangle 49"/>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p:spPr>
          <p:txBody>
            <a:bodyPr wrap="none" anchor="ctr"/>
            <a:lstStyle/>
            <a:p>
              <a:pPr algn="ctr" eaLnBrk="0" hangingPunct="0"/>
              <a:r>
                <a:rPr lang="zh-CN" altLang="en-US" sz="2000">
                  <a:solidFill>
                    <a:srgbClr val="333399"/>
                  </a:solidFill>
                  <a:ea typeface="黑体" pitchFamily="49" charset="-122"/>
                </a:rPr>
                <a:t>应 用 程 序 数 据</a:t>
              </a:r>
            </a:p>
          </p:txBody>
        </p:sp>
      </p:grpSp>
      <p:grpSp>
        <p:nvGrpSpPr>
          <p:cNvPr id="6" name="Group 50"/>
          <p:cNvGrpSpPr>
            <a:grpSpLocks/>
          </p:cNvGrpSpPr>
          <p:nvPr/>
        </p:nvGrpSpPr>
        <p:grpSpPr bwMode="auto">
          <a:xfrm>
            <a:off x="655638" y="2786063"/>
            <a:ext cx="4787900" cy="417512"/>
            <a:chOff x="412" y="1752"/>
            <a:chExt cx="3012" cy="262"/>
          </a:xfrm>
        </p:grpSpPr>
        <p:sp>
          <p:nvSpPr>
            <p:cNvPr id="44099" name="AutoShape 51"/>
            <p:cNvSpPr>
              <a:spLocks noChangeArrowheads="1"/>
            </p:cNvSpPr>
            <p:nvPr/>
          </p:nvSpPr>
          <p:spPr bwMode="auto">
            <a:xfrm flipV="1">
              <a:off x="412" y="1786"/>
              <a:ext cx="124" cy="228"/>
            </a:xfrm>
            <a:prstGeom prst="upArrow">
              <a:avLst>
                <a:gd name="adj1" fmla="val 50000"/>
                <a:gd name="adj2" fmla="val 45968"/>
              </a:avLst>
            </a:pr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a:p>
          </p:txBody>
        </p:sp>
        <p:sp>
          <p:nvSpPr>
            <p:cNvPr id="44100" name="AutoShape 52"/>
            <p:cNvSpPr>
              <a:spLocks noChangeArrowheads="1"/>
            </p:cNvSpPr>
            <p:nvPr/>
          </p:nvSpPr>
          <p:spPr bwMode="auto">
            <a:xfrm flipV="1">
              <a:off x="3300" y="1752"/>
              <a:ext cx="124" cy="228"/>
            </a:xfrm>
            <a:prstGeom prst="upArrow">
              <a:avLst>
                <a:gd name="adj1" fmla="val 50000"/>
                <a:gd name="adj2" fmla="val 45968"/>
              </a:avLst>
            </a:pr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a:p>
          </p:txBody>
        </p:sp>
      </p:grpSp>
      <p:grpSp>
        <p:nvGrpSpPr>
          <p:cNvPr id="7" name="Group 53"/>
          <p:cNvGrpSpPr>
            <a:grpSpLocks/>
          </p:cNvGrpSpPr>
          <p:nvPr/>
        </p:nvGrpSpPr>
        <p:grpSpPr bwMode="auto">
          <a:xfrm>
            <a:off x="652463" y="3363913"/>
            <a:ext cx="4503737" cy="396875"/>
            <a:chOff x="410" y="2115"/>
            <a:chExt cx="2833" cy="250"/>
          </a:xfrm>
        </p:grpSpPr>
        <p:sp>
          <p:nvSpPr>
            <p:cNvPr id="44097" name="AutoShape 54"/>
            <p:cNvSpPr>
              <a:spLocks noChangeArrowheads="1"/>
            </p:cNvSpPr>
            <p:nvPr/>
          </p:nvSpPr>
          <p:spPr bwMode="auto">
            <a:xfrm rot="10800000">
              <a:off x="410" y="2116"/>
              <a:ext cx="125" cy="249"/>
            </a:xfrm>
            <a:prstGeom prst="upArrow">
              <a:avLst>
                <a:gd name="adj1" fmla="val 50000"/>
                <a:gd name="adj2" fmla="val 49800"/>
              </a:avLst>
            </a:pr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a:p>
          </p:txBody>
        </p:sp>
        <p:sp>
          <p:nvSpPr>
            <p:cNvPr id="44098" name="AutoShape 55"/>
            <p:cNvSpPr>
              <a:spLocks noChangeArrowheads="1"/>
            </p:cNvSpPr>
            <p:nvPr/>
          </p:nvSpPr>
          <p:spPr bwMode="auto">
            <a:xfrm rot="10800000">
              <a:off x="3118" y="2115"/>
              <a:ext cx="125" cy="249"/>
            </a:xfrm>
            <a:prstGeom prst="upArrow">
              <a:avLst>
                <a:gd name="adj1" fmla="val 50000"/>
                <a:gd name="adj2" fmla="val 49800"/>
              </a:avLst>
            </a:pr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a:p>
          </p:txBody>
        </p:sp>
      </p:grpSp>
      <p:grpSp>
        <p:nvGrpSpPr>
          <p:cNvPr id="8" name="Group 56"/>
          <p:cNvGrpSpPr>
            <a:grpSpLocks/>
          </p:cNvGrpSpPr>
          <p:nvPr/>
        </p:nvGrpSpPr>
        <p:grpSpPr bwMode="auto">
          <a:xfrm>
            <a:off x="652463" y="3925888"/>
            <a:ext cx="4141787" cy="409575"/>
            <a:chOff x="410" y="2468"/>
            <a:chExt cx="2606" cy="258"/>
          </a:xfrm>
        </p:grpSpPr>
        <p:sp>
          <p:nvSpPr>
            <p:cNvPr id="44095" name="AutoShape 57"/>
            <p:cNvSpPr>
              <a:spLocks noChangeArrowheads="1"/>
            </p:cNvSpPr>
            <p:nvPr/>
          </p:nvSpPr>
          <p:spPr bwMode="auto">
            <a:xfrm rot="10800000">
              <a:off x="410" y="2468"/>
              <a:ext cx="125" cy="248"/>
            </a:xfrm>
            <a:prstGeom prst="upArrow">
              <a:avLst>
                <a:gd name="adj1" fmla="val 50000"/>
                <a:gd name="adj2" fmla="val 49600"/>
              </a:avLst>
            </a:pr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a:p>
          </p:txBody>
        </p:sp>
        <p:sp>
          <p:nvSpPr>
            <p:cNvPr id="44096" name="AutoShape 58"/>
            <p:cNvSpPr>
              <a:spLocks noChangeArrowheads="1"/>
            </p:cNvSpPr>
            <p:nvPr/>
          </p:nvSpPr>
          <p:spPr bwMode="auto">
            <a:xfrm rot="10800000">
              <a:off x="2891" y="2478"/>
              <a:ext cx="125" cy="248"/>
            </a:xfrm>
            <a:prstGeom prst="upArrow">
              <a:avLst>
                <a:gd name="adj1" fmla="val 50000"/>
                <a:gd name="adj2" fmla="val 49600"/>
              </a:avLst>
            </a:pr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a:p>
          </p:txBody>
        </p:sp>
      </p:grpSp>
      <p:grpSp>
        <p:nvGrpSpPr>
          <p:cNvPr id="9" name="Group 59"/>
          <p:cNvGrpSpPr>
            <a:grpSpLocks/>
          </p:cNvGrpSpPr>
          <p:nvPr/>
        </p:nvGrpSpPr>
        <p:grpSpPr bwMode="auto">
          <a:xfrm>
            <a:off x="650875" y="4516438"/>
            <a:ext cx="3836988" cy="446087"/>
            <a:chOff x="409" y="2840"/>
            <a:chExt cx="2414" cy="280"/>
          </a:xfrm>
        </p:grpSpPr>
        <p:sp>
          <p:nvSpPr>
            <p:cNvPr id="44093" name="AutoShape 60"/>
            <p:cNvSpPr>
              <a:spLocks noChangeArrowheads="1"/>
            </p:cNvSpPr>
            <p:nvPr/>
          </p:nvSpPr>
          <p:spPr bwMode="auto">
            <a:xfrm rot="10800000">
              <a:off x="409" y="2870"/>
              <a:ext cx="124" cy="250"/>
            </a:xfrm>
            <a:prstGeom prst="upArrow">
              <a:avLst>
                <a:gd name="adj1" fmla="val 50000"/>
                <a:gd name="adj2" fmla="val 50403"/>
              </a:avLst>
            </a:pr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a:p>
          </p:txBody>
        </p:sp>
        <p:sp>
          <p:nvSpPr>
            <p:cNvPr id="44094" name="AutoShape 61"/>
            <p:cNvSpPr>
              <a:spLocks noChangeArrowheads="1"/>
            </p:cNvSpPr>
            <p:nvPr/>
          </p:nvSpPr>
          <p:spPr bwMode="auto">
            <a:xfrm rot="10800000">
              <a:off x="2699" y="2840"/>
              <a:ext cx="124" cy="250"/>
            </a:xfrm>
            <a:prstGeom prst="upArrow">
              <a:avLst>
                <a:gd name="adj1" fmla="val 50000"/>
                <a:gd name="adj2" fmla="val 50403"/>
              </a:avLst>
            </a:pr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a:p>
          </p:txBody>
        </p:sp>
      </p:grpSp>
      <p:grpSp>
        <p:nvGrpSpPr>
          <p:cNvPr id="10" name="Group 62"/>
          <p:cNvGrpSpPr>
            <a:grpSpLocks/>
          </p:cNvGrpSpPr>
          <p:nvPr/>
        </p:nvGrpSpPr>
        <p:grpSpPr bwMode="auto">
          <a:xfrm>
            <a:off x="650875" y="5094288"/>
            <a:ext cx="3640138" cy="460375"/>
            <a:chOff x="409" y="3203"/>
            <a:chExt cx="2290" cy="290"/>
          </a:xfrm>
        </p:grpSpPr>
        <p:sp>
          <p:nvSpPr>
            <p:cNvPr id="44091" name="AutoShape 63"/>
            <p:cNvSpPr>
              <a:spLocks noChangeArrowheads="1"/>
            </p:cNvSpPr>
            <p:nvPr/>
          </p:nvSpPr>
          <p:spPr bwMode="auto">
            <a:xfrm rot="10800000">
              <a:off x="409" y="3243"/>
              <a:ext cx="124" cy="250"/>
            </a:xfrm>
            <a:prstGeom prst="upArrow">
              <a:avLst>
                <a:gd name="adj1" fmla="val 50000"/>
                <a:gd name="adj2" fmla="val 50403"/>
              </a:avLst>
            </a:pr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a:p>
          </p:txBody>
        </p:sp>
        <p:sp>
          <p:nvSpPr>
            <p:cNvPr id="44092" name="AutoShape 64"/>
            <p:cNvSpPr>
              <a:spLocks noChangeArrowheads="1"/>
            </p:cNvSpPr>
            <p:nvPr/>
          </p:nvSpPr>
          <p:spPr bwMode="auto">
            <a:xfrm rot="10800000">
              <a:off x="2575" y="3203"/>
              <a:ext cx="124" cy="250"/>
            </a:xfrm>
            <a:prstGeom prst="upArrow">
              <a:avLst>
                <a:gd name="adj1" fmla="val 50000"/>
                <a:gd name="adj2" fmla="val 50403"/>
              </a:avLst>
            </a:pr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a:p>
          </p:txBody>
        </p:sp>
      </p:grpSp>
      <p:grpSp>
        <p:nvGrpSpPr>
          <p:cNvPr id="11" name="Group 65"/>
          <p:cNvGrpSpPr>
            <a:grpSpLocks/>
          </p:cNvGrpSpPr>
          <p:nvPr/>
        </p:nvGrpSpPr>
        <p:grpSpPr bwMode="auto">
          <a:xfrm>
            <a:off x="2054225" y="2935288"/>
            <a:ext cx="1514475" cy="1077912"/>
            <a:chOff x="1292" y="1846"/>
            <a:chExt cx="953" cy="677"/>
          </a:xfrm>
        </p:grpSpPr>
        <p:sp>
          <p:nvSpPr>
            <p:cNvPr id="44088" name="Rectangle 66"/>
            <p:cNvSpPr>
              <a:spLocks noChangeArrowheads="1"/>
            </p:cNvSpPr>
            <p:nvPr/>
          </p:nvSpPr>
          <p:spPr bwMode="auto">
            <a:xfrm>
              <a:off x="1927" y="2297"/>
              <a:ext cx="318" cy="226"/>
            </a:xfrm>
            <a:prstGeom prst="rect">
              <a:avLst/>
            </a:prstGeom>
            <a:solidFill>
              <a:srgbClr val="FF9900"/>
            </a:solidFill>
            <a:ln w="9525">
              <a:solidFill>
                <a:schemeClr val="tx1"/>
              </a:solidFill>
              <a:miter lim="800000"/>
              <a:headEnd/>
              <a:tailEnd/>
            </a:ln>
          </p:spPr>
          <p:txBody>
            <a:bodyPr wrap="none" anchor="ctr"/>
            <a:lstStyle/>
            <a:p>
              <a:pPr algn="ctr" eaLnBrk="0" hangingPunct="0"/>
              <a:r>
                <a:rPr lang="en-US" altLang="zh-CN" sz="2000">
                  <a:solidFill>
                    <a:srgbClr val="333399"/>
                  </a:solidFill>
                  <a:latin typeface="Arial" pitchFamily="34" charset="0"/>
                </a:rPr>
                <a:t>H</a:t>
              </a:r>
              <a:r>
                <a:rPr lang="en-US" altLang="zh-CN" sz="2000" b="1" baseline="-25000">
                  <a:solidFill>
                    <a:srgbClr val="333399"/>
                  </a:solidFill>
                  <a:latin typeface="Arial" pitchFamily="34" charset="0"/>
                </a:rPr>
                <a:t>4</a:t>
              </a:r>
            </a:p>
          </p:txBody>
        </p:sp>
        <p:sp>
          <p:nvSpPr>
            <p:cNvPr id="44089" name="Text Box 67"/>
            <p:cNvSpPr txBox="1">
              <a:spLocks noChangeArrowheads="1"/>
            </p:cNvSpPr>
            <p:nvPr/>
          </p:nvSpPr>
          <p:spPr bwMode="auto">
            <a:xfrm>
              <a:off x="1292" y="1846"/>
              <a:ext cx="916" cy="250"/>
            </a:xfrm>
            <a:prstGeom prst="rect">
              <a:avLst/>
            </a:prstGeom>
            <a:noFill/>
            <a:ln w="12700">
              <a:noFill/>
              <a:miter lim="800000"/>
              <a:headEnd type="none" w="sm" len="lg"/>
              <a:tailEnd type="none" w="sm" len="lg"/>
            </a:ln>
          </p:spPr>
          <p:txBody>
            <a:bodyPr wrap="none">
              <a:spAutoFit/>
            </a:bodyPr>
            <a:lstStyle/>
            <a:p>
              <a:pPr algn="ctr" defTabSz="762000" eaLnBrk="0" hangingPunct="0"/>
              <a:r>
                <a:rPr kumimoji="1" lang="zh-CN" altLang="en-US" sz="2000">
                  <a:solidFill>
                    <a:srgbClr val="333399"/>
                  </a:solidFill>
                  <a:latin typeface="Arial Rounded MT Bold" pitchFamily="34" charset="0"/>
                  <a:ea typeface="黑体" pitchFamily="49" charset="-122"/>
                </a:rPr>
                <a:t>运输层首部</a:t>
              </a:r>
              <a:endParaRPr kumimoji="1" lang="zh-CN" altLang="en-US" sz="2000">
                <a:solidFill>
                  <a:srgbClr val="333399"/>
                </a:solidFill>
                <a:ea typeface="黑体" pitchFamily="49" charset="-122"/>
              </a:endParaRPr>
            </a:p>
          </p:txBody>
        </p:sp>
        <p:sp>
          <p:nvSpPr>
            <p:cNvPr id="44090" name="Line 68"/>
            <p:cNvSpPr>
              <a:spLocks noChangeShapeType="1"/>
            </p:cNvSpPr>
            <p:nvPr/>
          </p:nvSpPr>
          <p:spPr bwMode="auto">
            <a:xfrm>
              <a:off x="1791" y="2069"/>
              <a:ext cx="227" cy="227"/>
            </a:xfrm>
            <a:prstGeom prst="line">
              <a:avLst/>
            </a:prstGeom>
            <a:noFill/>
            <a:ln w="12700">
              <a:solidFill>
                <a:srgbClr val="333399"/>
              </a:solidFill>
              <a:round/>
              <a:headEnd type="none" w="sm" len="lg"/>
              <a:tailEnd type="triangle" w="med" len="lg"/>
            </a:ln>
          </p:spPr>
          <p:txBody>
            <a:bodyPr wrap="none" anchor="ctr"/>
            <a:lstStyle/>
            <a:p>
              <a:endParaRPr lang="zh-CN" altLang="en-US"/>
            </a:p>
          </p:txBody>
        </p:sp>
      </p:grpSp>
      <p:grpSp>
        <p:nvGrpSpPr>
          <p:cNvPr id="12" name="Group 69"/>
          <p:cNvGrpSpPr>
            <a:grpSpLocks/>
          </p:cNvGrpSpPr>
          <p:nvPr/>
        </p:nvGrpSpPr>
        <p:grpSpPr bwMode="auto">
          <a:xfrm>
            <a:off x="1535113" y="3435350"/>
            <a:ext cx="1528762" cy="1154113"/>
            <a:chOff x="966" y="2160"/>
            <a:chExt cx="961" cy="726"/>
          </a:xfrm>
        </p:grpSpPr>
        <p:sp>
          <p:nvSpPr>
            <p:cNvPr id="44085" name="Rectangle 70"/>
            <p:cNvSpPr>
              <a:spLocks noChangeArrowheads="1"/>
            </p:cNvSpPr>
            <p:nvPr/>
          </p:nvSpPr>
          <p:spPr bwMode="auto">
            <a:xfrm>
              <a:off x="1609" y="2660"/>
              <a:ext cx="318" cy="226"/>
            </a:xfrm>
            <a:prstGeom prst="rect">
              <a:avLst/>
            </a:prstGeom>
            <a:solidFill>
              <a:srgbClr val="FFFF99"/>
            </a:solidFill>
            <a:ln w="9525">
              <a:solidFill>
                <a:schemeClr val="tx1"/>
              </a:solidFill>
              <a:miter lim="800000"/>
              <a:headEnd/>
              <a:tailEnd/>
            </a:ln>
          </p:spPr>
          <p:txBody>
            <a:bodyPr wrap="none" anchor="ctr"/>
            <a:lstStyle/>
            <a:p>
              <a:pPr algn="ctr" eaLnBrk="0" hangingPunct="0"/>
              <a:r>
                <a:rPr lang="en-US" altLang="zh-CN" sz="2000">
                  <a:solidFill>
                    <a:srgbClr val="333399"/>
                  </a:solidFill>
                  <a:latin typeface="Arial" pitchFamily="34" charset="0"/>
                </a:rPr>
                <a:t>H</a:t>
              </a:r>
              <a:r>
                <a:rPr lang="en-US" altLang="zh-CN" sz="2000" b="1" baseline="-25000">
                  <a:solidFill>
                    <a:srgbClr val="333399"/>
                  </a:solidFill>
                  <a:latin typeface="Arial" pitchFamily="34" charset="0"/>
                </a:rPr>
                <a:t>3</a:t>
              </a:r>
            </a:p>
          </p:txBody>
        </p:sp>
        <p:sp>
          <p:nvSpPr>
            <p:cNvPr id="44086" name="Text Box 71"/>
            <p:cNvSpPr txBox="1">
              <a:spLocks noChangeArrowheads="1"/>
            </p:cNvSpPr>
            <p:nvPr/>
          </p:nvSpPr>
          <p:spPr bwMode="auto">
            <a:xfrm>
              <a:off x="966" y="2160"/>
              <a:ext cx="916" cy="250"/>
            </a:xfrm>
            <a:prstGeom prst="rect">
              <a:avLst/>
            </a:prstGeom>
            <a:noFill/>
            <a:ln w="12700">
              <a:noFill/>
              <a:miter lim="800000"/>
              <a:headEnd type="none" w="sm" len="lg"/>
              <a:tailEnd type="none" w="sm" len="lg"/>
            </a:ln>
          </p:spPr>
          <p:txBody>
            <a:bodyPr wrap="none">
              <a:spAutoFit/>
            </a:bodyPr>
            <a:lstStyle/>
            <a:p>
              <a:pPr algn="ctr" defTabSz="762000" eaLnBrk="0" hangingPunct="0"/>
              <a:r>
                <a:rPr kumimoji="1" lang="zh-CN" altLang="en-US" sz="2000">
                  <a:solidFill>
                    <a:srgbClr val="333399"/>
                  </a:solidFill>
                  <a:latin typeface="Arial Rounded MT Bold" pitchFamily="34" charset="0"/>
                  <a:ea typeface="黑体" pitchFamily="49" charset="-122"/>
                </a:rPr>
                <a:t>网络层首部</a:t>
              </a:r>
              <a:endParaRPr kumimoji="1" lang="zh-CN" altLang="en-US" sz="2000">
                <a:solidFill>
                  <a:srgbClr val="333399"/>
                </a:solidFill>
                <a:ea typeface="黑体" pitchFamily="49" charset="-122"/>
              </a:endParaRPr>
            </a:p>
          </p:txBody>
        </p:sp>
        <p:sp>
          <p:nvSpPr>
            <p:cNvPr id="44087" name="Line 72"/>
            <p:cNvSpPr>
              <a:spLocks noChangeShapeType="1"/>
            </p:cNvSpPr>
            <p:nvPr/>
          </p:nvSpPr>
          <p:spPr bwMode="auto">
            <a:xfrm>
              <a:off x="1474" y="2387"/>
              <a:ext cx="227" cy="272"/>
            </a:xfrm>
            <a:prstGeom prst="line">
              <a:avLst/>
            </a:prstGeom>
            <a:noFill/>
            <a:ln w="12700">
              <a:solidFill>
                <a:srgbClr val="333399"/>
              </a:solidFill>
              <a:round/>
              <a:headEnd type="none" w="sm" len="lg"/>
              <a:tailEnd type="triangle" w="med" len="lg"/>
            </a:ln>
          </p:spPr>
          <p:txBody>
            <a:bodyPr wrap="none" anchor="ctr"/>
            <a:lstStyle/>
            <a:p>
              <a:endParaRPr lang="zh-CN" altLang="en-US"/>
            </a:p>
          </p:txBody>
        </p:sp>
      </p:grpSp>
      <p:grpSp>
        <p:nvGrpSpPr>
          <p:cNvPr id="13" name="Group 73"/>
          <p:cNvGrpSpPr>
            <a:grpSpLocks/>
          </p:cNvGrpSpPr>
          <p:nvPr/>
        </p:nvGrpSpPr>
        <p:grpSpPr bwMode="auto">
          <a:xfrm>
            <a:off x="1395413" y="3868738"/>
            <a:ext cx="1163637" cy="1296987"/>
            <a:chOff x="878" y="2432"/>
            <a:chExt cx="732" cy="816"/>
          </a:xfrm>
        </p:grpSpPr>
        <p:sp>
          <p:nvSpPr>
            <p:cNvPr id="44082" name="Rectangle 74"/>
            <p:cNvSpPr>
              <a:spLocks noChangeArrowheads="1"/>
            </p:cNvSpPr>
            <p:nvPr/>
          </p:nvSpPr>
          <p:spPr bwMode="auto">
            <a:xfrm>
              <a:off x="1247" y="3022"/>
              <a:ext cx="363" cy="226"/>
            </a:xfrm>
            <a:prstGeom prst="rect">
              <a:avLst/>
            </a:prstGeom>
            <a:solidFill>
              <a:srgbClr val="66FFFF"/>
            </a:solidFill>
            <a:ln w="9525">
              <a:solidFill>
                <a:schemeClr val="tx1"/>
              </a:solidFill>
              <a:miter lim="800000"/>
              <a:headEnd/>
              <a:tailEnd/>
            </a:ln>
          </p:spPr>
          <p:txBody>
            <a:bodyPr wrap="none" anchor="ctr"/>
            <a:lstStyle/>
            <a:p>
              <a:pPr algn="ctr" eaLnBrk="0" hangingPunct="0"/>
              <a:r>
                <a:rPr lang="en-US" altLang="zh-CN" sz="2000">
                  <a:solidFill>
                    <a:srgbClr val="333399"/>
                  </a:solidFill>
                  <a:latin typeface="Arial" pitchFamily="34" charset="0"/>
                </a:rPr>
                <a:t>H</a:t>
              </a:r>
              <a:r>
                <a:rPr lang="en-US" altLang="zh-CN" sz="2000" b="1" baseline="-25000">
                  <a:solidFill>
                    <a:srgbClr val="333399"/>
                  </a:solidFill>
                  <a:latin typeface="Arial" pitchFamily="34" charset="0"/>
                </a:rPr>
                <a:t>2</a:t>
              </a:r>
            </a:p>
          </p:txBody>
        </p:sp>
        <p:sp>
          <p:nvSpPr>
            <p:cNvPr id="44083" name="Text Box 75"/>
            <p:cNvSpPr txBox="1">
              <a:spLocks noChangeArrowheads="1"/>
            </p:cNvSpPr>
            <p:nvPr/>
          </p:nvSpPr>
          <p:spPr bwMode="auto">
            <a:xfrm>
              <a:off x="878" y="2432"/>
              <a:ext cx="596" cy="404"/>
            </a:xfrm>
            <a:prstGeom prst="rect">
              <a:avLst/>
            </a:prstGeom>
            <a:noFill/>
            <a:ln w="12700">
              <a:noFill/>
              <a:miter lim="800000"/>
              <a:headEnd type="none" w="sm" len="lg"/>
              <a:tailEnd type="none" w="sm" len="lg"/>
            </a:ln>
          </p:spPr>
          <p:txBody>
            <a:bodyPr wrap="none">
              <a:spAutoFit/>
            </a:bodyPr>
            <a:lstStyle/>
            <a:p>
              <a:pPr algn="ctr" defTabSz="762000" eaLnBrk="0" hangingPunct="0">
                <a:lnSpc>
                  <a:spcPct val="90000"/>
                </a:lnSpc>
              </a:pPr>
              <a:r>
                <a:rPr kumimoji="1" lang="zh-CN" altLang="en-US" sz="2000">
                  <a:solidFill>
                    <a:srgbClr val="333399"/>
                  </a:solidFill>
                  <a:latin typeface="Arial Rounded MT Bold" pitchFamily="34" charset="0"/>
                  <a:ea typeface="黑体" pitchFamily="49" charset="-122"/>
                </a:rPr>
                <a:t>链路层</a:t>
              </a:r>
            </a:p>
            <a:p>
              <a:pPr algn="ctr" defTabSz="762000" eaLnBrk="0" hangingPunct="0">
                <a:lnSpc>
                  <a:spcPct val="90000"/>
                </a:lnSpc>
              </a:pPr>
              <a:r>
                <a:rPr kumimoji="1" lang="zh-CN" altLang="en-US" sz="2000">
                  <a:solidFill>
                    <a:srgbClr val="333399"/>
                  </a:solidFill>
                  <a:latin typeface="Arial Rounded MT Bold" pitchFamily="34" charset="0"/>
                  <a:ea typeface="黑体" pitchFamily="49" charset="-122"/>
                </a:rPr>
                <a:t>首部</a:t>
              </a:r>
              <a:endParaRPr kumimoji="1" lang="zh-CN" altLang="en-US" sz="2000">
                <a:solidFill>
                  <a:srgbClr val="333399"/>
                </a:solidFill>
                <a:ea typeface="黑体" pitchFamily="49" charset="-122"/>
              </a:endParaRPr>
            </a:p>
          </p:txBody>
        </p:sp>
        <p:sp>
          <p:nvSpPr>
            <p:cNvPr id="44084" name="Line 76"/>
            <p:cNvSpPr>
              <a:spLocks noChangeShapeType="1"/>
            </p:cNvSpPr>
            <p:nvPr/>
          </p:nvSpPr>
          <p:spPr bwMode="auto">
            <a:xfrm>
              <a:off x="1284" y="2799"/>
              <a:ext cx="145" cy="223"/>
            </a:xfrm>
            <a:prstGeom prst="line">
              <a:avLst/>
            </a:prstGeom>
            <a:noFill/>
            <a:ln w="12700">
              <a:solidFill>
                <a:srgbClr val="333399"/>
              </a:solidFill>
              <a:round/>
              <a:headEnd type="none" w="sm" len="lg"/>
              <a:tailEnd type="triangle" w="med" len="lg"/>
            </a:ln>
          </p:spPr>
          <p:txBody>
            <a:bodyPr wrap="none" anchor="ctr"/>
            <a:lstStyle/>
            <a:p>
              <a:endParaRPr lang="zh-CN" altLang="en-US"/>
            </a:p>
          </p:txBody>
        </p:sp>
      </p:grpSp>
      <p:grpSp>
        <p:nvGrpSpPr>
          <p:cNvPr id="14" name="Group 77"/>
          <p:cNvGrpSpPr>
            <a:grpSpLocks/>
          </p:cNvGrpSpPr>
          <p:nvPr/>
        </p:nvGrpSpPr>
        <p:grpSpPr bwMode="auto">
          <a:xfrm>
            <a:off x="6669088" y="3875088"/>
            <a:ext cx="1009650" cy="1292225"/>
            <a:chOff x="4195" y="2436"/>
            <a:chExt cx="635" cy="813"/>
          </a:xfrm>
        </p:grpSpPr>
        <p:sp>
          <p:nvSpPr>
            <p:cNvPr id="44079" name="Rectangle 78"/>
            <p:cNvSpPr>
              <a:spLocks noChangeArrowheads="1"/>
            </p:cNvSpPr>
            <p:nvPr/>
          </p:nvSpPr>
          <p:spPr bwMode="auto">
            <a:xfrm>
              <a:off x="4195" y="3023"/>
              <a:ext cx="318" cy="226"/>
            </a:xfrm>
            <a:prstGeom prst="rect">
              <a:avLst/>
            </a:prstGeom>
            <a:solidFill>
              <a:srgbClr val="CCFF33"/>
            </a:solidFill>
            <a:ln w="9525">
              <a:solidFill>
                <a:schemeClr val="tx1"/>
              </a:solidFill>
              <a:miter lim="800000"/>
              <a:headEnd/>
              <a:tailEnd/>
            </a:ln>
          </p:spPr>
          <p:txBody>
            <a:bodyPr wrap="none" anchor="ctr"/>
            <a:lstStyle/>
            <a:p>
              <a:pPr algn="ctr" eaLnBrk="0" hangingPunct="0"/>
              <a:r>
                <a:rPr lang="en-US" altLang="zh-CN" sz="2000">
                  <a:solidFill>
                    <a:srgbClr val="333399"/>
                  </a:solidFill>
                  <a:latin typeface="Arial" pitchFamily="34" charset="0"/>
                </a:rPr>
                <a:t>T</a:t>
              </a:r>
              <a:r>
                <a:rPr lang="en-US" altLang="zh-CN" sz="2000" b="1" baseline="-25000">
                  <a:solidFill>
                    <a:srgbClr val="333399"/>
                  </a:solidFill>
                  <a:latin typeface="Arial" pitchFamily="34" charset="0"/>
                </a:rPr>
                <a:t>2</a:t>
              </a:r>
            </a:p>
          </p:txBody>
        </p:sp>
        <p:sp>
          <p:nvSpPr>
            <p:cNvPr id="44080" name="Line 79"/>
            <p:cNvSpPr>
              <a:spLocks noChangeShapeType="1"/>
            </p:cNvSpPr>
            <p:nvPr/>
          </p:nvSpPr>
          <p:spPr bwMode="auto">
            <a:xfrm flipH="1">
              <a:off x="4377" y="2840"/>
              <a:ext cx="136" cy="182"/>
            </a:xfrm>
            <a:prstGeom prst="line">
              <a:avLst/>
            </a:prstGeom>
            <a:noFill/>
            <a:ln w="12700">
              <a:solidFill>
                <a:srgbClr val="333399"/>
              </a:solidFill>
              <a:round/>
              <a:headEnd type="none" w="sm" len="lg"/>
              <a:tailEnd type="triangle" w="med" len="lg"/>
            </a:ln>
          </p:spPr>
          <p:txBody>
            <a:bodyPr wrap="none" anchor="ctr"/>
            <a:lstStyle/>
            <a:p>
              <a:endParaRPr lang="zh-CN" altLang="en-US"/>
            </a:p>
          </p:txBody>
        </p:sp>
        <p:sp>
          <p:nvSpPr>
            <p:cNvPr id="44081" name="Text Box 80"/>
            <p:cNvSpPr txBox="1">
              <a:spLocks noChangeArrowheads="1"/>
            </p:cNvSpPr>
            <p:nvPr/>
          </p:nvSpPr>
          <p:spPr bwMode="auto">
            <a:xfrm>
              <a:off x="4234" y="2436"/>
              <a:ext cx="596" cy="404"/>
            </a:xfrm>
            <a:prstGeom prst="rect">
              <a:avLst/>
            </a:prstGeom>
            <a:noFill/>
            <a:ln w="12700">
              <a:noFill/>
              <a:miter lim="800000"/>
              <a:headEnd type="none" w="sm" len="lg"/>
              <a:tailEnd type="none" w="sm" len="lg"/>
            </a:ln>
          </p:spPr>
          <p:txBody>
            <a:bodyPr wrap="none">
              <a:spAutoFit/>
            </a:bodyPr>
            <a:lstStyle/>
            <a:p>
              <a:pPr algn="ctr" defTabSz="762000" eaLnBrk="0" hangingPunct="0">
                <a:lnSpc>
                  <a:spcPct val="90000"/>
                </a:lnSpc>
              </a:pPr>
              <a:r>
                <a:rPr kumimoji="1" lang="zh-CN" altLang="en-US" sz="2000">
                  <a:solidFill>
                    <a:srgbClr val="333399"/>
                  </a:solidFill>
                  <a:latin typeface="Arial Rounded MT Bold" pitchFamily="34" charset="0"/>
                  <a:ea typeface="黑体" pitchFamily="49" charset="-122"/>
                </a:rPr>
                <a:t>链路层</a:t>
              </a:r>
            </a:p>
            <a:p>
              <a:pPr algn="ctr" defTabSz="762000" eaLnBrk="0" hangingPunct="0">
                <a:lnSpc>
                  <a:spcPct val="90000"/>
                </a:lnSpc>
              </a:pPr>
              <a:r>
                <a:rPr kumimoji="1" lang="zh-CN" altLang="en-US" sz="2000">
                  <a:solidFill>
                    <a:srgbClr val="333399"/>
                  </a:solidFill>
                  <a:latin typeface="Arial Rounded MT Bold" pitchFamily="34" charset="0"/>
                  <a:ea typeface="黑体" pitchFamily="49" charset="-122"/>
                </a:rPr>
                <a:t>尾部</a:t>
              </a:r>
              <a:endParaRPr kumimoji="1" lang="zh-CN" altLang="en-US" sz="2000">
                <a:solidFill>
                  <a:srgbClr val="333399"/>
                </a:solidFill>
                <a:ea typeface="黑体"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8030"/>
                                        </p:tgtEl>
                                        <p:attrNameLst>
                                          <p:attrName>style.visibility</p:attrName>
                                        </p:attrNameLst>
                                      </p:cBhvr>
                                      <p:to>
                                        <p:strVal val="visible"/>
                                      </p:to>
                                    </p:set>
                                  </p:childTnLst>
                                </p:cTn>
                              </p:par>
                            </p:childTnLst>
                          </p:cTn>
                        </p:par>
                        <p:par>
                          <p:cTn id="7" fill="hold">
                            <p:stCondLst>
                              <p:cond delay="500"/>
                            </p:stCondLst>
                            <p:childTnLst>
                              <p:par>
                                <p:cTn id="8" presetID="22" presetClass="entr" presetSubtype="1" fill="hold" nodeType="after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p:stCondLst>
                              <p:cond delay="2500"/>
                            </p:stCondLst>
                            <p:childTnLst>
                              <p:par>
                                <p:cTn id="12" presetID="1" presetClass="entr" presetSubtype="0" fill="hold" grpId="0" nodeType="afterEffect">
                                  <p:stCondLst>
                                    <p:cond delay="500"/>
                                  </p:stCondLst>
                                  <p:childTnLst>
                                    <p:set>
                                      <p:cBhvr>
                                        <p:cTn id="13" dur="1" fill="hold">
                                          <p:stCondLst>
                                            <p:cond delay="0"/>
                                          </p:stCondLst>
                                        </p:cTn>
                                        <p:tgtEl>
                                          <p:spTgt spid="128037"/>
                                        </p:tgtEl>
                                        <p:attrNameLst>
                                          <p:attrName>style.visibility</p:attrName>
                                        </p:attrNameLst>
                                      </p:cBhvr>
                                      <p:to>
                                        <p:strVal val="visible"/>
                                      </p:to>
                                    </p:set>
                                  </p:childTnLst>
                                </p:cTn>
                              </p:par>
                            </p:childTnLst>
                          </p:cTn>
                        </p:par>
                        <p:par>
                          <p:cTn id="14" fill="hold">
                            <p:stCondLst>
                              <p:cond delay="3000"/>
                            </p:stCondLst>
                            <p:childTnLst>
                              <p:par>
                                <p:cTn id="15" presetID="12" presetClass="entr" presetSubtype="8" fill="hold" nodeType="afterEffect">
                                  <p:stCondLst>
                                    <p:cond delay="1000"/>
                                  </p:stCondLst>
                                  <p:childTnLst>
                                    <p:set>
                                      <p:cBhvr>
                                        <p:cTn id="16" dur="1" fill="hold">
                                          <p:stCondLst>
                                            <p:cond delay="0"/>
                                          </p:stCondLst>
                                        </p:cTn>
                                        <p:tgtEl>
                                          <p:spTgt spid="2"/>
                                        </p:tgtEl>
                                        <p:attrNameLst>
                                          <p:attrName>style.visibility</p:attrName>
                                        </p:attrNameLst>
                                      </p:cBhvr>
                                      <p:to>
                                        <p:strVal val="visible"/>
                                      </p:to>
                                    </p:set>
                                    <p:animEffect transition="in" filter="slide(fromLeft)">
                                      <p:cBhvr>
                                        <p:cTn id="17" dur="1000"/>
                                        <p:tgtEl>
                                          <p:spTgt spid="2"/>
                                        </p:tgtEl>
                                      </p:cBhvr>
                                    </p:animEffect>
                                  </p:childTnLst>
                                </p:cTn>
                              </p:par>
                            </p:childTnLst>
                          </p:cTn>
                        </p:par>
                        <p:par>
                          <p:cTn id="18" fill="hold">
                            <p:stCondLst>
                              <p:cond delay="5000"/>
                            </p:stCondLst>
                            <p:childTnLst>
                              <p:par>
                                <p:cTn id="19" presetID="9" presetClass="emph" presetSubtype="0" nodeType="afterEffect">
                                  <p:stCondLst>
                                    <p:cond delay="500"/>
                                  </p:stCondLst>
                                  <p:childTnLst>
                                    <p:set>
                                      <p:cBhvr rctx="PPT">
                                        <p:cTn id="20" dur="indefinite"/>
                                        <p:tgtEl>
                                          <p:spTgt spid="6"/>
                                        </p:tgtEl>
                                        <p:attrNameLst>
                                          <p:attrName>style.opacity</p:attrName>
                                        </p:attrNameLst>
                                      </p:cBhvr>
                                      <p:to>
                                        <p:strVal val="0.5"/>
                                      </p:to>
                                    </p:set>
                                    <p:animEffect filter="image" prLst="opacity: 0.5">
                                      <p:cBhvr rctx="IE">
                                        <p:cTn id="21" dur="indefinite"/>
                                        <p:tgtEl>
                                          <p:spTgt spid="6"/>
                                        </p:tgtEl>
                                      </p:cBhvr>
                                    </p:animEffect>
                                  </p:childTnLst>
                                </p:cTn>
                              </p:par>
                            </p:childTnLst>
                          </p:cTn>
                        </p:par>
                        <p:par>
                          <p:cTn id="22" fill="hold">
                            <p:stCondLst>
                              <p:cond delay="5500"/>
                            </p:stCondLst>
                            <p:childTnLst>
                              <p:par>
                                <p:cTn id="23" presetID="22" presetClass="entr" presetSubtype="1" fill="hold" nodeType="afterEffect">
                                  <p:stCondLst>
                                    <p:cond delay="50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1000"/>
                                        <p:tgtEl>
                                          <p:spTgt spid="7"/>
                                        </p:tgtEl>
                                      </p:cBhvr>
                                    </p:animEffect>
                                  </p:childTnLst>
                                </p:cTn>
                              </p:par>
                            </p:childTnLst>
                          </p:cTn>
                        </p:par>
                        <p:par>
                          <p:cTn id="26" fill="hold">
                            <p:stCondLst>
                              <p:cond delay="7000"/>
                            </p:stCondLst>
                            <p:childTnLst>
                              <p:par>
                                <p:cTn id="27" presetID="1" presetClass="entr" presetSubtype="0" fill="hold" nodeType="afterEffect">
                                  <p:stCondLst>
                                    <p:cond delay="500"/>
                                  </p:stCondLst>
                                  <p:childTnLst>
                                    <p:set>
                                      <p:cBhvr>
                                        <p:cTn id="28" dur="1" fill="hold">
                                          <p:stCondLst>
                                            <p:cond delay="0"/>
                                          </p:stCondLst>
                                        </p:cTn>
                                        <p:tgtEl>
                                          <p:spTgt spid="3"/>
                                        </p:tgtEl>
                                        <p:attrNameLst>
                                          <p:attrName>style.visibility</p:attrName>
                                        </p:attrNameLst>
                                      </p:cBhvr>
                                      <p:to>
                                        <p:strVal val="visible"/>
                                      </p:to>
                                    </p:set>
                                  </p:childTnLst>
                                </p:cTn>
                              </p:par>
                            </p:childTnLst>
                          </p:cTn>
                        </p:par>
                        <p:par>
                          <p:cTn id="29" fill="hold">
                            <p:stCondLst>
                              <p:cond delay="7500"/>
                            </p:stCondLst>
                            <p:childTnLst>
                              <p:par>
                                <p:cTn id="30" presetID="12" presetClass="entr" presetSubtype="8" fill="hold" nodeType="afterEffect">
                                  <p:stCondLst>
                                    <p:cond delay="1000"/>
                                  </p:stCondLst>
                                  <p:childTnLst>
                                    <p:set>
                                      <p:cBhvr>
                                        <p:cTn id="31" dur="1" fill="hold">
                                          <p:stCondLst>
                                            <p:cond delay="0"/>
                                          </p:stCondLst>
                                        </p:cTn>
                                        <p:tgtEl>
                                          <p:spTgt spid="11"/>
                                        </p:tgtEl>
                                        <p:attrNameLst>
                                          <p:attrName>style.visibility</p:attrName>
                                        </p:attrNameLst>
                                      </p:cBhvr>
                                      <p:to>
                                        <p:strVal val="visible"/>
                                      </p:to>
                                    </p:set>
                                    <p:animEffect transition="in" filter="slide(fromLeft)">
                                      <p:cBhvr>
                                        <p:cTn id="32" dur="1000"/>
                                        <p:tgtEl>
                                          <p:spTgt spid="11"/>
                                        </p:tgtEl>
                                      </p:cBhvr>
                                    </p:animEffect>
                                  </p:childTnLst>
                                </p:cTn>
                              </p:par>
                            </p:childTnLst>
                          </p:cTn>
                        </p:par>
                        <p:par>
                          <p:cTn id="33" fill="hold">
                            <p:stCondLst>
                              <p:cond delay="9500"/>
                            </p:stCondLst>
                            <p:childTnLst>
                              <p:par>
                                <p:cTn id="34" presetID="9" presetClass="emph" presetSubtype="0" nodeType="afterEffect">
                                  <p:stCondLst>
                                    <p:cond delay="0"/>
                                  </p:stCondLst>
                                  <p:childTnLst>
                                    <p:set>
                                      <p:cBhvr rctx="PPT">
                                        <p:cTn id="35" dur="indefinite"/>
                                        <p:tgtEl>
                                          <p:spTgt spid="7"/>
                                        </p:tgtEl>
                                        <p:attrNameLst>
                                          <p:attrName>style.opacity</p:attrName>
                                        </p:attrNameLst>
                                      </p:cBhvr>
                                      <p:to>
                                        <p:strVal val="0.5"/>
                                      </p:to>
                                    </p:set>
                                    <p:animEffect filter="image" prLst="opacity: 0.5">
                                      <p:cBhvr rctx="IE">
                                        <p:cTn id="36" dur="indefinite"/>
                                        <p:tgtEl>
                                          <p:spTgt spid="7"/>
                                        </p:tgtEl>
                                      </p:cBhvr>
                                    </p:animEffect>
                                  </p:childTnLst>
                                </p:cTn>
                              </p:par>
                            </p:childTnLst>
                          </p:cTn>
                        </p:par>
                        <p:par>
                          <p:cTn id="37" fill="hold">
                            <p:stCondLst>
                              <p:cond delay="9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1000"/>
                                        <p:tgtEl>
                                          <p:spTgt spid="8"/>
                                        </p:tgtEl>
                                      </p:cBhvr>
                                    </p:animEffect>
                                  </p:childTnLst>
                                </p:cTn>
                              </p:par>
                            </p:childTnLst>
                          </p:cTn>
                        </p:par>
                        <p:par>
                          <p:cTn id="41" fill="hold">
                            <p:stCondLst>
                              <p:cond delay="10500"/>
                            </p:stCondLst>
                            <p:childTnLst>
                              <p:par>
                                <p:cTn id="42" presetID="1" presetClass="entr" presetSubtype="0" fill="hold" nodeType="afterEffect">
                                  <p:stCondLst>
                                    <p:cond delay="500"/>
                                  </p:stCondLst>
                                  <p:childTnLst>
                                    <p:set>
                                      <p:cBhvr>
                                        <p:cTn id="43" dur="1" fill="hold">
                                          <p:stCondLst>
                                            <p:cond delay="0"/>
                                          </p:stCondLst>
                                        </p:cTn>
                                        <p:tgtEl>
                                          <p:spTgt spid="4"/>
                                        </p:tgtEl>
                                        <p:attrNameLst>
                                          <p:attrName>style.visibility</p:attrName>
                                        </p:attrNameLst>
                                      </p:cBhvr>
                                      <p:to>
                                        <p:strVal val="visible"/>
                                      </p:to>
                                    </p:set>
                                  </p:childTnLst>
                                </p:cTn>
                              </p:par>
                            </p:childTnLst>
                          </p:cTn>
                        </p:par>
                        <p:par>
                          <p:cTn id="44" fill="hold">
                            <p:stCondLst>
                              <p:cond delay="11000"/>
                            </p:stCondLst>
                            <p:childTnLst>
                              <p:par>
                                <p:cTn id="45" presetID="12" presetClass="entr" presetSubtype="8" fill="hold" nodeType="afterEffect">
                                  <p:stCondLst>
                                    <p:cond delay="1000"/>
                                  </p:stCondLst>
                                  <p:childTnLst>
                                    <p:set>
                                      <p:cBhvr>
                                        <p:cTn id="46" dur="1" fill="hold">
                                          <p:stCondLst>
                                            <p:cond delay="0"/>
                                          </p:stCondLst>
                                        </p:cTn>
                                        <p:tgtEl>
                                          <p:spTgt spid="12"/>
                                        </p:tgtEl>
                                        <p:attrNameLst>
                                          <p:attrName>style.visibility</p:attrName>
                                        </p:attrNameLst>
                                      </p:cBhvr>
                                      <p:to>
                                        <p:strVal val="visible"/>
                                      </p:to>
                                    </p:set>
                                    <p:animEffect transition="in" filter="slide(fromLeft)">
                                      <p:cBhvr>
                                        <p:cTn id="47" dur="1000"/>
                                        <p:tgtEl>
                                          <p:spTgt spid="12"/>
                                        </p:tgtEl>
                                      </p:cBhvr>
                                    </p:animEffect>
                                  </p:childTnLst>
                                </p:cTn>
                              </p:par>
                            </p:childTnLst>
                          </p:cTn>
                        </p:par>
                        <p:par>
                          <p:cTn id="48" fill="hold">
                            <p:stCondLst>
                              <p:cond delay="13000"/>
                            </p:stCondLst>
                            <p:childTnLst>
                              <p:par>
                                <p:cTn id="49" presetID="9" presetClass="emph" presetSubtype="0" nodeType="afterEffect">
                                  <p:stCondLst>
                                    <p:cond delay="0"/>
                                  </p:stCondLst>
                                  <p:childTnLst>
                                    <p:set>
                                      <p:cBhvr rctx="PPT">
                                        <p:cTn id="50" dur="indefinite"/>
                                        <p:tgtEl>
                                          <p:spTgt spid="8"/>
                                        </p:tgtEl>
                                        <p:attrNameLst>
                                          <p:attrName>style.opacity</p:attrName>
                                        </p:attrNameLst>
                                      </p:cBhvr>
                                      <p:to>
                                        <p:strVal val="0.5"/>
                                      </p:to>
                                    </p:set>
                                    <p:animEffect filter="image" prLst="opacity: 0.5">
                                      <p:cBhvr rctx="IE">
                                        <p:cTn id="51" dur="indefinite"/>
                                        <p:tgtEl>
                                          <p:spTgt spid="8"/>
                                        </p:tgtEl>
                                      </p:cBhvr>
                                    </p:animEffect>
                                  </p:childTnLst>
                                </p:cTn>
                              </p:par>
                            </p:childTnLst>
                          </p:cTn>
                        </p:par>
                        <p:par>
                          <p:cTn id="52" fill="hold">
                            <p:stCondLst>
                              <p:cond delay="13000"/>
                            </p:stCondLst>
                            <p:childTnLst>
                              <p:par>
                                <p:cTn id="53" presetID="22" presetClass="entr" presetSubtype="1"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up)">
                                      <p:cBhvr>
                                        <p:cTn id="55" dur="1000"/>
                                        <p:tgtEl>
                                          <p:spTgt spid="9"/>
                                        </p:tgtEl>
                                      </p:cBhvr>
                                    </p:animEffect>
                                  </p:childTnLst>
                                </p:cTn>
                              </p:par>
                            </p:childTnLst>
                          </p:cTn>
                        </p:par>
                        <p:par>
                          <p:cTn id="56" fill="hold">
                            <p:stCondLst>
                              <p:cond delay="14000"/>
                            </p:stCondLst>
                            <p:childTnLst>
                              <p:par>
                                <p:cTn id="57" presetID="1" presetClass="entr" presetSubtype="0" fill="hold" nodeType="afterEffect">
                                  <p:stCondLst>
                                    <p:cond delay="500"/>
                                  </p:stCondLst>
                                  <p:childTnLst>
                                    <p:set>
                                      <p:cBhvr>
                                        <p:cTn id="58" dur="1" fill="hold">
                                          <p:stCondLst>
                                            <p:cond delay="0"/>
                                          </p:stCondLst>
                                        </p:cTn>
                                        <p:tgtEl>
                                          <p:spTgt spid="5"/>
                                        </p:tgtEl>
                                        <p:attrNameLst>
                                          <p:attrName>style.visibility</p:attrName>
                                        </p:attrNameLst>
                                      </p:cBhvr>
                                      <p:to>
                                        <p:strVal val="visible"/>
                                      </p:to>
                                    </p:set>
                                  </p:childTnLst>
                                </p:cTn>
                              </p:par>
                            </p:childTnLst>
                          </p:cTn>
                        </p:par>
                        <p:par>
                          <p:cTn id="59" fill="hold">
                            <p:stCondLst>
                              <p:cond delay="14500"/>
                            </p:stCondLst>
                            <p:childTnLst>
                              <p:par>
                                <p:cTn id="60" presetID="12" presetClass="entr" presetSubtype="8" fill="hold" nodeType="after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slide(fromLeft)">
                                      <p:cBhvr>
                                        <p:cTn id="62" dur="1000"/>
                                        <p:tgtEl>
                                          <p:spTgt spid="13"/>
                                        </p:tgtEl>
                                      </p:cBhvr>
                                    </p:animEffect>
                                  </p:childTnLst>
                                </p:cTn>
                              </p:par>
                            </p:childTnLst>
                          </p:cTn>
                        </p:par>
                        <p:par>
                          <p:cTn id="63" fill="hold">
                            <p:stCondLst>
                              <p:cond delay="15500"/>
                            </p:stCondLst>
                            <p:childTnLst>
                              <p:par>
                                <p:cTn id="64" presetID="12" presetClass="entr" presetSubtype="2" fill="hold" nodeType="after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slide(fromRight)">
                                      <p:cBhvr>
                                        <p:cTn id="66" dur="1000"/>
                                        <p:tgtEl>
                                          <p:spTgt spid="14"/>
                                        </p:tgtEl>
                                      </p:cBhvr>
                                    </p:animEffect>
                                  </p:childTnLst>
                                </p:cTn>
                              </p:par>
                            </p:childTnLst>
                          </p:cTn>
                        </p:par>
                        <p:par>
                          <p:cTn id="67" fill="hold">
                            <p:stCondLst>
                              <p:cond delay="16500"/>
                            </p:stCondLst>
                            <p:childTnLst>
                              <p:par>
                                <p:cTn id="68" presetID="22" presetClass="entr" presetSubtype="1" fill="hold" nodeType="after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up)">
                                      <p:cBhvr>
                                        <p:cTn id="70" dur="1000"/>
                                        <p:tgtEl>
                                          <p:spTgt spid="10"/>
                                        </p:tgtEl>
                                      </p:cBhvr>
                                    </p:animEffect>
                                  </p:childTnLst>
                                </p:cTn>
                              </p:par>
                            </p:childTnLst>
                          </p:cTn>
                        </p:par>
                        <p:par>
                          <p:cTn id="71" fill="hold">
                            <p:stCondLst>
                              <p:cond delay="17500"/>
                            </p:stCondLst>
                            <p:childTnLst>
                              <p:par>
                                <p:cTn id="72" presetID="9" presetClass="emph" presetSubtype="0" nodeType="afterEffect">
                                  <p:stCondLst>
                                    <p:cond delay="0"/>
                                  </p:stCondLst>
                                  <p:childTnLst>
                                    <p:set>
                                      <p:cBhvr rctx="PPT">
                                        <p:cTn id="73" dur="indefinite"/>
                                        <p:tgtEl>
                                          <p:spTgt spid="9"/>
                                        </p:tgtEl>
                                        <p:attrNameLst>
                                          <p:attrName>style.opacity</p:attrName>
                                        </p:attrNameLst>
                                      </p:cBhvr>
                                      <p:to>
                                        <p:strVal val="0.5"/>
                                      </p:to>
                                    </p:set>
                                    <p:animEffect filter="image" prLst="opacity: 0.5">
                                      <p:cBhvr rctx="IE">
                                        <p:cTn id="74" dur="indefinite"/>
                                        <p:tgtEl>
                                          <p:spTgt spid="9"/>
                                        </p:tgtEl>
                                      </p:cBhvr>
                                    </p:animEffect>
                                  </p:childTnLst>
                                </p:cTn>
                              </p:par>
                            </p:childTnLst>
                          </p:cTn>
                        </p:par>
                        <p:par>
                          <p:cTn id="75" fill="hold">
                            <p:stCondLst>
                              <p:cond delay="17500"/>
                            </p:stCondLst>
                            <p:childTnLst>
                              <p:par>
                                <p:cTn id="76" presetID="1" presetClass="entr" presetSubtype="0" fill="hold" grpId="0" nodeType="afterEffect">
                                  <p:stCondLst>
                                    <p:cond delay="500"/>
                                  </p:stCondLst>
                                  <p:childTnLst>
                                    <p:set>
                                      <p:cBhvr>
                                        <p:cTn id="77" dur="1" fill="hold">
                                          <p:stCondLst>
                                            <p:cond delay="0"/>
                                          </p:stCondLst>
                                        </p:cTn>
                                        <p:tgtEl>
                                          <p:spTgt spid="128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30" grpId="0" animBg="1" autoUpdateAnimBg="0"/>
      <p:bldP spid="128035" grpId="0" animBg="1"/>
      <p:bldP spid="12803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algn="ctr"/>
            <a:r>
              <a:rPr lang="zh-CN" altLang="en-US" smtClean="0">
                <a:ea typeface="宋体" pitchFamily="2" charset="-122"/>
              </a:rPr>
              <a:t>计算机</a:t>
            </a:r>
            <a:r>
              <a:rPr lang="zh-CN" altLang="en-US" sz="2400" smtClean="0">
                <a:ea typeface="宋体" pitchFamily="2" charset="-122"/>
              </a:rPr>
              <a:t> </a:t>
            </a:r>
            <a:r>
              <a:rPr lang="en-US" altLang="zh-CN" smtClean="0">
                <a:ea typeface="宋体" pitchFamily="2" charset="-122"/>
              </a:rPr>
              <a:t>1</a:t>
            </a:r>
            <a:r>
              <a:rPr lang="en-US" altLang="zh-CN" sz="2400" smtClean="0">
                <a:ea typeface="宋体" pitchFamily="2" charset="-122"/>
              </a:rPr>
              <a:t> </a:t>
            </a:r>
            <a:r>
              <a:rPr lang="zh-CN" altLang="en-US" smtClean="0">
                <a:ea typeface="宋体" pitchFamily="2" charset="-122"/>
              </a:rPr>
              <a:t>向计算机</a:t>
            </a:r>
            <a:r>
              <a:rPr lang="zh-CN" altLang="en-US" sz="2400" smtClean="0">
                <a:ea typeface="宋体" pitchFamily="2" charset="-122"/>
              </a:rPr>
              <a:t> </a:t>
            </a:r>
            <a:r>
              <a:rPr lang="en-US" altLang="zh-CN" smtClean="0">
                <a:ea typeface="宋体" pitchFamily="2" charset="-122"/>
              </a:rPr>
              <a:t>2</a:t>
            </a:r>
            <a:r>
              <a:rPr lang="en-US" altLang="zh-CN" sz="2400" smtClean="0">
                <a:ea typeface="宋体" pitchFamily="2" charset="-122"/>
              </a:rPr>
              <a:t> </a:t>
            </a:r>
            <a:r>
              <a:rPr lang="zh-CN" altLang="en-US" smtClean="0">
                <a:ea typeface="宋体" pitchFamily="2" charset="-122"/>
              </a:rPr>
              <a:t>发送数据 </a:t>
            </a:r>
          </a:p>
        </p:txBody>
      </p:sp>
      <p:sp>
        <p:nvSpPr>
          <p:cNvPr id="45059" name="AutoShape 3"/>
          <p:cNvSpPr>
            <a:spLocks noChangeArrowheads="1"/>
          </p:cNvSpPr>
          <p:nvPr/>
        </p:nvSpPr>
        <p:spPr bwMode="auto">
          <a:xfrm rot="-5400000">
            <a:off x="4380707" y="1537494"/>
            <a:ext cx="417512" cy="9004300"/>
          </a:xfrm>
          <a:prstGeom prst="can">
            <a:avLst>
              <a:gd name="adj" fmla="val 48724"/>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5060" name="AutoShape 4"/>
          <p:cNvSpPr>
            <a:spLocks noChangeArrowheads="1"/>
          </p:cNvSpPr>
          <p:nvPr/>
        </p:nvSpPr>
        <p:spPr bwMode="auto">
          <a:xfrm>
            <a:off x="533400" y="2852738"/>
            <a:ext cx="839788" cy="3003550"/>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5061" name="Text Box 5"/>
          <p:cNvSpPr txBox="1">
            <a:spLocks noChangeArrowheads="1"/>
          </p:cNvSpPr>
          <p:nvPr/>
        </p:nvSpPr>
        <p:spPr bwMode="auto">
          <a:xfrm>
            <a:off x="782638" y="303371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45062" name="Text Box 6"/>
          <p:cNvSpPr txBox="1">
            <a:spLocks noChangeArrowheads="1"/>
          </p:cNvSpPr>
          <p:nvPr/>
        </p:nvSpPr>
        <p:spPr bwMode="auto">
          <a:xfrm>
            <a:off x="782638" y="3660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45063" name="Text Box 7"/>
          <p:cNvSpPr txBox="1">
            <a:spLocks noChangeArrowheads="1"/>
          </p:cNvSpPr>
          <p:nvPr/>
        </p:nvSpPr>
        <p:spPr bwMode="auto">
          <a:xfrm>
            <a:off x="782638" y="421957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45064" name="Text Box 8"/>
          <p:cNvSpPr txBox="1">
            <a:spLocks noChangeArrowheads="1"/>
          </p:cNvSpPr>
          <p:nvPr/>
        </p:nvSpPr>
        <p:spPr bwMode="auto">
          <a:xfrm>
            <a:off x="782638" y="477996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45065" name="Text Box 9"/>
          <p:cNvSpPr txBox="1">
            <a:spLocks noChangeArrowheads="1"/>
          </p:cNvSpPr>
          <p:nvPr/>
        </p:nvSpPr>
        <p:spPr bwMode="auto">
          <a:xfrm>
            <a:off x="782638" y="53467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45066" name="Freeform 10"/>
          <p:cNvSpPr>
            <a:spLocks/>
          </p:cNvSpPr>
          <p:nvPr/>
        </p:nvSpPr>
        <p:spPr bwMode="auto">
          <a:xfrm>
            <a:off x="533400" y="3455988"/>
            <a:ext cx="849313" cy="61912"/>
          </a:xfrm>
          <a:custGeom>
            <a:avLst/>
            <a:gdLst>
              <a:gd name="T0" fmla="*/ 0 w 534"/>
              <a:gd name="T1" fmla="*/ 91264174 h 42"/>
              <a:gd name="T2" fmla="*/ 1183856293 w 534"/>
              <a:gd name="T3" fmla="*/ 91264174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5067" name="Freeform 11"/>
          <p:cNvSpPr>
            <a:spLocks/>
          </p:cNvSpPr>
          <p:nvPr/>
        </p:nvSpPr>
        <p:spPr bwMode="auto">
          <a:xfrm>
            <a:off x="542925" y="4032250"/>
            <a:ext cx="849313" cy="61913"/>
          </a:xfrm>
          <a:custGeom>
            <a:avLst/>
            <a:gdLst>
              <a:gd name="T0" fmla="*/ 0 w 534"/>
              <a:gd name="T1" fmla="*/ 78228544 h 42"/>
              <a:gd name="T2" fmla="*/ 1183856293 w 534"/>
              <a:gd name="T3" fmla="*/ 91267122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5068" name="Freeform 12"/>
          <p:cNvSpPr>
            <a:spLocks/>
          </p:cNvSpPr>
          <p:nvPr/>
        </p:nvSpPr>
        <p:spPr bwMode="auto">
          <a:xfrm>
            <a:off x="520700" y="4608513"/>
            <a:ext cx="871538" cy="60325"/>
          </a:xfrm>
          <a:custGeom>
            <a:avLst/>
            <a:gdLst>
              <a:gd name="T0" fmla="*/ 0 w 548"/>
              <a:gd name="T1" fmla="*/ 86645363 h 42"/>
              <a:gd name="T2" fmla="*/ 1219154285 w 548"/>
              <a:gd name="T3" fmla="*/ 86645363 h 42"/>
              <a:gd name="T4" fmla="*/ 1386091907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5069" name="Freeform 13"/>
          <p:cNvSpPr>
            <a:spLocks/>
          </p:cNvSpPr>
          <p:nvPr/>
        </p:nvSpPr>
        <p:spPr bwMode="auto">
          <a:xfrm>
            <a:off x="520700" y="5202238"/>
            <a:ext cx="862013" cy="60325"/>
          </a:xfrm>
          <a:custGeom>
            <a:avLst/>
            <a:gdLst>
              <a:gd name="T0" fmla="*/ 0 w 542"/>
              <a:gd name="T1" fmla="*/ 86645363 h 42"/>
              <a:gd name="T2" fmla="*/ 1204025260 w 542"/>
              <a:gd name="T3" fmla="*/ 86645363 h 42"/>
              <a:gd name="T4" fmla="*/ 1370971020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5070" name="AutoShape 14"/>
          <p:cNvSpPr>
            <a:spLocks noChangeArrowheads="1"/>
          </p:cNvSpPr>
          <p:nvPr/>
        </p:nvSpPr>
        <p:spPr bwMode="auto">
          <a:xfrm>
            <a:off x="7897813" y="2819400"/>
            <a:ext cx="839787" cy="3036888"/>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5071" name="Text Box 15"/>
          <p:cNvSpPr txBox="1">
            <a:spLocks noChangeArrowheads="1"/>
          </p:cNvSpPr>
          <p:nvPr/>
        </p:nvSpPr>
        <p:spPr bwMode="auto">
          <a:xfrm>
            <a:off x="7935913" y="29972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45072" name="Text Box 16"/>
          <p:cNvSpPr txBox="1">
            <a:spLocks noChangeArrowheads="1"/>
          </p:cNvSpPr>
          <p:nvPr/>
        </p:nvSpPr>
        <p:spPr bwMode="auto">
          <a:xfrm>
            <a:off x="7935913" y="362585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45073" name="Text Box 17"/>
          <p:cNvSpPr txBox="1">
            <a:spLocks noChangeArrowheads="1"/>
          </p:cNvSpPr>
          <p:nvPr/>
        </p:nvSpPr>
        <p:spPr bwMode="auto">
          <a:xfrm>
            <a:off x="7935913" y="4184650"/>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45074" name="Text Box 18"/>
          <p:cNvSpPr txBox="1">
            <a:spLocks noChangeArrowheads="1"/>
          </p:cNvSpPr>
          <p:nvPr/>
        </p:nvSpPr>
        <p:spPr bwMode="auto">
          <a:xfrm>
            <a:off x="7935913" y="474662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45075" name="Text Box 19"/>
          <p:cNvSpPr txBox="1">
            <a:spLocks noChangeArrowheads="1"/>
          </p:cNvSpPr>
          <p:nvPr/>
        </p:nvSpPr>
        <p:spPr bwMode="auto">
          <a:xfrm>
            <a:off x="7935913" y="5311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45076" name="Freeform 20"/>
          <p:cNvSpPr>
            <a:spLocks/>
          </p:cNvSpPr>
          <p:nvPr/>
        </p:nvSpPr>
        <p:spPr bwMode="auto">
          <a:xfrm>
            <a:off x="7897813" y="3421063"/>
            <a:ext cx="849312" cy="61912"/>
          </a:xfrm>
          <a:custGeom>
            <a:avLst/>
            <a:gdLst>
              <a:gd name="T0" fmla="*/ 0 w 534"/>
              <a:gd name="T1" fmla="*/ 91264174 h 42"/>
              <a:gd name="T2" fmla="*/ 1183853308 w 534"/>
              <a:gd name="T3" fmla="*/ 91264174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5077" name="Freeform 21"/>
          <p:cNvSpPr>
            <a:spLocks/>
          </p:cNvSpPr>
          <p:nvPr/>
        </p:nvSpPr>
        <p:spPr bwMode="auto">
          <a:xfrm>
            <a:off x="7907338" y="3997325"/>
            <a:ext cx="849312" cy="61913"/>
          </a:xfrm>
          <a:custGeom>
            <a:avLst/>
            <a:gdLst>
              <a:gd name="T0" fmla="*/ 0 w 534"/>
              <a:gd name="T1" fmla="*/ 78228544 h 42"/>
              <a:gd name="T2" fmla="*/ 1183853308 w 534"/>
              <a:gd name="T3" fmla="*/ 91267122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5078" name="Freeform 22"/>
          <p:cNvSpPr>
            <a:spLocks/>
          </p:cNvSpPr>
          <p:nvPr/>
        </p:nvSpPr>
        <p:spPr bwMode="auto">
          <a:xfrm>
            <a:off x="7885113" y="4573588"/>
            <a:ext cx="871537" cy="60325"/>
          </a:xfrm>
          <a:custGeom>
            <a:avLst/>
            <a:gdLst>
              <a:gd name="T0" fmla="*/ 0 w 548"/>
              <a:gd name="T1" fmla="*/ 86645363 h 42"/>
              <a:gd name="T2" fmla="*/ 1219151295 w 548"/>
              <a:gd name="T3" fmla="*/ 86645363 h 42"/>
              <a:gd name="T4" fmla="*/ 138608872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5079" name="Freeform 23"/>
          <p:cNvSpPr>
            <a:spLocks/>
          </p:cNvSpPr>
          <p:nvPr/>
        </p:nvSpPr>
        <p:spPr bwMode="auto">
          <a:xfrm>
            <a:off x="7885113" y="5167313"/>
            <a:ext cx="862012" cy="60325"/>
          </a:xfrm>
          <a:custGeom>
            <a:avLst/>
            <a:gdLst>
              <a:gd name="T0" fmla="*/ 0 w 542"/>
              <a:gd name="T1" fmla="*/ 86645363 h 42"/>
              <a:gd name="T2" fmla="*/ 1204023864 w 542"/>
              <a:gd name="T3" fmla="*/ 86645363 h 42"/>
              <a:gd name="T4" fmla="*/ 1370967839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5080" name="Text Box 24"/>
          <p:cNvSpPr txBox="1">
            <a:spLocks noChangeArrowheads="1"/>
          </p:cNvSpPr>
          <p:nvPr/>
        </p:nvSpPr>
        <p:spPr bwMode="auto">
          <a:xfrm>
            <a:off x="395288"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1</a:t>
            </a:r>
          </a:p>
        </p:txBody>
      </p:sp>
      <p:sp>
        <p:nvSpPr>
          <p:cNvPr id="45081" name="AutoShape 25"/>
          <p:cNvSpPr>
            <a:spLocks noChangeArrowheads="1"/>
          </p:cNvSpPr>
          <p:nvPr/>
        </p:nvSpPr>
        <p:spPr bwMode="auto">
          <a:xfrm>
            <a:off x="8045450" y="2322513"/>
            <a:ext cx="687388"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5082" name="Text Box 26"/>
          <p:cNvSpPr txBox="1">
            <a:spLocks noChangeArrowheads="1"/>
          </p:cNvSpPr>
          <p:nvPr/>
        </p:nvSpPr>
        <p:spPr bwMode="auto">
          <a:xfrm>
            <a:off x="8039100" y="2427288"/>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2</a:t>
            </a:r>
            <a:endParaRPr kumimoji="1" lang="en-US" altLang="zh-CN" sz="2000" b="1">
              <a:solidFill>
                <a:srgbClr val="333399"/>
              </a:solidFill>
              <a:latin typeface="Arial" pitchFamily="34" charset="0"/>
            </a:endParaRPr>
          </a:p>
        </p:txBody>
      </p:sp>
      <p:sp>
        <p:nvSpPr>
          <p:cNvPr id="45083" name="AutoShape 27"/>
          <p:cNvSpPr>
            <a:spLocks noChangeArrowheads="1"/>
          </p:cNvSpPr>
          <p:nvPr/>
        </p:nvSpPr>
        <p:spPr bwMode="auto">
          <a:xfrm>
            <a:off x="538163" y="2365375"/>
            <a:ext cx="687387"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5084" name="Text Box 28"/>
          <p:cNvSpPr txBox="1">
            <a:spLocks noChangeArrowheads="1"/>
          </p:cNvSpPr>
          <p:nvPr/>
        </p:nvSpPr>
        <p:spPr bwMode="auto">
          <a:xfrm>
            <a:off x="558800" y="2486025"/>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1</a:t>
            </a:r>
            <a:endParaRPr kumimoji="1" lang="en-US" altLang="zh-CN" sz="2000" b="1">
              <a:solidFill>
                <a:srgbClr val="333399"/>
              </a:solidFill>
              <a:latin typeface="Arial" pitchFamily="34" charset="0"/>
            </a:endParaRPr>
          </a:p>
        </p:txBody>
      </p:sp>
      <p:sp>
        <p:nvSpPr>
          <p:cNvPr id="45085" name="Text Box 29"/>
          <p:cNvSpPr txBox="1">
            <a:spLocks noChangeArrowheads="1"/>
          </p:cNvSpPr>
          <p:nvPr/>
        </p:nvSpPr>
        <p:spPr bwMode="auto">
          <a:xfrm>
            <a:off x="7781925"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2</a:t>
            </a:r>
          </a:p>
        </p:txBody>
      </p:sp>
      <p:sp>
        <p:nvSpPr>
          <p:cNvPr id="129054" name="Rectangle 30"/>
          <p:cNvSpPr>
            <a:spLocks noChangeArrowheads="1"/>
          </p:cNvSpPr>
          <p:nvPr/>
        </p:nvSpPr>
        <p:spPr bwMode="auto">
          <a:xfrm>
            <a:off x="1982788" y="5383213"/>
            <a:ext cx="5191125" cy="360362"/>
          </a:xfrm>
          <a:prstGeom prst="rect">
            <a:avLst/>
          </a:prstGeom>
          <a:solidFill>
            <a:srgbClr val="CCECFF"/>
          </a:solidFill>
          <a:ln w="9525">
            <a:solidFill>
              <a:schemeClr val="tx1"/>
            </a:solidFill>
            <a:miter lim="800000"/>
            <a:headEnd/>
            <a:tailEnd/>
          </a:ln>
        </p:spPr>
        <p:txBody>
          <a:bodyPr wrap="none" lIns="91577" tIns="45789" rIns="91577" bIns="45789" anchor="ctr"/>
          <a:lstStyle/>
          <a:p>
            <a:pPr algn="ctr" eaLnBrk="0" hangingPunct="0"/>
            <a:r>
              <a:rPr lang="en-US" altLang="zh-CN" sz="2000">
                <a:solidFill>
                  <a:srgbClr val="333399"/>
                </a:solidFill>
                <a:latin typeface="Arial" pitchFamily="34" charset="0"/>
                <a:ea typeface="黑体" pitchFamily="49" charset="-122"/>
              </a:rPr>
              <a:t>10100110100101  </a:t>
            </a:r>
            <a:r>
              <a:rPr lang="zh-CN" altLang="en-US" sz="2000">
                <a:solidFill>
                  <a:srgbClr val="333399"/>
                </a:solidFill>
                <a:latin typeface="Arial" pitchFamily="34" charset="0"/>
                <a:ea typeface="黑体" pitchFamily="49" charset="-122"/>
              </a:rPr>
              <a:t>比  特  流  </a:t>
            </a:r>
            <a:r>
              <a:rPr lang="en-US" altLang="zh-CN" sz="2000">
                <a:solidFill>
                  <a:srgbClr val="333399"/>
                </a:solidFill>
                <a:latin typeface="Arial" pitchFamily="34" charset="0"/>
                <a:ea typeface="黑体" pitchFamily="49" charset="-122"/>
              </a:rPr>
              <a:t>110101110101</a:t>
            </a:r>
          </a:p>
        </p:txBody>
      </p:sp>
      <p:sp>
        <p:nvSpPr>
          <p:cNvPr id="45087" name="Text Box 31"/>
          <p:cNvSpPr txBox="1">
            <a:spLocks noChangeArrowheads="1"/>
          </p:cNvSpPr>
          <p:nvPr/>
        </p:nvSpPr>
        <p:spPr bwMode="auto">
          <a:xfrm>
            <a:off x="2395538" y="3910013"/>
            <a:ext cx="3803650" cy="708025"/>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 </a:t>
            </a:r>
            <a:r>
              <a:rPr kumimoji="1" lang="en-US" altLang="zh-CN" sz="2000">
                <a:solidFill>
                  <a:srgbClr val="333399"/>
                </a:solidFill>
                <a:latin typeface="Arial" pitchFamily="34" charset="0"/>
                <a:ea typeface="黑体" pitchFamily="49" charset="-122"/>
              </a:rPr>
              <a:t>2 </a:t>
            </a:r>
            <a:r>
              <a:rPr kumimoji="1" lang="zh-CN" altLang="en-US" sz="2000">
                <a:solidFill>
                  <a:srgbClr val="333399"/>
                </a:solidFill>
                <a:latin typeface="Arial" pitchFamily="34" charset="0"/>
                <a:ea typeface="黑体" pitchFamily="49" charset="-122"/>
              </a:rPr>
              <a:t>的物理层收到比特流后</a:t>
            </a:r>
          </a:p>
          <a:p>
            <a:pPr algn="ctr" defTabSz="762000" eaLnBrk="0" hangingPunct="0"/>
            <a:r>
              <a:rPr kumimoji="1" lang="zh-CN" altLang="en-US" sz="2000">
                <a:solidFill>
                  <a:srgbClr val="333399"/>
                </a:solidFill>
                <a:latin typeface="Arial" pitchFamily="34" charset="0"/>
                <a:ea typeface="黑体" pitchFamily="49" charset="-122"/>
              </a:rPr>
              <a:t>交给数据链路层</a:t>
            </a:r>
          </a:p>
        </p:txBody>
      </p:sp>
      <p:grpSp>
        <p:nvGrpSpPr>
          <p:cNvPr id="2" name="Group 32"/>
          <p:cNvGrpSpPr>
            <a:grpSpLocks/>
          </p:cNvGrpSpPr>
          <p:nvPr/>
        </p:nvGrpSpPr>
        <p:grpSpPr bwMode="auto">
          <a:xfrm>
            <a:off x="1982788" y="4808538"/>
            <a:ext cx="5191125" cy="358775"/>
            <a:chOff x="1247" y="3023"/>
            <a:chExt cx="3266" cy="226"/>
          </a:xfrm>
        </p:grpSpPr>
        <p:sp>
          <p:nvSpPr>
            <p:cNvPr id="45092" name="Rectangle 33"/>
            <p:cNvSpPr>
              <a:spLocks noChangeArrowheads="1"/>
            </p:cNvSpPr>
            <p:nvPr/>
          </p:nvSpPr>
          <p:spPr bwMode="auto">
            <a:xfrm>
              <a:off x="1247" y="3023"/>
              <a:ext cx="363" cy="226"/>
            </a:xfrm>
            <a:prstGeom prst="rect">
              <a:avLst/>
            </a:prstGeom>
            <a:solidFill>
              <a:srgbClr val="66FFFF"/>
            </a:solidFill>
            <a:ln w="9525">
              <a:solidFill>
                <a:schemeClr val="tx1"/>
              </a:solidFill>
              <a:miter lim="800000"/>
              <a:headEnd/>
              <a:tailEnd/>
            </a:ln>
          </p:spPr>
          <p:txBody>
            <a:bodyPr wrap="none" anchor="ctr"/>
            <a:lstStyle/>
            <a:p>
              <a:pPr algn="ctr" eaLnBrk="0" hangingPunct="0"/>
              <a:r>
                <a:rPr lang="en-US" altLang="zh-CN" sz="2000">
                  <a:solidFill>
                    <a:srgbClr val="333399"/>
                  </a:solidFill>
                  <a:latin typeface="Arial" pitchFamily="34" charset="0"/>
                </a:rPr>
                <a:t>H</a:t>
              </a:r>
              <a:r>
                <a:rPr lang="en-US" altLang="zh-CN" sz="2000" b="1" baseline="-25000">
                  <a:solidFill>
                    <a:srgbClr val="333399"/>
                  </a:solidFill>
                  <a:latin typeface="Arial" pitchFamily="34" charset="0"/>
                </a:rPr>
                <a:t>2</a:t>
              </a:r>
            </a:p>
          </p:txBody>
        </p:sp>
        <p:sp>
          <p:nvSpPr>
            <p:cNvPr id="45093" name="Rectangle 34"/>
            <p:cNvSpPr>
              <a:spLocks noChangeArrowheads="1"/>
            </p:cNvSpPr>
            <p:nvPr/>
          </p:nvSpPr>
          <p:spPr bwMode="auto">
            <a:xfrm>
              <a:off x="4195" y="3023"/>
              <a:ext cx="318" cy="226"/>
            </a:xfrm>
            <a:prstGeom prst="rect">
              <a:avLst/>
            </a:prstGeom>
            <a:solidFill>
              <a:srgbClr val="CCFF33"/>
            </a:solidFill>
            <a:ln w="9525">
              <a:solidFill>
                <a:schemeClr val="tx1"/>
              </a:solidFill>
              <a:miter lim="800000"/>
              <a:headEnd/>
              <a:tailEnd/>
            </a:ln>
          </p:spPr>
          <p:txBody>
            <a:bodyPr wrap="none" anchor="ctr"/>
            <a:lstStyle/>
            <a:p>
              <a:pPr algn="ctr" eaLnBrk="0" hangingPunct="0"/>
              <a:r>
                <a:rPr lang="en-US" altLang="zh-CN" sz="2000">
                  <a:solidFill>
                    <a:srgbClr val="333399"/>
                  </a:solidFill>
                  <a:latin typeface="Arial" pitchFamily="34" charset="0"/>
                </a:rPr>
                <a:t>T</a:t>
              </a:r>
              <a:r>
                <a:rPr lang="en-US" altLang="zh-CN" sz="2000" b="1" baseline="-25000">
                  <a:solidFill>
                    <a:srgbClr val="333399"/>
                  </a:solidFill>
                  <a:latin typeface="Arial" pitchFamily="34" charset="0"/>
                </a:rPr>
                <a:t>2</a:t>
              </a:r>
            </a:p>
          </p:txBody>
        </p:sp>
        <p:grpSp>
          <p:nvGrpSpPr>
            <p:cNvPr id="3" name="Group 35"/>
            <p:cNvGrpSpPr>
              <a:grpSpLocks/>
            </p:cNvGrpSpPr>
            <p:nvPr/>
          </p:nvGrpSpPr>
          <p:grpSpPr bwMode="auto">
            <a:xfrm>
              <a:off x="1610" y="3023"/>
              <a:ext cx="2585" cy="226"/>
              <a:chOff x="1610" y="3023"/>
              <a:chExt cx="2585" cy="226"/>
            </a:xfrm>
          </p:grpSpPr>
          <p:sp>
            <p:nvSpPr>
              <p:cNvPr id="45095" name="Rectangle 36"/>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p:spPr>
            <p:txBody>
              <a:bodyPr wrap="none" anchor="ctr"/>
              <a:lstStyle/>
              <a:p>
                <a:pPr algn="ctr" eaLnBrk="0" hangingPunct="0"/>
                <a:r>
                  <a:rPr lang="en-US" altLang="zh-CN" sz="2000">
                    <a:solidFill>
                      <a:srgbClr val="333399"/>
                    </a:solidFill>
                    <a:latin typeface="Arial" pitchFamily="34" charset="0"/>
                  </a:rPr>
                  <a:t>H</a:t>
                </a:r>
                <a:r>
                  <a:rPr lang="en-US" altLang="zh-CN" sz="2000" b="1" baseline="-25000">
                    <a:solidFill>
                      <a:srgbClr val="333399"/>
                    </a:solidFill>
                    <a:latin typeface="Arial" pitchFamily="34" charset="0"/>
                  </a:rPr>
                  <a:t>3</a:t>
                </a:r>
              </a:p>
            </p:txBody>
          </p:sp>
          <p:sp>
            <p:nvSpPr>
              <p:cNvPr id="45096" name="Rectangle 37"/>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p:spPr>
            <p:txBody>
              <a:bodyPr wrap="none" anchor="ctr"/>
              <a:lstStyle/>
              <a:p>
                <a:pPr algn="ctr" eaLnBrk="0" hangingPunct="0"/>
                <a:r>
                  <a:rPr lang="en-US" altLang="zh-CN" sz="2000">
                    <a:solidFill>
                      <a:srgbClr val="333399"/>
                    </a:solidFill>
                    <a:latin typeface="Arial" pitchFamily="34" charset="0"/>
                  </a:rPr>
                  <a:t>H</a:t>
                </a:r>
                <a:r>
                  <a:rPr lang="en-US" altLang="zh-CN" sz="2000" b="1" baseline="-25000">
                    <a:solidFill>
                      <a:srgbClr val="333399"/>
                    </a:solidFill>
                    <a:latin typeface="Arial" pitchFamily="34" charset="0"/>
                  </a:rPr>
                  <a:t>4</a:t>
                </a:r>
              </a:p>
            </p:txBody>
          </p:sp>
          <p:sp>
            <p:nvSpPr>
              <p:cNvPr id="45097" name="Rectangle 38"/>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p:spPr>
            <p:txBody>
              <a:bodyPr wrap="none" anchor="ctr"/>
              <a:lstStyle/>
              <a:p>
                <a:pPr algn="ctr" eaLnBrk="0" hangingPunct="0"/>
                <a:r>
                  <a:rPr lang="en-US" altLang="zh-CN" sz="2000">
                    <a:solidFill>
                      <a:srgbClr val="333399"/>
                    </a:solidFill>
                    <a:latin typeface="Arial" pitchFamily="34" charset="0"/>
                  </a:rPr>
                  <a:t>H</a:t>
                </a:r>
                <a:r>
                  <a:rPr lang="en-US" altLang="zh-CN" sz="2000" b="1" baseline="-25000">
                    <a:solidFill>
                      <a:srgbClr val="333399"/>
                    </a:solidFill>
                    <a:latin typeface="Arial" pitchFamily="34" charset="0"/>
                  </a:rPr>
                  <a:t>5</a:t>
                </a:r>
              </a:p>
            </p:txBody>
          </p:sp>
          <p:sp>
            <p:nvSpPr>
              <p:cNvPr id="45098" name="Rectangle 39"/>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p:spPr>
            <p:txBody>
              <a:bodyPr wrap="none" anchor="ctr"/>
              <a:lstStyle/>
              <a:p>
                <a:pPr algn="ctr" eaLnBrk="0" hangingPunct="0"/>
                <a:r>
                  <a:rPr lang="zh-CN" altLang="en-US" sz="2000">
                    <a:solidFill>
                      <a:srgbClr val="333399"/>
                    </a:solidFill>
                    <a:ea typeface="黑体" pitchFamily="49" charset="-122"/>
                  </a:rPr>
                  <a:t>应 用 程 序 数 据</a:t>
                </a:r>
              </a:p>
            </p:txBody>
          </p:sp>
        </p:grpSp>
      </p:grpSp>
      <p:grpSp>
        <p:nvGrpSpPr>
          <p:cNvPr id="4" name="Group 40"/>
          <p:cNvGrpSpPr>
            <a:grpSpLocks/>
          </p:cNvGrpSpPr>
          <p:nvPr/>
        </p:nvGrpSpPr>
        <p:grpSpPr bwMode="auto">
          <a:xfrm>
            <a:off x="4094163" y="5022850"/>
            <a:ext cx="4357687" cy="396875"/>
            <a:chOff x="2575" y="3158"/>
            <a:chExt cx="2742" cy="250"/>
          </a:xfrm>
        </p:grpSpPr>
        <p:sp>
          <p:nvSpPr>
            <p:cNvPr id="45090" name="AutoShape 41"/>
            <p:cNvSpPr>
              <a:spLocks noChangeArrowheads="1"/>
            </p:cNvSpPr>
            <p:nvPr/>
          </p:nvSpPr>
          <p:spPr bwMode="auto">
            <a:xfrm rot="10800000" flipV="1">
              <a:off x="5193" y="3158"/>
              <a:ext cx="124" cy="250"/>
            </a:xfrm>
            <a:prstGeom prst="upArrow">
              <a:avLst>
                <a:gd name="adj1" fmla="val 50000"/>
                <a:gd name="adj2" fmla="val 50403"/>
              </a:avLst>
            </a:pr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a:p>
          </p:txBody>
        </p:sp>
        <p:sp>
          <p:nvSpPr>
            <p:cNvPr id="45091" name="AutoShape 42"/>
            <p:cNvSpPr>
              <a:spLocks noChangeArrowheads="1"/>
            </p:cNvSpPr>
            <p:nvPr/>
          </p:nvSpPr>
          <p:spPr bwMode="auto">
            <a:xfrm rot="10800000" flipV="1">
              <a:off x="2575" y="3158"/>
              <a:ext cx="124" cy="250"/>
            </a:xfrm>
            <a:prstGeom prst="upArrow">
              <a:avLst>
                <a:gd name="adj1" fmla="val 50000"/>
                <a:gd name="adj2" fmla="val 50403"/>
              </a:avLst>
            </a:pr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29054"/>
                                        </p:tgtEl>
                                        <p:attrNameLst>
                                          <p:attrName>style.visibility</p:attrName>
                                        </p:attrNameLst>
                                      </p:cBhvr>
                                      <p:to>
                                        <p:strVal val="visible"/>
                                      </p:to>
                                    </p:set>
                                  </p:childTnLst>
                                </p:cTn>
                              </p:par>
                            </p:childTnLst>
                          </p:cTn>
                        </p:par>
                        <p:par>
                          <p:cTn id="7" fill="hold">
                            <p:stCondLst>
                              <p:cond delay="1000"/>
                            </p:stCondLst>
                            <p:childTnLst>
                              <p:par>
                                <p:cTn id="8" presetID="22" presetClass="entr" presetSubtype="4"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1000"/>
                                        <p:tgtEl>
                                          <p:spTgt spid="4"/>
                                        </p:tgtEl>
                                      </p:cBhvr>
                                    </p:animEffect>
                                  </p:childTnLst>
                                </p:cTn>
                              </p:par>
                            </p:childTnLst>
                          </p:cTn>
                        </p:par>
                        <p:par>
                          <p:cTn id="11" fill="hold">
                            <p:stCondLst>
                              <p:cond delay="20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par>
                          <p:cTn id="14" fill="hold">
                            <p:stCondLst>
                              <p:cond delay="2000"/>
                            </p:stCondLst>
                            <p:childTnLst>
                              <p:par>
                                <p:cTn id="15" presetID="1" presetClass="exit" presetSubtype="0" fill="hold" grpId="1" nodeType="afterEffect">
                                  <p:stCondLst>
                                    <p:cond delay="0"/>
                                  </p:stCondLst>
                                  <p:childTnLst>
                                    <p:set>
                                      <p:cBhvr>
                                        <p:cTn id="16" dur="1" fill="hold">
                                          <p:stCondLst>
                                            <p:cond delay="0"/>
                                          </p:stCondLst>
                                        </p:cTn>
                                        <p:tgtEl>
                                          <p:spTgt spid="129054"/>
                                        </p:tgtEl>
                                        <p:attrNameLst>
                                          <p:attrName>style.visibility</p:attrName>
                                        </p:attrNameLst>
                                      </p:cBhvr>
                                      <p:to>
                                        <p:strVal val="hidden"/>
                                      </p:to>
                                    </p:set>
                                  </p:childTnLst>
                                </p:cTn>
                              </p:par>
                            </p:childTnLst>
                          </p:cTn>
                        </p:par>
                        <p:par>
                          <p:cTn id="17" fill="hold">
                            <p:stCondLst>
                              <p:cond delay="2000"/>
                            </p:stCondLst>
                            <p:childTnLst>
                              <p:par>
                                <p:cTn id="18" presetID="1" presetClass="exit" presetSubtype="0" fill="hold" nodeType="afterEffect">
                                  <p:stCondLst>
                                    <p:cond delay="0"/>
                                  </p:stCondLst>
                                  <p:childTnLst>
                                    <p:set>
                                      <p:cBhvr>
                                        <p:cTn id="1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54" grpId="0" animBg="1"/>
      <p:bldP spid="12905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body" idx="1"/>
          </p:nvPr>
        </p:nvSpPr>
        <p:spPr>
          <a:xfrm>
            <a:off x="234950" y="1530350"/>
            <a:ext cx="5867400" cy="4953000"/>
          </a:xfrm>
        </p:spPr>
        <p:txBody>
          <a:bodyPr/>
          <a:lstStyle/>
          <a:p>
            <a:pPr marL="447675" indent="-447675" eaLnBrk="1" hangingPunct="1">
              <a:lnSpc>
                <a:spcPct val="150000"/>
              </a:lnSpc>
              <a:spcBef>
                <a:spcPts val="600"/>
              </a:spcBef>
            </a:pPr>
            <a:r>
              <a:rPr lang="zh-CN" altLang="en-US" sz="2600" b="1" dirty="0" smtClean="0">
                <a:ea typeface="宋体" pitchFamily="2" charset="-122"/>
              </a:rPr>
              <a:t>伦纳德·克兰罗克于</a:t>
            </a:r>
            <a:r>
              <a:rPr lang="en-US" altLang="zh-CN" sz="2600" b="1" dirty="0" smtClean="0">
                <a:latin typeface="Times New Roman" pitchFamily="18" charset="0"/>
                <a:ea typeface="宋体" pitchFamily="2" charset="-122"/>
                <a:cs typeface="Times New Roman" pitchFamily="18" charset="0"/>
              </a:rPr>
              <a:t>1962</a:t>
            </a:r>
            <a:r>
              <a:rPr lang="zh-CN" altLang="en-US" sz="2600" b="1" dirty="0" smtClean="0">
                <a:latin typeface="Times New Roman" pitchFamily="18" charset="0"/>
                <a:ea typeface="宋体" pitchFamily="2" charset="-122"/>
                <a:cs typeface="Times New Roman" pitchFamily="18" charset="0"/>
              </a:rPr>
              <a:t>年在</a:t>
            </a:r>
            <a:r>
              <a:rPr lang="en-US" altLang="zh-CN" sz="2600" b="1" dirty="0" smtClean="0">
                <a:latin typeface="Times New Roman" pitchFamily="18" charset="0"/>
                <a:ea typeface="宋体" pitchFamily="2" charset="-122"/>
                <a:cs typeface="Times New Roman" pitchFamily="18" charset="0"/>
              </a:rPr>
              <a:t>MIT</a:t>
            </a:r>
            <a:r>
              <a:rPr lang="zh-CN" altLang="en-US" sz="2600" b="1" dirty="0" smtClean="0">
                <a:latin typeface="Times New Roman" pitchFamily="18" charset="0"/>
                <a:ea typeface="宋体" pitchFamily="2" charset="-122"/>
                <a:cs typeface="Times New Roman" pitchFamily="18" charset="0"/>
              </a:rPr>
              <a:t>完成了“</a:t>
            </a:r>
            <a:r>
              <a:rPr lang="zh-CN" altLang="en-US" sz="2600" b="1" dirty="0" smtClean="0">
                <a:solidFill>
                  <a:srgbClr val="FF0000"/>
                </a:solidFill>
                <a:latin typeface="黑体" pitchFamily="49" charset="-122"/>
                <a:ea typeface="黑体" pitchFamily="49" charset="-122"/>
                <a:cs typeface="Times New Roman" pitchFamily="18" charset="0"/>
              </a:rPr>
              <a:t>大通信网的信息流</a:t>
            </a:r>
            <a:r>
              <a:rPr lang="zh-CN" altLang="en-US" sz="2600" b="1" dirty="0" smtClean="0">
                <a:latin typeface="Times New Roman" pitchFamily="18" charset="0"/>
                <a:ea typeface="宋体" pitchFamily="2" charset="-122"/>
                <a:cs typeface="Times New Roman" pitchFamily="18" charset="0"/>
              </a:rPr>
              <a:t>”论文，奠定了分组交换理论的基础</a:t>
            </a:r>
            <a:endParaRPr lang="zh-CN" altLang="en-US" sz="2600" dirty="0" smtClean="0">
              <a:ea typeface="宋体" pitchFamily="2" charset="-122"/>
            </a:endParaRPr>
          </a:p>
          <a:p>
            <a:pPr marL="447675" indent="-447675" eaLnBrk="1" hangingPunct="1">
              <a:lnSpc>
                <a:spcPct val="150000"/>
              </a:lnSpc>
              <a:spcBef>
                <a:spcPts val="600"/>
              </a:spcBef>
            </a:pPr>
            <a:r>
              <a:rPr lang="zh-CN" altLang="en-US" sz="2600" b="1" dirty="0" smtClean="0">
                <a:latin typeface="Times New Roman" pitchFamily="18" charset="0"/>
                <a:ea typeface="宋体" pitchFamily="2" charset="-122"/>
              </a:rPr>
              <a:t>理论上证明了</a:t>
            </a:r>
            <a:r>
              <a:rPr lang="zh-CN" altLang="en-US" sz="2600" b="1" dirty="0" smtClean="0">
                <a:solidFill>
                  <a:srgbClr val="FF0000"/>
                </a:solidFill>
                <a:latin typeface="黑体" pitchFamily="49" charset="-122"/>
                <a:ea typeface="黑体" pitchFamily="49" charset="-122"/>
              </a:rPr>
              <a:t>分组交换技术</a:t>
            </a:r>
            <a:r>
              <a:rPr lang="zh-CN" altLang="en-US" sz="2600" b="1" dirty="0" smtClean="0">
                <a:latin typeface="Times New Roman" pitchFamily="18" charset="0"/>
                <a:ea typeface="宋体" pitchFamily="2" charset="-122"/>
              </a:rPr>
              <a:t>（</a:t>
            </a:r>
            <a:r>
              <a:rPr lang="en-US" altLang="zh-CN" sz="2600" b="1" dirty="0" smtClean="0">
                <a:latin typeface="Times New Roman" pitchFamily="18" charset="0"/>
                <a:ea typeface="宋体" pitchFamily="2" charset="-122"/>
              </a:rPr>
              <a:t>Packet Switching</a:t>
            </a:r>
            <a:r>
              <a:rPr lang="zh-CN" altLang="en-US" sz="2600" b="1" dirty="0" smtClean="0">
                <a:latin typeface="Times New Roman" pitchFamily="18" charset="0"/>
                <a:ea typeface="宋体" pitchFamily="2" charset="-122"/>
              </a:rPr>
              <a:t>）相对于电路交换技术在网络信息交换方面更具可行性、便捷性和经济性。 </a:t>
            </a:r>
          </a:p>
        </p:txBody>
      </p:sp>
      <p:sp>
        <p:nvSpPr>
          <p:cNvPr id="12291" name="标题 4"/>
          <p:cNvSpPr>
            <a:spLocks noGrp="1"/>
          </p:cNvSpPr>
          <p:nvPr>
            <p:ph type="title"/>
          </p:nvPr>
        </p:nvSpPr>
        <p:spPr/>
        <p:txBody>
          <a:bodyPr/>
          <a:lstStyle/>
          <a:p>
            <a:r>
              <a:rPr lang="zh-CN" altLang="en-US" smtClean="0">
                <a:ea typeface="宋体" pitchFamily="2" charset="-122"/>
              </a:rPr>
              <a:t>分组交换理论</a:t>
            </a:r>
          </a:p>
        </p:txBody>
      </p:sp>
      <p:pic>
        <p:nvPicPr>
          <p:cNvPr id="12292" name="Picture 2"/>
          <p:cNvPicPr>
            <a:picLocks noChangeAspect="1" noChangeArrowheads="1"/>
          </p:cNvPicPr>
          <p:nvPr/>
        </p:nvPicPr>
        <p:blipFill>
          <a:blip r:embed="rId2"/>
          <a:srcRect/>
          <a:stretch>
            <a:fillRect/>
          </a:stretch>
        </p:blipFill>
        <p:spPr bwMode="auto">
          <a:xfrm>
            <a:off x="6635750" y="1682750"/>
            <a:ext cx="1895475" cy="2362200"/>
          </a:xfrm>
          <a:prstGeom prst="rect">
            <a:avLst/>
          </a:prstGeom>
          <a:noFill/>
          <a:ln w="12700">
            <a:noFill/>
            <a:miter lim="800000"/>
            <a:headEnd/>
            <a:tailEnd/>
          </a:ln>
        </p:spPr>
      </p:pic>
      <p:sp>
        <p:nvSpPr>
          <p:cNvPr id="12293" name="TextBox 7"/>
          <p:cNvSpPr txBox="1">
            <a:spLocks noChangeArrowheads="1"/>
          </p:cNvSpPr>
          <p:nvPr/>
        </p:nvSpPr>
        <p:spPr bwMode="auto">
          <a:xfrm>
            <a:off x="6102350" y="4273550"/>
            <a:ext cx="2971800" cy="830263"/>
          </a:xfrm>
          <a:prstGeom prst="rect">
            <a:avLst/>
          </a:prstGeom>
          <a:noFill/>
          <a:ln w="9525">
            <a:noFill/>
            <a:miter lim="800000"/>
            <a:headEnd/>
            <a:tailEnd/>
          </a:ln>
        </p:spPr>
        <p:txBody>
          <a:bodyPr>
            <a:spAutoFit/>
          </a:bodyPr>
          <a:lstStyle/>
          <a:p>
            <a:pPr algn="ctr" eaLnBrk="0" hangingPunct="0"/>
            <a:r>
              <a:rPr lang="en-US" altLang="zh-CN" sz="2400" b="1" dirty="0"/>
              <a:t>Leonard </a:t>
            </a:r>
            <a:r>
              <a:rPr lang="en-US" altLang="zh-CN" sz="2400" b="1" dirty="0" err="1"/>
              <a:t>Kleinrock</a:t>
            </a:r>
            <a:endParaRPr lang="en-US" altLang="zh-CN" sz="2400" b="1" dirty="0"/>
          </a:p>
          <a:p>
            <a:pPr algn="ctr" eaLnBrk="0" hangingPunct="0"/>
            <a:r>
              <a:rPr lang="zh-CN" altLang="en-US" sz="2400" b="1" dirty="0"/>
              <a:t>伦纳德·克兰罗克</a:t>
            </a:r>
            <a:endParaRPr lang="zh-CN" altLang="en-US" sz="24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559050" y="4230688"/>
            <a:ext cx="4110038" cy="358775"/>
            <a:chOff x="1610" y="3023"/>
            <a:chExt cx="2585" cy="226"/>
          </a:xfrm>
        </p:grpSpPr>
        <p:sp>
          <p:nvSpPr>
            <p:cNvPr id="46122" name="Rectangle 3"/>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p:spPr>
          <p:txBody>
            <a:bodyPr wrap="none" anchor="ctr"/>
            <a:lstStyle/>
            <a:p>
              <a:pPr algn="ctr" eaLnBrk="0" hangingPunct="0"/>
              <a:r>
                <a:rPr lang="en-US" altLang="zh-CN" sz="2000">
                  <a:solidFill>
                    <a:srgbClr val="333399"/>
                  </a:solidFill>
                  <a:latin typeface="Arial" pitchFamily="34" charset="0"/>
                </a:rPr>
                <a:t>H</a:t>
              </a:r>
              <a:r>
                <a:rPr lang="en-US" altLang="zh-CN" sz="2000" b="1" baseline="-25000">
                  <a:solidFill>
                    <a:srgbClr val="333399"/>
                  </a:solidFill>
                  <a:latin typeface="Arial" pitchFamily="34" charset="0"/>
                </a:rPr>
                <a:t>3</a:t>
              </a:r>
            </a:p>
          </p:txBody>
        </p:sp>
        <p:sp>
          <p:nvSpPr>
            <p:cNvPr id="46123" name="Rectangle 4"/>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p:spPr>
          <p:txBody>
            <a:bodyPr wrap="none" anchor="ctr"/>
            <a:lstStyle/>
            <a:p>
              <a:pPr algn="ctr" eaLnBrk="0" hangingPunct="0"/>
              <a:r>
                <a:rPr lang="en-US" altLang="zh-CN" sz="2000">
                  <a:solidFill>
                    <a:srgbClr val="333399"/>
                  </a:solidFill>
                  <a:latin typeface="Arial" pitchFamily="34" charset="0"/>
                </a:rPr>
                <a:t>H</a:t>
              </a:r>
              <a:r>
                <a:rPr lang="en-US" altLang="zh-CN" sz="2000" b="1" baseline="-25000">
                  <a:solidFill>
                    <a:srgbClr val="333399"/>
                  </a:solidFill>
                  <a:latin typeface="Arial" pitchFamily="34" charset="0"/>
                </a:rPr>
                <a:t>4</a:t>
              </a:r>
            </a:p>
          </p:txBody>
        </p:sp>
        <p:sp>
          <p:nvSpPr>
            <p:cNvPr id="46124"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p:spPr>
          <p:txBody>
            <a:bodyPr wrap="none" anchor="ctr"/>
            <a:lstStyle/>
            <a:p>
              <a:pPr algn="ctr" eaLnBrk="0" hangingPunct="0"/>
              <a:r>
                <a:rPr lang="en-US" altLang="zh-CN" sz="2000">
                  <a:solidFill>
                    <a:srgbClr val="333399"/>
                  </a:solidFill>
                  <a:latin typeface="Arial" pitchFamily="34" charset="0"/>
                </a:rPr>
                <a:t>H</a:t>
              </a:r>
              <a:r>
                <a:rPr lang="en-US" altLang="zh-CN" sz="2000" b="1" baseline="-25000">
                  <a:solidFill>
                    <a:srgbClr val="333399"/>
                  </a:solidFill>
                  <a:latin typeface="Arial" pitchFamily="34" charset="0"/>
                </a:rPr>
                <a:t>5</a:t>
              </a:r>
            </a:p>
          </p:txBody>
        </p:sp>
        <p:sp>
          <p:nvSpPr>
            <p:cNvPr id="46125" name="Rectangle 6"/>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p:spPr>
          <p:txBody>
            <a:bodyPr wrap="none" anchor="ctr"/>
            <a:lstStyle/>
            <a:p>
              <a:pPr algn="ctr" eaLnBrk="0" hangingPunct="0"/>
              <a:r>
                <a:rPr lang="zh-CN" altLang="en-US" sz="2000">
                  <a:solidFill>
                    <a:srgbClr val="333399"/>
                  </a:solidFill>
                  <a:ea typeface="黑体" pitchFamily="49" charset="-122"/>
                </a:rPr>
                <a:t>应 用 程 序 数 据</a:t>
              </a:r>
            </a:p>
          </p:txBody>
        </p:sp>
      </p:grpSp>
      <p:sp>
        <p:nvSpPr>
          <p:cNvPr id="46083" name="Rectangle 7"/>
          <p:cNvSpPr>
            <a:spLocks noGrp="1" noChangeArrowheads="1"/>
          </p:cNvSpPr>
          <p:nvPr>
            <p:ph type="title"/>
          </p:nvPr>
        </p:nvSpPr>
        <p:spPr/>
        <p:txBody>
          <a:bodyPr/>
          <a:lstStyle/>
          <a:p>
            <a:pPr algn="ctr"/>
            <a:r>
              <a:rPr lang="zh-CN" altLang="en-US" smtClean="0">
                <a:ea typeface="宋体" pitchFamily="2" charset="-122"/>
              </a:rPr>
              <a:t>计算机</a:t>
            </a:r>
            <a:r>
              <a:rPr lang="zh-CN" altLang="en-US" sz="2400" smtClean="0">
                <a:ea typeface="宋体" pitchFamily="2" charset="-122"/>
              </a:rPr>
              <a:t> </a:t>
            </a:r>
            <a:r>
              <a:rPr lang="en-US" altLang="zh-CN" smtClean="0">
                <a:ea typeface="宋体" pitchFamily="2" charset="-122"/>
              </a:rPr>
              <a:t>1</a:t>
            </a:r>
            <a:r>
              <a:rPr lang="en-US" altLang="zh-CN" sz="2400" smtClean="0">
                <a:ea typeface="宋体" pitchFamily="2" charset="-122"/>
              </a:rPr>
              <a:t> </a:t>
            </a:r>
            <a:r>
              <a:rPr lang="zh-CN" altLang="en-US" smtClean="0">
                <a:ea typeface="宋体" pitchFamily="2" charset="-122"/>
              </a:rPr>
              <a:t>向计算机</a:t>
            </a:r>
            <a:r>
              <a:rPr lang="zh-CN" altLang="en-US" sz="2400" smtClean="0">
                <a:ea typeface="宋体" pitchFamily="2" charset="-122"/>
              </a:rPr>
              <a:t> </a:t>
            </a:r>
            <a:r>
              <a:rPr lang="en-US" altLang="zh-CN" smtClean="0">
                <a:ea typeface="宋体" pitchFamily="2" charset="-122"/>
              </a:rPr>
              <a:t>2</a:t>
            </a:r>
            <a:r>
              <a:rPr lang="en-US" altLang="zh-CN" sz="2400" smtClean="0">
                <a:ea typeface="宋体" pitchFamily="2" charset="-122"/>
              </a:rPr>
              <a:t> </a:t>
            </a:r>
            <a:r>
              <a:rPr lang="zh-CN" altLang="en-US" smtClean="0">
                <a:ea typeface="宋体" pitchFamily="2" charset="-122"/>
              </a:rPr>
              <a:t>发送数据 </a:t>
            </a:r>
          </a:p>
        </p:txBody>
      </p:sp>
      <p:sp>
        <p:nvSpPr>
          <p:cNvPr id="46084" name="AutoShape 8"/>
          <p:cNvSpPr>
            <a:spLocks noChangeArrowheads="1"/>
          </p:cNvSpPr>
          <p:nvPr/>
        </p:nvSpPr>
        <p:spPr bwMode="auto">
          <a:xfrm rot="-5400000">
            <a:off x="4380707" y="1537494"/>
            <a:ext cx="417512" cy="9004300"/>
          </a:xfrm>
          <a:prstGeom prst="can">
            <a:avLst>
              <a:gd name="adj" fmla="val 48724"/>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6085" name="AutoShape 9"/>
          <p:cNvSpPr>
            <a:spLocks noChangeArrowheads="1"/>
          </p:cNvSpPr>
          <p:nvPr/>
        </p:nvSpPr>
        <p:spPr bwMode="auto">
          <a:xfrm>
            <a:off x="533400" y="2852738"/>
            <a:ext cx="839788" cy="3003550"/>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6086" name="Text Box 10"/>
          <p:cNvSpPr txBox="1">
            <a:spLocks noChangeArrowheads="1"/>
          </p:cNvSpPr>
          <p:nvPr/>
        </p:nvSpPr>
        <p:spPr bwMode="auto">
          <a:xfrm>
            <a:off x="782638" y="303371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46087" name="Text Box 11"/>
          <p:cNvSpPr txBox="1">
            <a:spLocks noChangeArrowheads="1"/>
          </p:cNvSpPr>
          <p:nvPr/>
        </p:nvSpPr>
        <p:spPr bwMode="auto">
          <a:xfrm>
            <a:off x="782638" y="3660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46088" name="Text Box 12"/>
          <p:cNvSpPr txBox="1">
            <a:spLocks noChangeArrowheads="1"/>
          </p:cNvSpPr>
          <p:nvPr/>
        </p:nvSpPr>
        <p:spPr bwMode="auto">
          <a:xfrm>
            <a:off x="782638" y="421957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46089" name="Text Box 13"/>
          <p:cNvSpPr txBox="1">
            <a:spLocks noChangeArrowheads="1"/>
          </p:cNvSpPr>
          <p:nvPr/>
        </p:nvSpPr>
        <p:spPr bwMode="auto">
          <a:xfrm>
            <a:off x="782638" y="477996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46090" name="Text Box 14"/>
          <p:cNvSpPr txBox="1">
            <a:spLocks noChangeArrowheads="1"/>
          </p:cNvSpPr>
          <p:nvPr/>
        </p:nvSpPr>
        <p:spPr bwMode="auto">
          <a:xfrm>
            <a:off x="782638" y="53467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46091" name="Freeform 15"/>
          <p:cNvSpPr>
            <a:spLocks/>
          </p:cNvSpPr>
          <p:nvPr/>
        </p:nvSpPr>
        <p:spPr bwMode="auto">
          <a:xfrm>
            <a:off x="533400" y="3455988"/>
            <a:ext cx="849313" cy="61912"/>
          </a:xfrm>
          <a:custGeom>
            <a:avLst/>
            <a:gdLst>
              <a:gd name="T0" fmla="*/ 0 w 534"/>
              <a:gd name="T1" fmla="*/ 91264174 h 42"/>
              <a:gd name="T2" fmla="*/ 1183856293 w 534"/>
              <a:gd name="T3" fmla="*/ 91264174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6092" name="Freeform 16"/>
          <p:cNvSpPr>
            <a:spLocks/>
          </p:cNvSpPr>
          <p:nvPr/>
        </p:nvSpPr>
        <p:spPr bwMode="auto">
          <a:xfrm>
            <a:off x="542925" y="4032250"/>
            <a:ext cx="849313" cy="61913"/>
          </a:xfrm>
          <a:custGeom>
            <a:avLst/>
            <a:gdLst>
              <a:gd name="T0" fmla="*/ 0 w 534"/>
              <a:gd name="T1" fmla="*/ 78228544 h 42"/>
              <a:gd name="T2" fmla="*/ 1183856293 w 534"/>
              <a:gd name="T3" fmla="*/ 91267122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6093" name="Freeform 17"/>
          <p:cNvSpPr>
            <a:spLocks/>
          </p:cNvSpPr>
          <p:nvPr/>
        </p:nvSpPr>
        <p:spPr bwMode="auto">
          <a:xfrm>
            <a:off x="520700" y="4608513"/>
            <a:ext cx="871538" cy="60325"/>
          </a:xfrm>
          <a:custGeom>
            <a:avLst/>
            <a:gdLst>
              <a:gd name="T0" fmla="*/ 0 w 548"/>
              <a:gd name="T1" fmla="*/ 86645363 h 42"/>
              <a:gd name="T2" fmla="*/ 1219154285 w 548"/>
              <a:gd name="T3" fmla="*/ 86645363 h 42"/>
              <a:gd name="T4" fmla="*/ 1386091907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6094" name="Freeform 18"/>
          <p:cNvSpPr>
            <a:spLocks/>
          </p:cNvSpPr>
          <p:nvPr/>
        </p:nvSpPr>
        <p:spPr bwMode="auto">
          <a:xfrm>
            <a:off x="520700" y="5202238"/>
            <a:ext cx="862013" cy="60325"/>
          </a:xfrm>
          <a:custGeom>
            <a:avLst/>
            <a:gdLst>
              <a:gd name="T0" fmla="*/ 0 w 542"/>
              <a:gd name="T1" fmla="*/ 86645363 h 42"/>
              <a:gd name="T2" fmla="*/ 1204025260 w 542"/>
              <a:gd name="T3" fmla="*/ 86645363 h 42"/>
              <a:gd name="T4" fmla="*/ 1370971020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6095" name="AutoShape 19"/>
          <p:cNvSpPr>
            <a:spLocks noChangeArrowheads="1"/>
          </p:cNvSpPr>
          <p:nvPr/>
        </p:nvSpPr>
        <p:spPr bwMode="auto">
          <a:xfrm>
            <a:off x="7897813" y="2819400"/>
            <a:ext cx="839787" cy="3036888"/>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6096" name="Text Box 20"/>
          <p:cNvSpPr txBox="1">
            <a:spLocks noChangeArrowheads="1"/>
          </p:cNvSpPr>
          <p:nvPr/>
        </p:nvSpPr>
        <p:spPr bwMode="auto">
          <a:xfrm>
            <a:off x="7935913" y="29972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46097" name="Text Box 21"/>
          <p:cNvSpPr txBox="1">
            <a:spLocks noChangeArrowheads="1"/>
          </p:cNvSpPr>
          <p:nvPr/>
        </p:nvSpPr>
        <p:spPr bwMode="auto">
          <a:xfrm>
            <a:off x="7935913" y="362585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46098" name="Text Box 22"/>
          <p:cNvSpPr txBox="1">
            <a:spLocks noChangeArrowheads="1"/>
          </p:cNvSpPr>
          <p:nvPr/>
        </p:nvSpPr>
        <p:spPr bwMode="auto">
          <a:xfrm>
            <a:off x="7935913" y="4184650"/>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46099" name="Text Box 23"/>
          <p:cNvSpPr txBox="1">
            <a:spLocks noChangeArrowheads="1"/>
          </p:cNvSpPr>
          <p:nvPr/>
        </p:nvSpPr>
        <p:spPr bwMode="auto">
          <a:xfrm>
            <a:off x="7935913" y="474662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46100" name="Text Box 24"/>
          <p:cNvSpPr txBox="1">
            <a:spLocks noChangeArrowheads="1"/>
          </p:cNvSpPr>
          <p:nvPr/>
        </p:nvSpPr>
        <p:spPr bwMode="auto">
          <a:xfrm>
            <a:off x="7935913" y="5311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46101" name="Freeform 25"/>
          <p:cNvSpPr>
            <a:spLocks/>
          </p:cNvSpPr>
          <p:nvPr/>
        </p:nvSpPr>
        <p:spPr bwMode="auto">
          <a:xfrm>
            <a:off x="7897813" y="3421063"/>
            <a:ext cx="849312" cy="61912"/>
          </a:xfrm>
          <a:custGeom>
            <a:avLst/>
            <a:gdLst>
              <a:gd name="T0" fmla="*/ 0 w 534"/>
              <a:gd name="T1" fmla="*/ 91264174 h 42"/>
              <a:gd name="T2" fmla="*/ 1183853308 w 534"/>
              <a:gd name="T3" fmla="*/ 91264174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6102" name="Freeform 26"/>
          <p:cNvSpPr>
            <a:spLocks/>
          </p:cNvSpPr>
          <p:nvPr/>
        </p:nvSpPr>
        <p:spPr bwMode="auto">
          <a:xfrm>
            <a:off x="7907338" y="3997325"/>
            <a:ext cx="849312" cy="61913"/>
          </a:xfrm>
          <a:custGeom>
            <a:avLst/>
            <a:gdLst>
              <a:gd name="T0" fmla="*/ 0 w 534"/>
              <a:gd name="T1" fmla="*/ 78228544 h 42"/>
              <a:gd name="T2" fmla="*/ 1183853308 w 534"/>
              <a:gd name="T3" fmla="*/ 91267122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6103" name="Freeform 27"/>
          <p:cNvSpPr>
            <a:spLocks/>
          </p:cNvSpPr>
          <p:nvPr/>
        </p:nvSpPr>
        <p:spPr bwMode="auto">
          <a:xfrm>
            <a:off x="7885113" y="4573588"/>
            <a:ext cx="871537" cy="60325"/>
          </a:xfrm>
          <a:custGeom>
            <a:avLst/>
            <a:gdLst>
              <a:gd name="T0" fmla="*/ 0 w 548"/>
              <a:gd name="T1" fmla="*/ 86645363 h 42"/>
              <a:gd name="T2" fmla="*/ 1219151295 w 548"/>
              <a:gd name="T3" fmla="*/ 86645363 h 42"/>
              <a:gd name="T4" fmla="*/ 138608872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6104" name="Freeform 28"/>
          <p:cNvSpPr>
            <a:spLocks/>
          </p:cNvSpPr>
          <p:nvPr/>
        </p:nvSpPr>
        <p:spPr bwMode="auto">
          <a:xfrm>
            <a:off x="7885113" y="5167313"/>
            <a:ext cx="862012" cy="60325"/>
          </a:xfrm>
          <a:custGeom>
            <a:avLst/>
            <a:gdLst>
              <a:gd name="T0" fmla="*/ 0 w 542"/>
              <a:gd name="T1" fmla="*/ 86645363 h 42"/>
              <a:gd name="T2" fmla="*/ 1204023864 w 542"/>
              <a:gd name="T3" fmla="*/ 86645363 h 42"/>
              <a:gd name="T4" fmla="*/ 1370967839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6105" name="Text Box 29"/>
          <p:cNvSpPr txBox="1">
            <a:spLocks noChangeArrowheads="1"/>
          </p:cNvSpPr>
          <p:nvPr/>
        </p:nvSpPr>
        <p:spPr bwMode="auto">
          <a:xfrm>
            <a:off x="395288"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1</a:t>
            </a:r>
          </a:p>
        </p:txBody>
      </p:sp>
      <p:sp>
        <p:nvSpPr>
          <p:cNvPr id="46106" name="AutoShape 30"/>
          <p:cNvSpPr>
            <a:spLocks noChangeArrowheads="1"/>
          </p:cNvSpPr>
          <p:nvPr/>
        </p:nvSpPr>
        <p:spPr bwMode="auto">
          <a:xfrm>
            <a:off x="8045450" y="2322513"/>
            <a:ext cx="687388"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6107" name="Text Box 31"/>
          <p:cNvSpPr txBox="1">
            <a:spLocks noChangeArrowheads="1"/>
          </p:cNvSpPr>
          <p:nvPr/>
        </p:nvSpPr>
        <p:spPr bwMode="auto">
          <a:xfrm>
            <a:off x="8039100" y="2427288"/>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2</a:t>
            </a:r>
            <a:endParaRPr kumimoji="1" lang="en-US" altLang="zh-CN" sz="2000" b="1">
              <a:solidFill>
                <a:srgbClr val="333399"/>
              </a:solidFill>
              <a:latin typeface="Arial" pitchFamily="34" charset="0"/>
            </a:endParaRPr>
          </a:p>
        </p:txBody>
      </p:sp>
      <p:sp>
        <p:nvSpPr>
          <p:cNvPr id="46108" name="AutoShape 32"/>
          <p:cNvSpPr>
            <a:spLocks noChangeArrowheads="1"/>
          </p:cNvSpPr>
          <p:nvPr/>
        </p:nvSpPr>
        <p:spPr bwMode="auto">
          <a:xfrm>
            <a:off x="538163" y="2365375"/>
            <a:ext cx="687387"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6109" name="Text Box 33"/>
          <p:cNvSpPr txBox="1">
            <a:spLocks noChangeArrowheads="1"/>
          </p:cNvSpPr>
          <p:nvPr/>
        </p:nvSpPr>
        <p:spPr bwMode="auto">
          <a:xfrm>
            <a:off x="558800" y="2486025"/>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1</a:t>
            </a:r>
            <a:endParaRPr kumimoji="1" lang="en-US" altLang="zh-CN" sz="2000" b="1">
              <a:solidFill>
                <a:srgbClr val="333399"/>
              </a:solidFill>
              <a:latin typeface="Arial" pitchFamily="34" charset="0"/>
            </a:endParaRPr>
          </a:p>
        </p:txBody>
      </p:sp>
      <p:sp>
        <p:nvSpPr>
          <p:cNvPr id="46110" name="Text Box 34"/>
          <p:cNvSpPr txBox="1">
            <a:spLocks noChangeArrowheads="1"/>
          </p:cNvSpPr>
          <p:nvPr/>
        </p:nvSpPr>
        <p:spPr bwMode="auto">
          <a:xfrm>
            <a:off x="7781925"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2</a:t>
            </a:r>
          </a:p>
        </p:txBody>
      </p:sp>
      <p:sp>
        <p:nvSpPr>
          <p:cNvPr id="46111" name="Text Box 35"/>
          <p:cNvSpPr txBox="1">
            <a:spLocks noChangeArrowheads="1"/>
          </p:cNvSpPr>
          <p:nvPr/>
        </p:nvSpPr>
        <p:spPr bwMode="auto">
          <a:xfrm>
            <a:off x="2266950" y="3260725"/>
            <a:ext cx="4762500" cy="823913"/>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400">
                <a:solidFill>
                  <a:srgbClr val="333399"/>
                </a:solidFill>
                <a:latin typeface="Arial" pitchFamily="34" charset="0"/>
                <a:ea typeface="黑体" pitchFamily="49" charset="-122"/>
              </a:rPr>
              <a:t>数据链路层剥去帧首部和帧尾部后</a:t>
            </a:r>
          </a:p>
          <a:p>
            <a:pPr algn="ctr" defTabSz="762000" eaLnBrk="0" hangingPunct="0"/>
            <a:r>
              <a:rPr kumimoji="1" lang="zh-CN" altLang="en-US" sz="2400">
                <a:solidFill>
                  <a:srgbClr val="333399"/>
                </a:solidFill>
                <a:latin typeface="Arial" pitchFamily="34" charset="0"/>
                <a:ea typeface="黑体" pitchFamily="49" charset="-122"/>
              </a:rPr>
              <a:t>把帧的数据部分交给网络层</a:t>
            </a:r>
          </a:p>
        </p:txBody>
      </p:sp>
      <p:sp>
        <p:nvSpPr>
          <p:cNvPr id="130084" name="Rectangle 36"/>
          <p:cNvSpPr>
            <a:spLocks noChangeArrowheads="1"/>
          </p:cNvSpPr>
          <p:nvPr/>
        </p:nvSpPr>
        <p:spPr bwMode="auto">
          <a:xfrm>
            <a:off x="1982788" y="4806950"/>
            <a:ext cx="576262" cy="358775"/>
          </a:xfrm>
          <a:prstGeom prst="rect">
            <a:avLst/>
          </a:prstGeom>
          <a:solidFill>
            <a:srgbClr val="66FFFF"/>
          </a:solidFill>
          <a:ln w="9525">
            <a:solidFill>
              <a:schemeClr val="tx1"/>
            </a:solidFill>
            <a:miter lim="800000"/>
            <a:headEnd/>
            <a:tailEnd/>
          </a:ln>
        </p:spPr>
        <p:txBody>
          <a:bodyPr wrap="none" lIns="91577" tIns="45789" rIns="91577" bIns="45789" anchor="ctr"/>
          <a:lstStyle/>
          <a:p>
            <a:pPr algn="ctr" eaLnBrk="0" hangingPunct="0"/>
            <a:r>
              <a:rPr lang="en-US" altLang="zh-CN" sz="2000">
                <a:solidFill>
                  <a:srgbClr val="333399"/>
                </a:solidFill>
                <a:latin typeface="Arial" pitchFamily="34" charset="0"/>
              </a:rPr>
              <a:t>H</a:t>
            </a:r>
            <a:r>
              <a:rPr lang="en-US" altLang="zh-CN" sz="2000" b="1" baseline="-25000">
                <a:solidFill>
                  <a:srgbClr val="333399"/>
                </a:solidFill>
                <a:latin typeface="Arial" pitchFamily="34" charset="0"/>
              </a:rPr>
              <a:t>2</a:t>
            </a:r>
          </a:p>
        </p:txBody>
      </p:sp>
      <p:sp>
        <p:nvSpPr>
          <p:cNvPr id="130085" name="Rectangle 37"/>
          <p:cNvSpPr>
            <a:spLocks noChangeArrowheads="1"/>
          </p:cNvSpPr>
          <p:nvPr/>
        </p:nvSpPr>
        <p:spPr bwMode="auto">
          <a:xfrm>
            <a:off x="6669088" y="4808538"/>
            <a:ext cx="504825" cy="358775"/>
          </a:xfrm>
          <a:prstGeom prst="rect">
            <a:avLst/>
          </a:prstGeom>
          <a:solidFill>
            <a:srgbClr val="CCFF33"/>
          </a:solidFill>
          <a:ln w="9525">
            <a:solidFill>
              <a:schemeClr val="tx1"/>
            </a:solidFill>
            <a:miter lim="800000"/>
            <a:headEnd/>
            <a:tailEnd/>
          </a:ln>
        </p:spPr>
        <p:txBody>
          <a:bodyPr wrap="none" lIns="91577" tIns="45789" rIns="91577" bIns="45789" anchor="ctr"/>
          <a:lstStyle/>
          <a:p>
            <a:pPr algn="ctr" eaLnBrk="0" hangingPunct="0"/>
            <a:r>
              <a:rPr lang="en-US" altLang="zh-CN" sz="2000">
                <a:solidFill>
                  <a:srgbClr val="333399"/>
                </a:solidFill>
                <a:latin typeface="Arial" pitchFamily="34" charset="0"/>
              </a:rPr>
              <a:t>T</a:t>
            </a:r>
            <a:r>
              <a:rPr lang="en-US" altLang="zh-CN" sz="2000" b="1" baseline="-25000">
                <a:solidFill>
                  <a:srgbClr val="333399"/>
                </a:solidFill>
                <a:latin typeface="Arial" pitchFamily="34" charset="0"/>
              </a:rPr>
              <a:t>2</a:t>
            </a:r>
          </a:p>
        </p:txBody>
      </p:sp>
      <p:grpSp>
        <p:nvGrpSpPr>
          <p:cNvPr id="3" name="Group 38"/>
          <p:cNvGrpSpPr>
            <a:grpSpLocks/>
          </p:cNvGrpSpPr>
          <p:nvPr/>
        </p:nvGrpSpPr>
        <p:grpSpPr bwMode="auto">
          <a:xfrm>
            <a:off x="2559050" y="4808538"/>
            <a:ext cx="4110038" cy="358775"/>
            <a:chOff x="1610" y="3023"/>
            <a:chExt cx="2585" cy="226"/>
          </a:xfrm>
        </p:grpSpPr>
        <p:sp>
          <p:nvSpPr>
            <p:cNvPr id="46118" name="Rectangle 39"/>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p:spPr>
          <p:txBody>
            <a:bodyPr wrap="none" anchor="ctr"/>
            <a:lstStyle/>
            <a:p>
              <a:pPr algn="ctr" eaLnBrk="0" hangingPunct="0"/>
              <a:r>
                <a:rPr lang="en-US" altLang="zh-CN" sz="2000">
                  <a:solidFill>
                    <a:srgbClr val="333399"/>
                  </a:solidFill>
                  <a:latin typeface="Arial" pitchFamily="34" charset="0"/>
                </a:rPr>
                <a:t>H</a:t>
              </a:r>
              <a:r>
                <a:rPr lang="en-US" altLang="zh-CN" sz="2000" b="1" baseline="-25000">
                  <a:solidFill>
                    <a:srgbClr val="333399"/>
                  </a:solidFill>
                  <a:latin typeface="Arial" pitchFamily="34" charset="0"/>
                </a:rPr>
                <a:t>3</a:t>
              </a:r>
            </a:p>
          </p:txBody>
        </p:sp>
        <p:sp>
          <p:nvSpPr>
            <p:cNvPr id="46119" name="Rectangle 40"/>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p:spPr>
          <p:txBody>
            <a:bodyPr wrap="none" anchor="ctr"/>
            <a:lstStyle/>
            <a:p>
              <a:pPr algn="ctr" eaLnBrk="0" hangingPunct="0"/>
              <a:r>
                <a:rPr lang="en-US" altLang="zh-CN" sz="2000">
                  <a:solidFill>
                    <a:srgbClr val="333399"/>
                  </a:solidFill>
                  <a:latin typeface="Arial" pitchFamily="34" charset="0"/>
                </a:rPr>
                <a:t>H</a:t>
              </a:r>
              <a:r>
                <a:rPr lang="en-US" altLang="zh-CN" sz="2000" b="1" baseline="-25000">
                  <a:solidFill>
                    <a:srgbClr val="333399"/>
                  </a:solidFill>
                  <a:latin typeface="Arial" pitchFamily="34" charset="0"/>
                </a:rPr>
                <a:t>4</a:t>
              </a:r>
            </a:p>
          </p:txBody>
        </p:sp>
        <p:sp>
          <p:nvSpPr>
            <p:cNvPr id="46120"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p:spPr>
          <p:txBody>
            <a:bodyPr wrap="none" anchor="ctr"/>
            <a:lstStyle/>
            <a:p>
              <a:pPr algn="ctr" eaLnBrk="0" hangingPunct="0"/>
              <a:r>
                <a:rPr lang="en-US" altLang="zh-CN" sz="2000">
                  <a:solidFill>
                    <a:srgbClr val="333399"/>
                  </a:solidFill>
                  <a:latin typeface="Arial" pitchFamily="34" charset="0"/>
                </a:rPr>
                <a:t>H</a:t>
              </a:r>
              <a:r>
                <a:rPr lang="en-US" altLang="zh-CN" sz="2000" b="1" baseline="-25000">
                  <a:solidFill>
                    <a:srgbClr val="333399"/>
                  </a:solidFill>
                  <a:latin typeface="Arial" pitchFamily="34" charset="0"/>
                </a:rPr>
                <a:t>5</a:t>
              </a:r>
            </a:p>
          </p:txBody>
        </p:sp>
        <p:sp>
          <p:nvSpPr>
            <p:cNvPr id="46121" name="Rectangle 42"/>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p:spPr>
          <p:txBody>
            <a:bodyPr wrap="none" anchor="ctr"/>
            <a:lstStyle/>
            <a:p>
              <a:pPr algn="ctr" eaLnBrk="0" hangingPunct="0"/>
              <a:r>
                <a:rPr lang="zh-CN" altLang="en-US" sz="2000">
                  <a:solidFill>
                    <a:srgbClr val="333399"/>
                  </a:solidFill>
                  <a:ea typeface="黑体" pitchFamily="49" charset="-122"/>
                </a:rPr>
                <a:t>应 用 程 序 数 据</a:t>
              </a:r>
            </a:p>
          </p:txBody>
        </p:sp>
      </p:grpSp>
      <p:grpSp>
        <p:nvGrpSpPr>
          <p:cNvPr id="4" name="Group 43"/>
          <p:cNvGrpSpPr>
            <a:grpSpLocks/>
          </p:cNvGrpSpPr>
          <p:nvPr/>
        </p:nvGrpSpPr>
        <p:grpSpPr bwMode="auto">
          <a:xfrm>
            <a:off x="4217988" y="4479925"/>
            <a:ext cx="4233862" cy="398463"/>
            <a:chOff x="2653" y="2817"/>
            <a:chExt cx="2664" cy="250"/>
          </a:xfrm>
        </p:grpSpPr>
        <p:sp>
          <p:nvSpPr>
            <p:cNvPr id="46116" name="AutoShape 44"/>
            <p:cNvSpPr>
              <a:spLocks noChangeArrowheads="1"/>
            </p:cNvSpPr>
            <p:nvPr/>
          </p:nvSpPr>
          <p:spPr bwMode="auto">
            <a:xfrm rot="10800000" flipV="1">
              <a:off x="5193" y="2817"/>
              <a:ext cx="124" cy="250"/>
            </a:xfrm>
            <a:prstGeom prst="upArrow">
              <a:avLst>
                <a:gd name="adj1" fmla="val 50000"/>
                <a:gd name="adj2" fmla="val 50403"/>
              </a:avLst>
            </a:pr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a:p>
          </p:txBody>
        </p:sp>
        <p:sp>
          <p:nvSpPr>
            <p:cNvPr id="46117" name="AutoShape 45"/>
            <p:cNvSpPr>
              <a:spLocks noChangeArrowheads="1"/>
            </p:cNvSpPr>
            <p:nvPr/>
          </p:nvSpPr>
          <p:spPr bwMode="auto">
            <a:xfrm rot="10800000" flipV="1">
              <a:off x="2653" y="2817"/>
              <a:ext cx="124" cy="250"/>
            </a:xfrm>
            <a:prstGeom prst="upArrow">
              <a:avLst>
                <a:gd name="adj1" fmla="val 50000"/>
                <a:gd name="adj2" fmla="val 50403"/>
              </a:avLst>
            </a:pr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8" fill="hold" grpId="0" nodeType="afterEffect">
                                  <p:stCondLst>
                                    <p:cond delay="1000"/>
                                  </p:stCondLst>
                                  <p:childTnLst>
                                    <p:animEffect transition="out" filter="slide(fromLeft)">
                                      <p:cBhvr>
                                        <p:cTn id="6" dur="1000"/>
                                        <p:tgtEl>
                                          <p:spTgt spid="130084"/>
                                        </p:tgtEl>
                                      </p:cBhvr>
                                    </p:animEffect>
                                    <p:set>
                                      <p:cBhvr>
                                        <p:cTn id="7" dur="1" fill="hold">
                                          <p:stCondLst>
                                            <p:cond delay="999"/>
                                          </p:stCondLst>
                                        </p:cTn>
                                        <p:tgtEl>
                                          <p:spTgt spid="130084"/>
                                        </p:tgtEl>
                                        <p:attrNameLst>
                                          <p:attrName>style.visibility</p:attrName>
                                        </p:attrNameLst>
                                      </p:cBhvr>
                                      <p:to>
                                        <p:strVal val="hidden"/>
                                      </p:to>
                                    </p:set>
                                  </p:childTnLst>
                                </p:cTn>
                              </p:par>
                            </p:childTnLst>
                          </p:cTn>
                        </p:par>
                        <p:par>
                          <p:cTn id="8" fill="hold">
                            <p:stCondLst>
                              <p:cond delay="2000"/>
                            </p:stCondLst>
                            <p:childTnLst>
                              <p:par>
                                <p:cTn id="9" presetID="12" presetClass="exit" presetSubtype="2" fill="hold" grpId="0" nodeType="afterEffect">
                                  <p:stCondLst>
                                    <p:cond delay="0"/>
                                  </p:stCondLst>
                                  <p:childTnLst>
                                    <p:animEffect transition="out" filter="slide(fromRight)">
                                      <p:cBhvr>
                                        <p:cTn id="10" dur="1000"/>
                                        <p:tgtEl>
                                          <p:spTgt spid="130085"/>
                                        </p:tgtEl>
                                      </p:cBhvr>
                                    </p:animEffect>
                                    <p:set>
                                      <p:cBhvr>
                                        <p:cTn id="11" dur="1" fill="hold">
                                          <p:stCondLst>
                                            <p:cond delay="999"/>
                                          </p:stCondLst>
                                        </p:cTn>
                                        <p:tgtEl>
                                          <p:spTgt spid="130085"/>
                                        </p:tgtEl>
                                        <p:attrNameLst>
                                          <p:attrName>style.visibility</p:attrName>
                                        </p:attrNameLst>
                                      </p:cBhvr>
                                      <p:to>
                                        <p:strVal val="hidden"/>
                                      </p:to>
                                    </p:set>
                                  </p:childTnLst>
                                </p:cTn>
                              </p:par>
                            </p:childTnLst>
                          </p:cTn>
                        </p:par>
                        <p:par>
                          <p:cTn id="12" fill="hold">
                            <p:stCondLst>
                              <p:cond delay="300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1000"/>
                                        <p:tgtEl>
                                          <p:spTgt spid="4"/>
                                        </p:tgtEl>
                                      </p:cBhvr>
                                    </p:animEffect>
                                  </p:childTnLst>
                                </p:cTn>
                              </p:par>
                            </p:childTnLst>
                          </p:cTn>
                        </p:par>
                        <p:par>
                          <p:cTn id="16" fill="hold">
                            <p:stCondLst>
                              <p:cond delay="4000"/>
                            </p:stCondLst>
                            <p:childTnLst>
                              <p:par>
                                <p:cTn id="17" presetID="1" presetClass="exit" presetSubtype="0" fill="hold" nodeType="after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par>
                          <p:cTn id="19" fill="hold">
                            <p:stCondLst>
                              <p:cond delay="4000"/>
                            </p:stCondLst>
                            <p:childTnLst>
                              <p:par>
                                <p:cTn id="20" presetID="1"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par>
                          <p:cTn id="22" fill="hold">
                            <p:stCondLst>
                              <p:cond delay="4000"/>
                            </p:stCondLst>
                            <p:childTnLst>
                              <p:par>
                                <p:cTn id="23" presetID="1" presetClass="exit" presetSubtype="0" fill="hold" nodeType="after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84" grpId="0" animBg="1"/>
      <p:bldP spid="13008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063875" y="3581400"/>
            <a:ext cx="3603625" cy="360363"/>
            <a:chOff x="1928" y="2660"/>
            <a:chExt cx="2267" cy="226"/>
          </a:xfrm>
        </p:grpSpPr>
        <p:sp>
          <p:nvSpPr>
            <p:cNvPr id="47144" name="Rectangle 3"/>
            <p:cNvSpPr>
              <a:spLocks noChangeArrowheads="1"/>
            </p:cNvSpPr>
            <p:nvPr/>
          </p:nvSpPr>
          <p:spPr bwMode="auto">
            <a:xfrm>
              <a:off x="1928" y="2660"/>
              <a:ext cx="318" cy="226"/>
            </a:xfrm>
            <a:prstGeom prst="rect">
              <a:avLst/>
            </a:prstGeom>
            <a:solidFill>
              <a:srgbClr val="FF9900"/>
            </a:solidFill>
            <a:ln w="9525">
              <a:solidFill>
                <a:schemeClr val="tx1"/>
              </a:solidFill>
              <a:miter lim="800000"/>
              <a:headEnd/>
              <a:tailEnd/>
            </a:ln>
          </p:spPr>
          <p:txBody>
            <a:bodyPr wrap="none" anchor="ctr"/>
            <a:lstStyle/>
            <a:p>
              <a:pPr algn="ctr" eaLnBrk="0" hangingPunct="0"/>
              <a:r>
                <a:rPr lang="en-US" altLang="zh-CN" sz="2000">
                  <a:solidFill>
                    <a:srgbClr val="333399"/>
                  </a:solidFill>
                  <a:latin typeface="Arial" pitchFamily="34" charset="0"/>
                </a:rPr>
                <a:t>H</a:t>
              </a:r>
              <a:r>
                <a:rPr lang="en-US" altLang="zh-CN" sz="2000" b="1" baseline="-25000">
                  <a:solidFill>
                    <a:srgbClr val="333399"/>
                  </a:solidFill>
                  <a:latin typeface="Arial" pitchFamily="34" charset="0"/>
                </a:rPr>
                <a:t>4</a:t>
              </a:r>
            </a:p>
          </p:txBody>
        </p:sp>
        <p:sp>
          <p:nvSpPr>
            <p:cNvPr id="47145" name="Rectangle 4"/>
            <p:cNvSpPr>
              <a:spLocks noChangeArrowheads="1"/>
            </p:cNvSpPr>
            <p:nvPr/>
          </p:nvSpPr>
          <p:spPr bwMode="auto">
            <a:xfrm>
              <a:off x="2246" y="2660"/>
              <a:ext cx="318" cy="226"/>
            </a:xfrm>
            <a:prstGeom prst="rect">
              <a:avLst/>
            </a:prstGeom>
            <a:solidFill>
              <a:srgbClr val="FF99FF"/>
            </a:solidFill>
            <a:ln w="9525">
              <a:solidFill>
                <a:schemeClr val="tx1"/>
              </a:solidFill>
              <a:miter lim="800000"/>
              <a:headEnd/>
              <a:tailEnd/>
            </a:ln>
          </p:spPr>
          <p:txBody>
            <a:bodyPr wrap="none" anchor="ctr"/>
            <a:lstStyle/>
            <a:p>
              <a:pPr algn="ctr" eaLnBrk="0" hangingPunct="0"/>
              <a:r>
                <a:rPr lang="en-US" altLang="zh-CN" sz="2000">
                  <a:solidFill>
                    <a:srgbClr val="333399"/>
                  </a:solidFill>
                  <a:latin typeface="Arial" pitchFamily="34" charset="0"/>
                </a:rPr>
                <a:t>H</a:t>
              </a:r>
              <a:r>
                <a:rPr lang="en-US" altLang="zh-CN" sz="2000" b="1" baseline="-25000">
                  <a:solidFill>
                    <a:srgbClr val="333399"/>
                  </a:solidFill>
                  <a:latin typeface="Arial" pitchFamily="34" charset="0"/>
                </a:rPr>
                <a:t>5</a:t>
              </a:r>
            </a:p>
          </p:txBody>
        </p:sp>
        <p:sp>
          <p:nvSpPr>
            <p:cNvPr id="47146" name="Rectangle 5"/>
            <p:cNvSpPr>
              <a:spLocks noChangeArrowheads="1"/>
            </p:cNvSpPr>
            <p:nvPr/>
          </p:nvSpPr>
          <p:spPr bwMode="auto">
            <a:xfrm>
              <a:off x="2562" y="2660"/>
              <a:ext cx="1633" cy="226"/>
            </a:xfrm>
            <a:prstGeom prst="rect">
              <a:avLst/>
            </a:prstGeom>
            <a:solidFill>
              <a:srgbClr val="CCECFF"/>
            </a:solidFill>
            <a:ln w="9525">
              <a:solidFill>
                <a:schemeClr val="tx1"/>
              </a:solidFill>
              <a:miter lim="800000"/>
              <a:headEnd/>
              <a:tailEnd/>
            </a:ln>
          </p:spPr>
          <p:txBody>
            <a:bodyPr wrap="none" anchor="ctr"/>
            <a:lstStyle/>
            <a:p>
              <a:pPr algn="ctr" eaLnBrk="0" hangingPunct="0"/>
              <a:r>
                <a:rPr lang="zh-CN" altLang="en-US" sz="2000">
                  <a:solidFill>
                    <a:srgbClr val="333399"/>
                  </a:solidFill>
                  <a:ea typeface="黑体" pitchFamily="49" charset="-122"/>
                </a:rPr>
                <a:t>应 用 程 序 数 据</a:t>
              </a:r>
            </a:p>
          </p:txBody>
        </p:sp>
      </p:grpSp>
      <p:sp>
        <p:nvSpPr>
          <p:cNvPr id="131078" name="Rectangle 6"/>
          <p:cNvSpPr>
            <a:spLocks noChangeArrowheads="1"/>
          </p:cNvSpPr>
          <p:nvPr/>
        </p:nvSpPr>
        <p:spPr bwMode="auto">
          <a:xfrm>
            <a:off x="2559050" y="4230688"/>
            <a:ext cx="506413" cy="358775"/>
          </a:xfrm>
          <a:prstGeom prst="rect">
            <a:avLst/>
          </a:prstGeom>
          <a:solidFill>
            <a:srgbClr val="FFFF99"/>
          </a:solidFill>
          <a:ln w="9525">
            <a:solidFill>
              <a:schemeClr val="tx1"/>
            </a:solidFill>
            <a:miter lim="800000"/>
            <a:headEnd/>
            <a:tailEnd/>
          </a:ln>
        </p:spPr>
        <p:txBody>
          <a:bodyPr wrap="none" lIns="91577" tIns="45789" rIns="91577" bIns="45789" anchor="ctr"/>
          <a:lstStyle/>
          <a:p>
            <a:pPr algn="ctr" eaLnBrk="0" hangingPunct="0"/>
            <a:r>
              <a:rPr lang="en-US" altLang="zh-CN" sz="2000">
                <a:solidFill>
                  <a:srgbClr val="333399"/>
                </a:solidFill>
                <a:latin typeface="Arial" pitchFamily="34" charset="0"/>
              </a:rPr>
              <a:t>H</a:t>
            </a:r>
            <a:r>
              <a:rPr lang="en-US" altLang="zh-CN" sz="2000" b="1" baseline="-25000">
                <a:solidFill>
                  <a:srgbClr val="333399"/>
                </a:solidFill>
                <a:latin typeface="Arial" pitchFamily="34" charset="0"/>
              </a:rPr>
              <a:t>3</a:t>
            </a:r>
          </a:p>
        </p:txBody>
      </p:sp>
      <p:grpSp>
        <p:nvGrpSpPr>
          <p:cNvPr id="3" name="Group 7"/>
          <p:cNvGrpSpPr>
            <a:grpSpLocks/>
          </p:cNvGrpSpPr>
          <p:nvPr/>
        </p:nvGrpSpPr>
        <p:grpSpPr bwMode="auto">
          <a:xfrm>
            <a:off x="3065463" y="4230688"/>
            <a:ext cx="3603625" cy="358775"/>
            <a:chOff x="1928" y="2660"/>
            <a:chExt cx="2267" cy="226"/>
          </a:xfrm>
        </p:grpSpPr>
        <p:sp>
          <p:nvSpPr>
            <p:cNvPr id="47141" name="Rectangle 8"/>
            <p:cNvSpPr>
              <a:spLocks noChangeArrowheads="1"/>
            </p:cNvSpPr>
            <p:nvPr/>
          </p:nvSpPr>
          <p:spPr bwMode="auto">
            <a:xfrm>
              <a:off x="1928" y="2660"/>
              <a:ext cx="318" cy="226"/>
            </a:xfrm>
            <a:prstGeom prst="rect">
              <a:avLst/>
            </a:prstGeom>
            <a:solidFill>
              <a:srgbClr val="FF9900"/>
            </a:solidFill>
            <a:ln w="9525">
              <a:solidFill>
                <a:schemeClr val="tx1"/>
              </a:solidFill>
              <a:miter lim="800000"/>
              <a:headEnd/>
              <a:tailEnd/>
            </a:ln>
          </p:spPr>
          <p:txBody>
            <a:bodyPr wrap="none" anchor="ctr"/>
            <a:lstStyle/>
            <a:p>
              <a:pPr algn="ctr" eaLnBrk="0" hangingPunct="0"/>
              <a:r>
                <a:rPr lang="en-US" altLang="zh-CN" sz="2000">
                  <a:solidFill>
                    <a:srgbClr val="333399"/>
                  </a:solidFill>
                  <a:latin typeface="Arial" pitchFamily="34" charset="0"/>
                </a:rPr>
                <a:t>H</a:t>
              </a:r>
              <a:r>
                <a:rPr lang="en-US" altLang="zh-CN" sz="2000" b="1" baseline="-25000">
                  <a:solidFill>
                    <a:srgbClr val="333399"/>
                  </a:solidFill>
                  <a:latin typeface="Arial" pitchFamily="34" charset="0"/>
                </a:rPr>
                <a:t>4</a:t>
              </a:r>
            </a:p>
          </p:txBody>
        </p:sp>
        <p:sp>
          <p:nvSpPr>
            <p:cNvPr id="47142" name="Rectangle 9"/>
            <p:cNvSpPr>
              <a:spLocks noChangeArrowheads="1"/>
            </p:cNvSpPr>
            <p:nvPr/>
          </p:nvSpPr>
          <p:spPr bwMode="auto">
            <a:xfrm>
              <a:off x="2246" y="2660"/>
              <a:ext cx="318" cy="226"/>
            </a:xfrm>
            <a:prstGeom prst="rect">
              <a:avLst/>
            </a:prstGeom>
            <a:solidFill>
              <a:srgbClr val="FF99FF"/>
            </a:solidFill>
            <a:ln w="9525">
              <a:solidFill>
                <a:schemeClr val="tx1"/>
              </a:solidFill>
              <a:miter lim="800000"/>
              <a:headEnd/>
              <a:tailEnd/>
            </a:ln>
          </p:spPr>
          <p:txBody>
            <a:bodyPr wrap="none" anchor="ctr"/>
            <a:lstStyle/>
            <a:p>
              <a:pPr algn="ctr" eaLnBrk="0" hangingPunct="0"/>
              <a:r>
                <a:rPr lang="en-US" altLang="zh-CN" sz="2000">
                  <a:solidFill>
                    <a:srgbClr val="333399"/>
                  </a:solidFill>
                  <a:latin typeface="Arial" pitchFamily="34" charset="0"/>
                </a:rPr>
                <a:t>H</a:t>
              </a:r>
              <a:r>
                <a:rPr lang="en-US" altLang="zh-CN" sz="2000" b="1" baseline="-25000">
                  <a:solidFill>
                    <a:srgbClr val="333399"/>
                  </a:solidFill>
                  <a:latin typeface="Arial" pitchFamily="34" charset="0"/>
                </a:rPr>
                <a:t>5</a:t>
              </a:r>
            </a:p>
          </p:txBody>
        </p:sp>
        <p:sp>
          <p:nvSpPr>
            <p:cNvPr id="47143" name="Rectangle 10"/>
            <p:cNvSpPr>
              <a:spLocks noChangeArrowheads="1"/>
            </p:cNvSpPr>
            <p:nvPr/>
          </p:nvSpPr>
          <p:spPr bwMode="auto">
            <a:xfrm>
              <a:off x="2562" y="2660"/>
              <a:ext cx="1633" cy="226"/>
            </a:xfrm>
            <a:prstGeom prst="rect">
              <a:avLst/>
            </a:prstGeom>
            <a:solidFill>
              <a:srgbClr val="CCECFF"/>
            </a:solidFill>
            <a:ln w="9525">
              <a:solidFill>
                <a:schemeClr val="tx1"/>
              </a:solidFill>
              <a:miter lim="800000"/>
              <a:headEnd/>
              <a:tailEnd/>
            </a:ln>
          </p:spPr>
          <p:txBody>
            <a:bodyPr wrap="none" anchor="ctr"/>
            <a:lstStyle/>
            <a:p>
              <a:pPr algn="ctr" eaLnBrk="0" hangingPunct="0"/>
              <a:r>
                <a:rPr lang="zh-CN" altLang="en-US" sz="2000">
                  <a:solidFill>
                    <a:srgbClr val="333399"/>
                  </a:solidFill>
                  <a:ea typeface="黑体" pitchFamily="49" charset="-122"/>
                </a:rPr>
                <a:t>应 用 程 序 数 据</a:t>
              </a:r>
            </a:p>
          </p:txBody>
        </p:sp>
      </p:grpSp>
      <p:sp>
        <p:nvSpPr>
          <p:cNvPr id="47109" name="Rectangle 11"/>
          <p:cNvSpPr>
            <a:spLocks noGrp="1" noChangeArrowheads="1"/>
          </p:cNvSpPr>
          <p:nvPr>
            <p:ph type="title"/>
          </p:nvPr>
        </p:nvSpPr>
        <p:spPr/>
        <p:txBody>
          <a:bodyPr/>
          <a:lstStyle/>
          <a:p>
            <a:pPr algn="ctr"/>
            <a:r>
              <a:rPr lang="zh-CN" altLang="en-US" smtClean="0">
                <a:ea typeface="宋体" pitchFamily="2" charset="-122"/>
              </a:rPr>
              <a:t>计算机</a:t>
            </a:r>
            <a:r>
              <a:rPr lang="zh-CN" altLang="en-US" sz="2400" smtClean="0">
                <a:ea typeface="宋体" pitchFamily="2" charset="-122"/>
              </a:rPr>
              <a:t> </a:t>
            </a:r>
            <a:r>
              <a:rPr lang="en-US" altLang="zh-CN" smtClean="0">
                <a:ea typeface="宋体" pitchFamily="2" charset="-122"/>
              </a:rPr>
              <a:t>1</a:t>
            </a:r>
            <a:r>
              <a:rPr lang="en-US" altLang="zh-CN" sz="2400" smtClean="0">
                <a:ea typeface="宋体" pitchFamily="2" charset="-122"/>
              </a:rPr>
              <a:t> </a:t>
            </a:r>
            <a:r>
              <a:rPr lang="zh-CN" altLang="en-US" smtClean="0">
                <a:ea typeface="宋体" pitchFamily="2" charset="-122"/>
              </a:rPr>
              <a:t>向计算机</a:t>
            </a:r>
            <a:r>
              <a:rPr lang="zh-CN" altLang="en-US" sz="2400" smtClean="0">
                <a:ea typeface="宋体" pitchFamily="2" charset="-122"/>
              </a:rPr>
              <a:t> </a:t>
            </a:r>
            <a:r>
              <a:rPr lang="en-US" altLang="zh-CN" smtClean="0">
                <a:ea typeface="宋体" pitchFamily="2" charset="-122"/>
              </a:rPr>
              <a:t>2</a:t>
            </a:r>
            <a:r>
              <a:rPr lang="en-US" altLang="zh-CN" sz="2400" smtClean="0">
                <a:ea typeface="宋体" pitchFamily="2" charset="-122"/>
              </a:rPr>
              <a:t> </a:t>
            </a:r>
            <a:r>
              <a:rPr lang="zh-CN" altLang="en-US" smtClean="0">
                <a:ea typeface="宋体" pitchFamily="2" charset="-122"/>
              </a:rPr>
              <a:t>发送数据 </a:t>
            </a:r>
          </a:p>
        </p:txBody>
      </p:sp>
      <p:sp>
        <p:nvSpPr>
          <p:cNvPr id="47110" name="AutoShape 12"/>
          <p:cNvSpPr>
            <a:spLocks noChangeArrowheads="1"/>
          </p:cNvSpPr>
          <p:nvPr/>
        </p:nvSpPr>
        <p:spPr bwMode="auto">
          <a:xfrm rot="-5400000">
            <a:off x="4380707" y="1537494"/>
            <a:ext cx="417512" cy="9004300"/>
          </a:xfrm>
          <a:prstGeom prst="can">
            <a:avLst>
              <a:gd name="adj" fmla="val 48724"/>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7111" name="AutoShape 13"/>
          <p:cNvSpPr>
            <a:spLocks noChangeArrowheads="1"/>
          </p:cNvSpPr>
          <p:nvPr/>
        </p:nvSpPr>
        <p:spPr bwMode="auto">
          <a:xfrm>
            <a:off x="533400" y="2852738"/>
            <a:ext cx="839788" cy="3003550"/>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7112" name="Text Box 14"/>
          <p:cNvSpPr txBox="1">
            <a:spLocks noChangeArrowheads="1"/>
          </p:cNvSpPr>
          <p:nvPr/>
        </p:nvSpPr>
        <p:spPr bwMode="auto">
          <a:xfrm>
            <a:off x="782638" y="303371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47113" name="Text Box 15"/>
          <p:cNvSpPr txBox="1">
            <a:spLocks noChangeArrowheads="1"/>
          </p:cNvSpPr>
          <p:nvPr/>
        </p:nvSpPr>
        <p:spPr bwMode="auto">
          <a:xfrm>
            <a:off x="782638" y="3660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47114" name="Text Box 16"/>
          <p:cNvSpPr txBox="1">
            <a:spLocks noChangeArrowheads="1"/>
          </p:cNvSpPr>
          <p:nvPr/>
        </p:nvSpPr>
        <p:spPr bwMode="auto">
          <a:xfrm>
            <a:off x="782638" y="421957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47115" name="Text Box 17"/>
          <p:cNvSpPr txBox="1">
            <a:spLocks noChangeArrowheads="1"/>
          </p:cNvSpPr>
          <p:nvPr/>
        </p:nvSpPr>
        <p:spPr bwMode="auto">
          <a:xfrm>
            <a:off x="782638" y="477996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47116" name="Text Box 18"/>
          <p:cNvSpPr txBox="1">
            <a:spLocks noChangeArrowheads="1"/>
          </p:cNvSpPr>
          <p:nvPr/>
        </p:nvSpPr>
        <p:spPr bwMode="auto">
          <a:xfrm>
            <a:off x="782638" y="53467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47117" name="Freeform 19"/>
          <p:cNvSpPr>
            <a:spLocks/>
          </p:cNvSpPr>
          <p:nvPr/>
        </p:nvSpPr>
        <p:spPr bwMode="auto">
          <a:xfrm>
            <a:off x="533400" y="3455988"/>
            <a:ext cx="849313" cy="61912"/>
          </a:xfrm>
          <a:custGeom>
            <a:avLst/>
            <a:gdLst>
              <a:gd name="T0" fmla="*/ 0 w 534"/>
              <a:gd name="T1" fmla="*/ 91264174 h 42"/>
              <a:gd name="T2" fmla="*/ 1183856293 w 534"/>
              <a:gd name="T3" fmla="*/ 91264174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7118" name="Freeform 20"/>
          <p:cNvSpPr>
            <a:spLocks/>
          </p:cNvSpPr>
          <p:nvPr/>
        </p:nvSpPr>
        <p:spPr bwMode="auto">
          <a:xfrm>
            <a:off x="542925" y="4032250"/>
            <a:ext cx="849313" cy="61913"/>
          </a:xfrm>
          <a:custGeom>
            <a:avLst/>
            <a:gdLst>
              <a:gd name="T0" fmla="*/ 0 w 534"/>
              <a:gd name="T1" fmla="*/ 78228544 h 42"/>
              <a:gd name="T2" fmla="*/ 1183856293 w 534"/>
              <a:gd name="T3" fmla="*/ 91267122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7119" name="Freeform 21"/>
          <p:cNvSpPr>
            <a:spLocks/>
          </p:cNvSpPr>
          <p:nvPr/>
        </p:nvSpPr>
        <p:spPr bwMode="auto">
          <a:xfrm>
            <a:off x="520700" y="4608513"/>
            <a:ext cx="871538" cy="60325"/>
          </a:xfrm>
          <a:custGeom>
            <a:avLst/>
            <a:gdLst>
              <a:gd name="T0" fmla="*/ 0 w 548"/>
              <a:gd name="T1" fmla="*/ 86645363 h 42"/>
              <a:gd name="T2" fmla="*/ 1219154285 w 548"/>
              <a:gd name="T3" fmla="*/ 86645363 h 42"/>
              <a:gd name="T4" fmla="*/ 1386091907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7120" name="Freeform 22"/>
          <p:cNvSpPr>
            <a:spLocks/>
          </p:cNvSpPr>
          <p:nvPr/>
        </p:nvSpPr>
        <p:spPr bwMode="auto">
          <a:xfrm>
            <a:off x="520700" y="5202238"/>
            <a:ext cx="862013" cy="60325"/>
          </a:xfrm>
          <a:custGeom>
            <a:avLst/>
            <a:gdLst>
              <a:gd name="T0" fmla="*/ 0 w 542"/>
              <a:gd name="T1" fmla="*/ 86645363 h 42"/>
              <a:gd name="T2" fmla="*/ 1204025260 w 542"/>
              <a:gd name="T3" fmla="*/ 86645363 h 42"/>
              <a:gd name="T4" fmla="*/ 1370971020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7121" name="AutoShape 23"/>
          <p:cNvSpPr>
            <a:spLocks noChangeArrowheads="1"/>
          </p:cNvSpPr>
          <p:nvPr/>
        </p:nvSpPr>
        <p:spPr bwMode="auto">
          <a:xfrm>
            <a:off x="7897813" y="2819400"/>
            <a:ext cx="839787" cy="3036888"/>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7122" name="Text Box 24"/>
          <p:cNvSpPr txBox="1">
            <a:spLocks noChangeArrowheads="1"/>
          </p:cNvSpPr>
          <p:nvPr/>
        </p:nvSpPr>
        <p:spPr bwMode="auto">
          <a:xfrm>
            <a:off x="7935913" y="29972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47123" name="Text Box 25"/>
          <p:cNvSpPr txBox="1">
            <a:spLocks noChangeArrowheads="1"/>
          </p:cNvSpPr>
          <p:nvPr/>
        </p:nvSpPr>
        <p:spPr bwMode="auto">
          <a:xfrm>
            <a:off x="7935913" y="362585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47124" name="Text Box 26"/>
          <p:cNvSpPr txBox="1">
            <a:spLocks noChangeArrowheads="1"/>
          </p:cNvSpPr>
          <p:nvPr/>
        </p:nvSpPr>
        <p:spPr bwMode="auto">
          <a:xfrm>
            <a:off x="7935913" y="4184650"/>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47125" name="Text Box 27"/>
          <p:cNvSpPr txBox="1">
            <a:spLocks noChangeArrowheads="1"/>
          </p:cNvSpPr>
          <p:nvPr/>
        </p:nvSpPr>
        <p:spPr bwMode="auto">
          <a:xfrm>
            <a:off x="7935913" y="474662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47126" name="Text Box 28"/>
          <p:cNvSpPr txBox="1">
            <a:spLocks noChangeArrowheads="1"/>
          </p:cNvSpPr>
          <p:nvPr/>
        </p:nvSpPr>
        <p:spPr bwMode="auto">
          <a:xfrm>
            <a:off x="7935913" y="5311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47127" name="Freeform 29"/>
          <p:cNvSpPr>
            <a:spLocks/>
          </p:cNvSpPr>
          <p:nvPr/>
        </p:nvSpPr>
        <p:spPr bwMode="auto">
          <a:xfrm>
            <a:off x="7897813" y="3421063"/>
            <a:ext cx="849312" cy="61912"/>
          </a:xfrm>
          <a:custGeom>
            <a:avLst/>
            <a:gdLst>
              <a:gd name="T0" fmla="*/ 0 w 534"/>
              <a:gd name="T1" fmla="*/ 91264174 h 42"/>
              <a:gd name="T2" fmla="*/ 1183853308 w 534"/>
              <a:gd name="T3" fmla="*/ 91264174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7128" name="Freeform 30"/>
          <p:cNvSpPr>
            <a:spLocks/>
          </p:cNvSpPr>
          <p:nvPr/>
        </p:nvSpPr>
        <p:spPr bwMode="auto">
          <a:xfrm>
            <a:off x="7907338" y="3997325"/>
            <a:ext cx="849312" cy="61913"/>
          </a:xfrm>
          <a:custGeom>
            <a:avLst/>
            <a:gdLst>
              <a:gd name="T0" fmla="*/ 0 w 534"/>
              <a:gd name="T1" fmla="*/ 78228544 h 42"/>
              <a:gd name="T2" fmla="*/ 1183853308 w 534"/>
              <a:gd name="T3" fmla="*/ 91267122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7129" name="Freeform 31"/>
          <p:cNvSpPr>
            <a:spLocks/>
          </p:cNvSpPr>
          <p:nvPr/>
        </p:nvSpPr>
        <p:spPr bwMode="auto">
          <a:xfrm>
            <a:off x="7885113" y="4573588"/>
            <a:ext cx="871537" cy="60325"/>
          </a:xfrm>
          <a:custGeom>
            <a:avLst/>
            <a:gdLst>
              <a:gd name="T0" fmla="*/ 0 w 548"/>
              <a:gd name="T1" fmla="*/ 86645363 h 42"/>
              <a:gd name="T2" fmla="*/ 1219151295 w 548"/>
              <a:gd name="T3" fmla="*/ 86645363 h 42"/>
              <a:gd name="T4" fmla="*/ 138608872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7130" name="Freeform 32"/>
          <p:cNvSpPr>
            <a:spLocks/>
          </p:cNvSpPr>
          <p:nvPr/>
        </p:nvSpPr>
        <p:spPr bwMode="auto">
          <a:xfrm>
            <a:off x="7885113" y="5167313"/>
            <a:ext cx="862012" cy="60325"/>
          </a:xfrm>
          <a:custGeom>
            <a:avLst/>
            <a:gdLst>
              <a:gd name="T0" fmla="*/ 0 w 542"/>
              <a:gd name="T1" fmla="*/ 86645363 h 42"/>
              <a:gd name="T2" fmla="*/ 1204023864 w 542"/>
              <a:gd name="T3" fmla="*/ 86645363 h 42"/>
              <a:gd name="T4" fmla="*/ 1370967839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7131" name="Text Box 33"/>
          <p:cNvSpPr txBox="1">
            <a:spLocks noChangeArrowheads="1"/>
          </p:cNvSpPr>
          <p:nvPr/>
        </p:nvSpPr>
        <p:spPr bwMode="auto">
          <a:xfrm>
            <a:off x="395288"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1</a:t>
            </a:r>
          </a:p>
        </p:txBody>
      </p:sp>
      <p:sp>
        <p:nvSpPr>
          <p:cNvPr id="47132" name="AutoShape 34"/>
          <p:cNvSpPr>
            <a:spLocks noChangeArrowheads="1"/>
          </p:cNvSpPr>
          <p:nvPr/>
        </p:nvSpPr>
        <p:spPr bwMode="auto">
          <a:xfrm>
            <a:off x="8045450" y="2322513"/>
            <a:ext cx="687388"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7133" name="Text Box 35"/>
          <p:cNvSpPr txBox="1">
            <a:spLocks noChangeArrowheads="1"/>
          </p:cNvSpPr>
          <p:nvPr/>
        </p:nvSpPr>
        <p:spPr bwMode="auto">
          <a:xfrm>
            <a:off x="8039100" y="2427288"/>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2</a:t>
            </a:r>
            <a:endParaRPr kumimoji="1" lang="en-US" altLang="zh-CN" sz="2000" b="1">
              <a:solidFill>
                <a:srgbClr val="333399"/>
              </a:solidFill>
              <a:latin typeface="Arial" pitchFamily="34" charset="0"/>
            </a:endParaRPr>
          </a:p>
        </p:txBody>
      </p:sp>
      <p:sp>
        <p:nvSpPr>
          <p:cNvPr id="47134" name="AutoShape 36"/>
          <p:cNvSpPr>
            <a:spLocks noChangeArrowheads="1"/>
          </p:cNvSpPr>
          <p:nvPr/>
        </p:nvSpPr>
        <p:spPr bwMode="auto">
          <a:xfrm>
            <a:off x="538163" y="2365375"/>
            <a:ext cx="687387"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7135" name="Text Box 37"/>
          <p:cNvSpPr txBox="1">
            <a:spLocks noChangeArrowheads="1"/>
          </p:cNvSpPr>
          <p:nvPr/>
        </p:nvSpPr>
        <p:spPr bwMode="auto">
          <a:xfrm>
            <a:off x="558800" y="2486025"/>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1</a:t>
            </a:r>
            <a:endParaRPr kumimoji="1" lang="en-US" altLang="zh-CN" sz="2000" b="1">
              <a:solidFill>
                <a:srgbClr val="333399"/>
              </a:solidFill>
              <a:latin typeface="Arial" pitchFamily="34" charset="0"/>
            </a:endParaRPr>
          </a:p>
        </p:txBody>
      </p:sp>
      <p:sp>
        <p:nvSpPr>
          <p:cNvPr id="47136" name="Text Box 38"/>
          <p:cNvSpPr txBox="1">
            <a:spLocks noChangeArrowheads="1"/>
          </p:cNvSpPr>
          <p:nvPr/>
        </p:nvSpPr>
        <p:spPr bwMode="auto">
          <a:xfrm>
            <a:off x="7781925"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2</a:t>
            </a:r>
          </a:p>
        </p:txBody>
      </p:sp>
      <p:sp>
        <p:nvSpPr>
          <p:cNvPr id="47137" name="Text Box 39"/>
          <p:cNvSpPr txBox="1">
            <a:spLocks noChangeArrowheads="1"/>
          </p:cNvSpPr>
          <p:nvPr/>
        </p:nvSpPr>
        <p:spPr bwMode="auto">
          <a:xfrm>
            <a:off x="2589213" y="2682875"/>
            <a:ext cx="4152900" cy="823913"/>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400">
                <a:solidFill>
                  <a:srgbClr val="333399"/>
                </a:solidFill>
                <a:latin typeface="Arial" pitchFamily="34" charset="0"/>
                <a:ea typeface="黑体" pitchFamily="49" charset="-122"/>
              </a:rPr>
              <a:t>网络层剥去分组首部后</a:t>
            </a:r>
          </a:p>
          <a:p>
            <a:pPr algn="ctr" defTabSz="762000" eaLnBrk="0" hangingPunct="0"/>
            <a:r>
              <a:rPr kumimoji="1" lang="zh-CN" altLang="en-US" sz="2400">
                <a:solidFill>
                  <a:srgbClr val="333399"/>
                </a:solidFill>
                <a:latin typeface="Arial" pitchFamily="34" charset="0"/>
                <a:ea typeface="黑体" pitchFamily="49" charset="-122"/>
              </a:rPr>
              <a:t>把分组的数据部分交给运输层</a:t>
            </a:r>
          </a:p>
        </p:txBody>
      </p:sp>
      <p:grpSp>
        <p:nvGrpSpPr>
          <p:cNvPr id="4" name="Group 40"/>
          <p:cNvGrpSpPr>
            <a:grpSpLocks/>
          </p:cNvGrpSpPr>
          <p:nvPr/>
        </p:nvGrpSpPr>
        <p:grpSpPr bwMode="auto">
          <a:xfrm>
            <a:off x="4597400" y="3903663"/>
            <a:ext cx="3854450" cy="396875"/>
            <a:chOff x="2892" y="2454"/>
            <a:chExt cx="2425" cy="250"/>
          </a:xfrm>
        </p:grpSpPr>
        <p:sp>
          <p:nvSpPr>
            <p:cNvPr id="47139" name="AutoShape 41"/>
            <p:cNvSpPr>
              <a:spLocks noChangeArrowheads="1"/>
            </p:cNvSpPr>
            <p:nvPr/>
          </p:nvSpPr>
          <p:spPr bwMode="auto">
            <a:xfrm rot="10800000" flipV="1">
              <a:off x="5193" y="2454"/>
              <a:ext cx="124" cy="250"/>
            </a:xfrm>
            <a:prstGeom prst="upArrow">
              <a:avLst>
                <a:gd name="adj1" fmla="val 50000"/>
                <a:gd name="adj2" fmla="val 50403"/>
              </a:avLst>
            </a:pr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a:p>
          </p:txBody>
        </p:sp>
        <p:sp>
          <p:nvSpPr>
            <p:cNvPr id="47140" name="AutoShape 42"/>
            <p:cNvSpPr>
              <a:spLocks noChangeArrowheads="1"/>
            </p:cNvSpPr>
            <p:nvPr/>
          </p:nvSpPr>
          <p:spPr bwMode="auto">
            <a:xfrm rot="10800000" flipV="1">
              <a:off x="2892" y="2454"/>
              <a:ext cx="124" cy="250"/>
            </a:xfrm>
            <a:prstGeom prst="upArrow">
              <a:avLst>
                <a:gd name="adj1" fmla="val 50000"/>
                <a:gd name="adj2" fmla="val 50403"/>
              </a:avLst>
            </a:pr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8" fill="hold" grpId="0" nodeType="afterEffect">
                                  <p:stCondLst>
                                    <p:cond delay="1000"/>
                                  </p:stCondLst>
                                  <p:childTnLst>
                                    <p:animEffect transition="out" filter="slide(fromLeft)">
                                      <p:cBhvr>
                                        <p:cTn id="6" dur="1000"/>
                                        <p:tgtEl>
                                          <p:spTgt spid="131078"/>
                                        </p:tgtEl>
                                      </p:cBhvr>
                                    </p:animEffect>
                                    <p:set>
                                      <p:cBhvr>
                                        <p:cTn id="7" dur="1" fill="hold">
                                          <p:stCondLst>
                                            <p:cond delay="999"/>
                                          </p:stCondLst>
                                        </p:cTn>
                                        <p:tgtEl>
                                          <p:spTgt spid="131078"/>
                                        </p:tgtEl>
                                        <p:attrNameLst>
                                          <p:attrName>style.visibility</p:attrName>
                                        </p:attrNameLst>
                                      </p:cBhvr>
                                      <p:to>
                                        <p:strVal val="hidden"/>
                                      </p:to>
                                    </p:se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2000"/>
                                        <p:tgtEl>
                                          <p:spTgt spid="4"/>
                                        </p:tgtEl>
                                      </p:cBhvr>
                                    </p:animEffect>
                                  </p:childTnLst>
                                </p:cTn>
                              </p:par>
                            </p:childTnLst>
                          </p:cTn>
                        </p:par>
                        <p:par>
                          <p:cTn id="12" fill="hold">
                            <p:stCondLst>
                              <p:cond delay="4000"/>
                            </p:stCondLst>
                            <p:childTnLst>
                              <p:par>
                                <p:cTn id="13" presetID="1" presetClass="exit" presetSubtype="0" fill="hold" nodeType="after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par>
                          <p:cTn id="15" fill="hold">
                            <p:stCondLst>
                              <p:cond delay="4000"/>
                            </p:stCondLst>
                            <p:childTnLst>
                              <p:par>
                                <p:cTn id="16" presetID="1"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par>
                          <p:cTn id="18" fill="hold">
                            <p:stCondLst>
                              <p:cond delay="4000"/>
                            </p:stCondLst>
                            <p:childTnLst>
                              <p:par>
                                <p:cTn id="19" presetID="1" presetClass="exit" presetSubtype="0" fill="hold" nodeType="after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568700" y="3001963"/>
            <a:ext cx="3098800" cy="360362"/>
            <a:chOff x="2245" y="2252"/>
            <a:chExt cx="1949" cy="226"/>
          </a:xfrm>
        </p:grpSpPr>
        <p:sp>
          <p:nvSpPr>
            <p:cNvPr id="48167" name="Rectangle 3"/>
            <p:cNvSpPr>
              <a:spLocks noChangeArrowheads="1"/>
            </p:cNvSpPr>
            <p:nvPr/>
          </p:nvSpPr>
          <p:spPr bwMode="auto">
            <a:xfrm>
              <a:off x="2245" y="2252"/>
              <a:ext cx="318" cy="226"/>
            </a:xfrm>
            <a:prstGeom prst="rect">
              <a:avLst/>
            </a:prstGeom>
            <a:solidFill>
              <a:srgbClr val="FF99FF"/>
            </a:solidFill>
            <a:ln w="9525">
              <a:solidFill>
                <a:schemeClr val="tx1"/>
              </a:solidFill>
              <a:miter lim="800000"/>
              <a:headEnd/>
              <a:tailEnd/>
            </a:ln>
          </p:spPr>
          <p:txBody>
            <a:bodyPr wrap="none" anchor="ctr"/>
            <a:lstStyle/>
            <a:p>
              <a:pPr algn="ctr" eaLnBrk="0" hangingPunct="0"/>
              <a:r>
                <a:rPr lang="en-US" altLang="zh-CN" sz="2000">
                  <a:solidFill>
                    <a:srgbClr val="333399"/>
                  </a:solidFill>
                  <a:latin typeface="Arial" pitchFamily="34" charset="0"/>
                </a:rPr>
                <a:t>H</a:t>
              </a:r>
              <a:r>
                <a:rPr lang="en-US" altLang="zh-CN" sz="2000" b="1" baseline="-25000">
                  <a:solidFill>
                    <a:srgbClr val="333399"/>
                  </a:solidFill>
                  <a:latin typeface="Arial" pitchFamily="34" charset="0"/>
                </a:rPr>
                <a:t>5</a:t>
              </a:r>
            </a:p>
          </p:txBody>
        </p:sp>
        <p:sp>
          <p:nvSpPr>
            <p:cNvPr id="48168" name="Rectangle 4"/>
            <p:cNvSpPr>
              <a:spLocks noChangeArrowheads="1"/>
            </p:cNvSpPr>
            <p:nvPr/>
          </p:nvSpPr>
          <p:spPr bwMode="auto">
            <a:xfrm>
              <a:off x="2561" y="2252"/>
              <a:ext cx="1633" cy="226"/>
            </a:xfrm>
            <a:prstGeom prst="rect">
              <a:avLst/>
            </a:prstGeom>
            <a:solidFill>
              <a:srgbClr val="CCECFF"/>
            </a:solidFill>
            <a:ln w="9525">
              <a:solidFill>
                <a:schemeClr val="tx1"/>
              </a:solidFill>
              <a:miter lim="800000"/>
              <a:headEnd/>
              <a:tailEnd/>
            </a:ln>
          </p:spPr>
          <p:txBody>
            <a:bodyPr wrap="none" anchor="ctr"/>
            <a:lstStyle/>
            <a:p>
              <a:pPr algn="ctr" eaLnBrk="0" hangingPunct="0"/>
              <a:r>
                <a:rPr lang="zh-CN" altLang="en-US" sz="2000">
                  <a:solidFill>
                    <a:srgbClr val="333399"/>
                  </a:solidFill>
                  <a:ea typeface="黑体" pitchFamily="49" charset="-122"/>
                </a:rPr>
                <a:t>应 用 程 序 数 据</a:t>
              </a:r>
            </a:p>
          </p:txBody>
        </p:sp>
      </p:grpSp>
      <p:sp>
        <p:nvSpPr>
          <p:cNvPr id="132101" name="Rectangle 5"/>
          <p:cNvSpPr>
            <a:spLocks noChangeArrowheads="1"/>
          </p:cNvSpPr>
          <p:nvPr/>
        </p:nvSpPr>
        <p:spPr bwMode="auto">
          <a:xfrm>
            <a:off x="3063875" y="3581400"/>
            <a:ext cx="504825" cy="360363"/>
          </a:xfrm>
          <a:prstGeom prst="rect">
            <a:avLst/>
          </a:prstGeom>
          <a:solidFill>
            <a:srgbClr val="FF9900"/>
          </a:solidFill>
          <a:ln w="9525">
            <a:solidFill>
              <a:schemeClr val="tx1"/>
            </a:solidFill>
            <a:miter lim="800000"/>
            <a:headEnd/>
            <a:tailEnd/>
          </a:ln>
        </p:spPr>
        <p:txBody>
          <a:bodyPr wrap="none" lIns="91577" tIns="45789" rIns="91577" bIns="45789" anchor="ctr"/>
          <a:lstStyle/>
          <a:p>
            <a:pPr algn="ctr" eaLnBrk="0" hangingPunct="0"/>
            <a:r>
              <a:rPr lang="en-US" altLang="zh-CN" sz="2000">
                <a:solidFill>
                  <a:srgbClr val="333399"/>
                </a:solidFill>
                <a:latin typeface="Arial" pitchFamily="34" charset="0"/>
              </a:rPr>
              <a:t>H</a:t>
            </a:r>
            <a:r>
              <a:rPr lang="en-US" altLang="zh-CN" sz="2000" b="1" baseline="-25000">
                <a:solidFill>
                  <a:srgbClr val="333399"/>
                </a:solidFill>
                <a:latin typeface="Arial" pitchFamily="34" charset="0"/>
              </a:rPr>
              <a:t>4</a:t>
            </a:r>
          </a:p>
        </p:txBody>
      </p:sp>
      <p:grpSp>
        <p:nvGrpSpPr>
          <p:cNvPr id="3" name="Group 6"/>
          <p:cNvGrpSpPr>
            <a:grpSpLocks/>
          </p:cNvGrpSpPr>
          <p:nvPr/>
        </p:nvGrpSpPr>
        <p:grpSpPr bwMode="auto">
          <a:xfrm>
            <a:off x="3568700" y="3581400"/>
            <a:ext cx="3098800" cy="360363"/>
            <a:chOff x="2245" y="2252"/>
            <a:chExt cx="1949" cy="226"/>
          </a:xfrm>
        </p:grpSpPr>
        <p:sp>
          <p:nvSpPr>
            <p:cNvPr id="48165" name="Rectangle 7"/>
            <p:cNvSpPr>
              <a:spLocks noChangeArrowheads="1"/>
            </p:cNvSpPr>
            <p:nvPr/>
          </p:nvSpPr>
          <p:spPr bwMode="auto">
            <a:xfrm>
              <a:off x="2245" y="2252"/>
              <a:ext cx="318" cy="226"/>
            </a:xfrm>
            <a:prstGeom prst="rect">
              <a:avLst/>
            </a:prstGeom>
            <a:solidFill>
              <a:srgbClr val="FF99FF"/>
            </a:solidFill>
            <a:ln w="9525">
              <a:solidFill>
                <a:schemeClr val="tx1"/>
              </a:solidFill>
              <a:miter lim="800000"/>
              <a:headEnd/>
              <a:tailEnd/>
            </a:ln>
          </p:spPr>
          <p:txBody>
            <a:bodyPr wrap="none" anchor="ctr"/>
            <a:lstStyle/>
            <a:p>
              <a:pPr algn="ctr" eaLnBrk="0" hangingPunct="0"/>
              <a:r>
                <a:rPr lang="en-US" altLang="zh-CN" sz="2000">
                  <a:solidFill>
                    <a:srgbClr val="333399"/>
                  </a:solidFill>
                  <a:latin typeface="Arial" pitchFamily="34" charset="0"/>
                </a:rPr>
                <a:t>H</a:t>
              </a:r>
              <a:r>
                <a:rPr lang="en-US" altLang="zh-CN" sz="2000" b="1" baseline="-25000">
                  <a:solidFill>
                    <a:srgbClr val="333399"/>
                  </a:solidFill>
                  <a:latin typeface="Arial" pitchFamily="34" charset="0"/>
                </a:rPr>
                <a:t>5</a:t>
              </a:r>
            </a:p>
          </p:txBody>
        </p:sp>
        <p:sp>
          <p:nvSpPr>
            <p:cNvPr id="48166" name="Rectangle 8"/>
            <p:cNvSpPr>
              <a:spLocks noChangeArrowheads="1"/>
            </p:cNvSpPr>
            <p:nvPr/>
          </p:nvSpPr>
          <p:spPr bwMode="auto">
            <a:xfrm>
              <a:off x="2561" y="2252"/>
              <a:ext cx="1633" cy="226"/>
            </a:xfrm>
            <a:prstGeom prst="rect">
              <a:avLst/>
            </a:prstGeom>
            <a:solidFill>
              <a:srgbClr val="CCECFF"/>
            </a:solidFill>
            <a:ln w="9525">
              <a:solidFill>
                <a:schemeClr val="tx1"/>
              </a:solidFill>
              <a:miter lim="800000"/>
              <a:headEnd/>
              <a:tailEnd/>
            </a:ln>
          </p:spPr>
          <p:txBody>
            <a:bodyPr wrap="none" anchor="ctr"/>
            <a:lstStyle/>
            <a:p>
              <a:pPr algn="ctr" eaLnBrk="0" hangingPunct="0"/>
              <a:r>
                <a:rPr lang="zh-CN" altLang="en-US" sz="2000">
                  <a:solidFill>
                    <a:srgbClr val="333399"/>
                  </a:solidFill>
                  <a:ea typeface="黑体" pitchFamily="49" charset="-122"/>
                </a:rPr>
                <a:t>应 用 程 序 数 据</a:t>
              </a:r>
            </a:p>
          </p:txBody>
        </p:sp>
      </p:grpSp>
      <p:sp>
        <p:nvSpPr>
          <p:cNvPr id="48133" name="Rectangle 9"/>
          <p:cNvSpPr>
            <a:spLocks noGrp="1" noChangeArrowheads="1"/>
          </p:cNvSpPr>
          <p:nvPr>
            <p:ph type="title"/>
          </p:nvPr>
        </p:nvSpPr>
        <p:spPr/>
        <p:txBody>
          <a:bodyPr/>
          <a:lstStyle/>
          <a:p>
            <a:pPr algn="ctr"/>
            <a:r>
              <a:rPr lang="zh-CN" altLang="en-US" smtClean="0">
                <a:ea typeface="宋体" pitchFamily="2" charset="-122"/>
              </a:rPr>
              <a:t>计算机</a:t>
            </a:r>
            <a:r>
              <a:rPr lang="zh-CN" altLang="en-US" sz="2400" smtClean="0">
                <a:ea typeface="宋体" pitchFamily="2" charset="-122"/>
              </a:rPr>
              <a:t> </a:t>
            </a:r>
            <a:r>
              <a:rPr lang="en-US" altLang="zh-CN" smtClean="0">
                <a:ea typeface="宋体" pitchFamily="2" charset="-122"/>
              </a:rPr>
              <a:t>1</a:t>
            </a:r>
            <a:r>
              <a:rPr lang="en-US" altLang="zh-CN" sz="2400" smtClean="0">
                <a:ea typeface="宋体" pitchFamily="2" charset="-122"/>
              </a:rPr>
              <a:t> </a:t>
            </a:r>
            <a:r>
              <a:rPr lang="zh-CN" altLang="en-US" smtClean="0">
                <a:ea typeface="宋体" pitchFamily="2" charset="-122"/>
              </a:rPr>
              <a:t>向计算机</a:t>
            </a:r>
            <a:r>
              <a:rPr lang="zh-CN" altLang="en-US" sz="2400" smtClean="0">
                <a:ea typeface="宋体" pitchFamily="2" charset="-122"/>
              </a:rPr>
              <a:t> </a:t>
            </a:r>
            <a:r>
              <a:rPr lang="en-US" altLang="zh-CN" smtClean="0">
                <a:ea typeface="宋体" pitchFamily="2" charset="-122"/>
              </a:rPr>
              <a:t>2</a:t>
            </a:r>
            <a:r>
              <a:rPr lang="en-US" altLang="zh-CN" sz="2400" smtClean="0">
                <a:ea typeface="宋体" pitchFamily="2" charset="-122"/>
              </a:rPr>
              <a:t> </a:t>
            </a:r>
            <a:r>
              <a:rPr lang="zh-CN" altLang="en-US" smtClean="0">
                <a:ea typeface="宋体" pitchFamily="2" charset="-122"/>
              </a:rPr>
              <a:t>发送数据 </a:t>
            </a:r>
          </a:p>
        </p:txBody>
      </p:sp>
      <p:sp>
        <p:nvSpPr>
          <p:cNvPr id="48134" name="AutoShape 10"/>
          <p:cNvSpPr>
            <a:spLocks noChangeArrowheads="1"/>
          </p:cNvSpPr>
          <p:nvPr/>
        </p:nvSpPr>
        <p:spPr bwMode="auto">
          <a:xfrm rot="-5400000">
            <a:off x="4380707" y="1537494"/>
            <a:ext cx="417512" cy="9004300"/>
          </a:xfrm>
          <a:prstGeom prst="can">
            <a:avLst>
              <a:gd name="adj" fmla="val 48724"/>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8135" name="AutoShape 11"/>
          <p:cNvSpPr>
            <a:spLocks noChangeArrowheads="1"/>
          </p:cNvSpPr>
          <p:nvPr/>
        </p:nvSpPr>
        <p:spPr bwMode="auto">
          <a:xfrm>
            <a:off x="533400" y="2852738"/>
            <a:ext cx="839788" cy="3003550"/>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8136" name="Text Box 12"/>
          <p:cNvSpPr txBox="1">
            <a:spLocks noChangeArrowheads="1"/>
          </p:cNvSpPr>
          <p:nvPr/>
        </p:nvSpPr>
        <p:spPr bwMode="auto">
          <a:xfrm>
            <a:off x="782638" y="303371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48137" name="Text Box 13"/>
          <p:cNvSpPr txBox="1">
            <a:spLocks noChangeArrowheads="1"/>
          </p:cNvSpPr>
          <p:nvPr/>
        </p:nvSpPr>
        <p:spPr bwMode="auto">
          <a:xfrm>
            <a:off x="782638" y="3660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48138" name="Text Box 14"/>
          <p:cNvSpPr txBox="1">
            <a:spLocks noChangeArrowheads="1"/>
          </p:cNvSpPr>
          <p:nvPr/>
        </p:nvSpPr>
        <p:spPr bwMode="auto">
          <a:xfrm>
            <a:off x="782638" y="421957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48139" name="Text Box 15"/>
          <p:cNvSpPr txBox="1">
            <a:spLocks noChangeArrowheads="1"/>
          </p:cNvSpPr>
          <p:nvPr/>
        </p:nvSpPr>
        <p:spPr bwMode="auto">
          <a:xfrm>
            <a:off x="782638" y="477996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48140" name="Text Box 16"/>
          <p:cNvSpPr txBox="1">
            <a:spLocks noChangeArrowheads="1"/>
          </p:cNvSpPr>
          <p:nvPr/>
        </p:nvSpPr>
        <p:spPr bwMode="auto">
          <a:xfrm>
            <a:off x="782638" y="53467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48141" name="Freeform 17"/>
          <p:cNvSpPr>
            <a:spLocks/>
          </p:cNvSpPr>
          <p:nvPr/>
        </p:nvSpPr>
        <p:spPr bwMode="auto">
          <a:xfrm>
            <a:off x="533400" y="3455988"/>
            <a:ext cx="849313" cy="61912"/>
          </a:xfrm>
          <a:custGeom>
            <a:avLst/>
            <a:gdLst>
              <a:gd name="T0" fmla="*/ 0 w 534"/>
              <a:gd name="T1" fmla="*/ 91264174 h 42"/>
              <a:gd name="T2" fmla="*/ 1183856293 w 534"/>
              <a:gd name="T3" fmla="*/ 91264174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8142" name="Freeform 18"/>
          <p:cNvSpPr>
            <a:spLocks/>
          </p:cNvSpPr>
          <p:nvPr/>
        </p:nvSpPr>
        <p:spPr bwMode="auto">
          <a:xfrm>
            <a:off x="542925" y="4032250"/>
            <a:ext cx="849313" cy="61913"/>
          </a:xfrm>
          <a:custGeom>
            <a:avLst/>
            <a:gdLst>
              <a:gd name="T0" fmla="*/ 0 w 534"/>
              <a:gd name="T1" fmla="*/ 78228544 h 42"/>
              <a:gd name="T2" fmla="*/ 1183856293 w 534"/>
              <a:gd name="T3" fmla="*/ 91267122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8143" name="Freeform 19"/>
          <p:cNvSpPr>
            <a:spLocks/>
          </p:cNvSpPr>
          <p:nvPr/>
        </p:nvSpPr>
        <p:spPr bwMode="auto">
          <a:xfrm>
            <a:off x="520700" y="4608513"/>
            <a:ext cx="871538" cy="60325"/>
          </a:xfrm>
          <a:custGeom>
            <a:avLst/>
            <a:gdLst>
              <a:gd name="T0" fmla="*/ 0 w 548"/>
              <a:gd name="T1" fmla="*/ 86645363 h 42"/>
              <a:gd name="T2" fmla="*/ 1219154285 w 548"/>
              <a:gd name="T3" fmla="*/ 86645363 h 42"/>
              <a:gd name="T4" fmla="*/ 1386091907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8144" name="Freeform 20"/>
          <p:cNvSpPr>
            <a:spLocks/>
          </p:cNvSpPr>
          <p:nvPr/>
        </p:nvSpPr>
        <p:spPr bwMode="auto">
          <a:xfrm>
            <a:off x="520700" y="5202238"/>
            <a:ext cx="862013" cy="60325"/>
          </a:xfrm>
          <a:custGeom>
            <a:avLst/>
            <a:gdLst>
              <a:gd name="T0" fmla="*/ 0 w 542"/>
              <a:gd name="T1" fmla="*/ 86645363 h 42"/>
              <a:gd name="T2" fmla="*/ 1204025260 w 542"/>
              <a:gd name="T3" fmla="*/ 86645363 h 42"/>
              <a:gd name="T4" fmla="*/ 1370971020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8145" name="AutoShape 21"/>
          <p:cNvSpPr>
            <a:spLocks noChangeArrowheads="1"/>
          </p:cNvSpPr>
          <p:nvPr/>
        </p:nvSpPr>
        <p:spPr bwMode="auto">
          <a:xfrm>
            <a:off x="7897813" y="2819400"/>
            <a:ext cx="839787" cy="3036888"/>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8146" name="Text Box 22"/>
          <p:cNvSpPr txBox="1">
            <a:spLocks noChangeArrowheads="1"/>
          </p:cNvSpPr>
          <p:nvPr/>
        </p:nvSpPr>
        <p:spPr bwMode="auto">
          <a:xfrm>
            <a:off x="7935913" y="29972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48147" name="Text Box 23"/>
          <p:cNvSpPr txBox="1">
            <a:spLocks noChangeArrowheads="1"/>
          </p:cNvSpPr>
          <p:nvPr/>
        </p:nvSpPr>
        <p:spPr bwMode="auto">
          <a:xfrm>
            <a:off x="7935913" y="362585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48148" name="Text Box 24"/>
          <p:cNvSpPr txBox="1">
            <a:spLocks noChangeArrowheads="1"/>
          </p:cNvSpPr>
          <p:nvPr/>
        </p:nvSpPr>
        <p:spPr bwMode="auto">
          <a:xfrm>
            <a:off x="7935913" y="4184650"/>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48149" name="Text Box 25"/>
          <p:cNvSpPr txBox="1">
            <a:spLocks noChangeArrowheads="1"/>
          </p:cNvSpPr>
          <p:nvPr/>
        </p:nvSpPr>
        <p:spPr bwMode="auto">
          <a:xfrm>
            <a:off x="7935913" y="474662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48150" name="Text Box 26"/>
          <p:cNvSpPr txBox="1">
            <a:spLocks noChangeArrowheads="1"/>
          </p:cNvSpPr>
          <p:nvPr/>
        </p:nvSpPr>
        <p:spPr bwMode="auto">
          <a:xfrm>
            <a:off x="7935913" y="5311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48151" name="Freeform 27"/>
          <p:cNvSpPr>
            <a:spLocks/>
          </p:cNvSpPr>
          <p:nvPr/>
        </p:nvSpPr>
        <p:spPr bwMode="auto">
          <a:xfrm>
            <a:off x="7897813" y="3421063"/>
            <a:ext cx="849312" cy="61912"/>
          </a:xfrm>
          <a:custGeom>
            <a:avLst/>
            <a:gdLst>
              <a:gd name="T0" fmla="*/ 0 w 534"/>
              <a:gd name="T1" fmla="*/ 91264174 h 42"/>
              <a:gd name="T2" fmla="*/ 1183853308 w 534"/>
              <a:gd name="T3" fmla="*/ 91264174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8152" name="Freeform 28"/>
          <p:cNvSpPr>
            <a:spLocks/>
          </p:cNvSpPr>
          <p:nvPr/>
        </p:nvSpPr>
        <p:spPr bwMode="auto">
          <a:xfrm>
            <a:off x="7907338" y="3997325"/>
            <a:ext cx="849312" cy="61913"/>
          </a:xfrm>
          <a:custGeom>
            <a:avLst/>
            <a:gdLst>
              <a:gd name="T0" fmla="*/ 0 w 534"/>
              <a:gd name="T1" fmla="*/ 78228544 h 42"/>
              <a:gd name="T2" fmla="*/ 1183853308 w 534"/>
              <a:gd name="T3" fmla="*/ 91267122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8153" name="Freeform 29"/>
          <p:cNvSpPr>
            <a:spLocks/>
          </p:cNvSpPr>
          <p:nvPr/>
        </p:nvSpPr>
        <p:spPr bwMode="auto">
          <a:xfrm>
            <a:off x="7885113" y="4573588"/>
            <a:ext cx="871537" cy="60325"/>
          </a:xfrm>
          <a:custGeom>
            <a:avLst/>
            <a:gdLst>
              <a:gd name="T0" fmla="*/ 0 w 548"/>
              <a:gd name="T1" fmla="*/ 86645363 h 42"/>
              <a:gd name="T2" fmla="*/ 1219151295 w 548"/>
              <a:gd name="T3" fmla="*/ 86645363 h 42"/>
              <a:gd name="T4" fmla="*/ 138608872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8154" name="Freeform 30"/>
          <p:cNvSpPr>
            <a:spLocks/>
          </p:cNvSpPr>
          <p:nvPr/>
        </p:nvSpPr>
        <p:spPr bwMode="auto">
          <a:xfrm>
            <a:off x="7885113" y="5167313"/>
            <a:ext cx="862012" cy="60325"/>
          </a:xfrm>
          <a:custGeom>
            <a:avLst/>
            <a:gdLst>
              <a:gd name="T0" fmla="*/ 0 w 542"/>
              <a:gd name="T1" fmla="*/ 86645363 h 42"/>
              <a:gd name="T2" fmla="*/ 1204023864 w 542"/>
              <a:gd name="T3" fmla="*/ 86645363 h 42"/>
              <a:gd name="T4" fmla="*/ 1370967839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8155" name="Text Box 31"/>
          <p:cNvSpPr txBox="1">
            <a:spLocks noChangeArrowheads="1"/>
          </p:cNvSpPr>
          <p:nvPr/>
        </p:nvSpPr>
        <p:spPr bwMode="auto">
          <a:xfrm>
            <a:off x="395288"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1</a:t>
            </a:r>
          </a:p>
        </p:txBody>
      </p:sp>
      <p:sp>
        <p:nvSpPr>
          <p:cNvPr id="48156" name="AutoShape 32"/>
          <p:cNvSpPr>
            <a:spLocks noChangeArrowheads="1"/>
          </p:cNvSpPr>
          <p:nvPr/>
        </p:nvSpPr>
        <p:spPr bwMode="auto">
          <a:xfrm>
            <a:off x="8045450" y="2322513"/>
            <a:ext cx="687388"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8157" name="Text Box 33"/>
          <p:cNvSpPr txBox="1">
            <a:spLocks noChangeArrowheads="1"/>
          </p:cNvSpPr>
          <p:nvPr/>
        </p:nvSpPr>
        <p:spPr bwMode="auto">
          <a:xfrm>
            <a:off x="8039100" y="2427288"/>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2</a:t>
            </a:r>
            <a:endParaRPr kumimoji="1" lang="en-US" altLang="zh-CN" sz="2000" b="1">
              <a:solidFill>
                <a:srgbClr val="333399"/>
              </a:solidFill>
              <a:latin typeface="Arial" pitchFamily="34" charset="0"/>
            </a:endParaRPr>
          </a:p>
        </p:txBody>
      </p:sp>
      <p:sp>
        <p:nvSpPr>
          <p:cNvPr id="48158" name="AutoShape 34"/>
          <p:cNvSpPr>
            <a:spLocks noChangeArrowheads="1"/>
          </p:cNvSpPr>
          <p:nvPr/>
        </p:nvSpPr>
        <p:spPr bwMode="auto">
          <a:xfrm>
            <a:off x="538163" y="2365375"/>
            <a:ext cx="687387"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8159" name="Text Box 35"/>
          <p:cNvSpPr txBox="1">
            <a:spLocks noChangeArrowheads="1"/>
          </p:cNvSpPr>
          <p:nvPr/>
        </p:nvSpPr>
        <p:spPr bwMode="auto">
          <a:xfrm>
            <a:off x="558800" y="2486025"/>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1</a:t>
            </a:r>
            <a:endParaRPr kumimoji="1" lang="en-US" altLang="zh-CN" sz="2000" b="1">
              <a:solidFill>
                <a:srgbClr val="333399"/>
              </a:solidFill>
              <a:latin typeface="Arial" pitchFamily="34" charset="0"/>
            </a:endParaRPr>
          </a:p>
        </p:txBody>
      </p:sp>
      <p:sp>
        <p:nvSpPr>
          <p:cNvPr id="48160" name="Text Box 36"/>
          <p:cNvSpPr txBox="1">
            <a:spLocks noChangeArrowheads="1"/>
          </p:cNvSpPr>
          <p:nvPr/>
        </p:nvSpPr>
        <p:spPr bwMode="auto">
          <a:xfrm>
            <a:off x="7781925"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2</a:t>
            </a:r>
          </a:p>
        </p:txBody>
      </p:sp>
      <p:sp>
        <p:nvSpPr>
          <p:cNvPr id="48161" name="Text Box 37"/>
          <p:cNvSpPr txBox="1">
            <a:spLocks noChangeArrowheads="1"/>
          </p:cNvSpPr>
          <p:nvPr/>
        </p:nvSpPr>
        <p:spPr bwMode="auto">
          <a:xfrm>
            <a:off x="2878138" y="2105025"/>
            <a:ext cx="4151312" cy="823913"/>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400">
                <a:solidFill>
                  <a:srgbClr val="333399"/>
                </a:solidFill>
                <a:latin typeface="Arial" pitchFamily="34" charset="0"/>
                <a:ea typeface="黑体" pitchFamily="49" charset="-122"/>
              </a:rPr>
              <a:t>运输层剥去报文首部后</a:t>
            </a:r>
          </a:p>
          <a:p>
            <a:pPr algn="ctr" defTabSz="762000" eaLnBrk="0" hangingPunct="0"/>
            <a:r>
              <a:rPr kumimoji="1" lang="zh-CN" altLang="en-US" sz="2400">
                <a:solidFill>
                  <a:srgbClr val="333399"/>
                </a:solidFill>
                <a:latin typeface="Arial" pitchFamily="34" charset="0"/>
                <a:ea typeface="黑体" pitchFamily="49" charset="-122"/>
              </a:rPr>
              <a:t>把报文的数据部分交给应用层</a:t>
            </a:r>
          </a:p>
        </p:txBody>
      </p:sp>
      <p:grpSp>
        <p:nvGrpSpPr>
          <p:cNvPr id="4" name="Group 38"/>
          <p:cNvGrpSpPr>
            <a:grpSpLocks/>
          </p:cNvGrpSpPr>
          <p:nvPr/>
        </p:nvGrpSpPr>
        <p:grpSpPr bwMode="auto">
          <a:xfrm>
            <a:off x="4957763" y="3254375"/>
            <a:ext cx="3494087" cy="396875"/>
            <a:chOff x="3119" y="2046"/>
            <a:chExt cx="2198" cy="250"/>
          </a:xfrm>
        </p:grpSpPr>
        <p:sp>
          <p:nvSpPr>
            <p:cNvPr id="48163" name="AutoShape 39"/>
            <p:cNvSpPr>
              <a:spLocks noChangeArrowheads="1"/>
            </p:cNvSpPr>
            <p:nvPr/>
          </p:nvSpPr>
          <p:spPr bwMode="auto">
            <a:xfrm rot="10800000" flipV="1">
              <a:off x="5193" y="2046"/>
              <a:ext cx="124" cy="250"/>
            </a:xfrm>
            <a:prstGeom prst="upArrow">
              <a:avLst>
                <a:gd name="adj1" fmla="val 50000"/>
                <a:gd name="adj2" fmla="val 50403"/>
              </a:avLst>
            </a:pr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a:p>
          </p:txBody>
        </p:sp>
        <p:sp>
          <p:nvSpPr>
            <p:cNvPr id="48164" name="AutoShape 40"/>
            <p:cNvSpPr>
              <a:spLocks noChangeArrowheads="1"/>
            </p:cNvSpPr>
            <p:nvPr/>
          </p:nvSpPr>
          <p:spPr bwMode="auto">
            <a:xfrm rot="10800000" flipV="1">
              <a:off x="3119" y="2046"/>
              <a:ext cx="124" cy="250"/>
            </a:xfrm>
            <a:prstGeom prst="upArrow">
              <a:avLst>
                <a:gd name="adj1" fmla="val 50000"/>
                <a:gd name="adj2" fmla="val 50403"/>
              </a:avLst>
            </a:pr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8" fill="hold" grpId="0" nodeType="afterEffect">
                                  <p:stCondLst>
                                    <p:cond delay="1000"/>
                                  </p:stCondLst>
                                  <p:childTnLst>
                                    <p:animEffect transition="out" filter="slide(fromLeft)">
                                      <p:cBhvr>
                                        <p:cTn id="6" dur="1000"/>
                                        <p:tgtEl>
                                          <p:spTgt spid="132101"/>
                                        </p:tgtEl>
                                      </p:cBhvr>
                                    </p:animEffect>
                                    <p:set>
                                      <p:cBhvr>
                                        <p:cTn id="7" dur="1" fill="hold">
                                          <p:stCondLst>
                                            <p:cond delay="999"/>
                                          </p:stCondLst>
                                        </p:cTn>
                                        <p:tgtEl>
                                          <p:spTgt spid="132101"/>
                                        </p:tgtEl>
                                        <p:attrNameLst>
                                          <p:attrName>style.visibility</p:attrName>
                                        </p:attrNameLst>
                                      </p:cBhvr>
                                      <p:to>
                                        <p:strVal val="hidden"/>
                                      </p:to>
                                    </p:se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1000"/>
                                        <p:tgtEl>
                                          <p:spTgt spid="4"/>
                                        </p:tgtEl>
                                      </p:cBhvr>
                                    </p:animEffect>
                                  </p:childTnLst>
                                </p:cTn>
                              </p:par>
                            </p:childTnLst>
                          </p:cTn>
                        </p:par>
                        <p:par>
                          <p:cTn id="12" fill="hold">
                            <p:stCondLst>
                              <p:cond delay="3000"/>
                            </p:stCondLst>
                            <p:childTnLst>
                              <p:par>
                                <p:cTn id="13" presetID="1" presetClass="exit" presetSubtype="0" fill="hold" nodeType="after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par>
                          <p:cTn id="15" fill="hold">
                            <p:stCondLst>
                              <p:cond delay="3000"/>
                            </p:stCondLst>
                            <p:childTnLst>
                              <p:par>
                                <p:cTn id="16" presetID="1"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par>
                          <p:cTn id="18" fill="hold">
                            <p:stCondLst>
                              <p:cond delay="3000"/>
                            </p:stCondLst>
                            <p:childTnLst>
                              <p:par>
                                <p:cTn id="19" presetID="1" presetClass="exit" presetSubtype="0" fill="hold" nodeType="after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ChangeArrowheads="1"/>
          </p:cNvSpPr>
          <p:nvPr/>
        </p:nvSpPr>
        <p:spPr bwMode="auto">
          <a:xfrm>
            <a:off x="4073525" y="2427288"/>
            <a:ext cx="2595563" cy="358775"/>
          </a:xfrm>
          <a:prstGeom prst="rect">
            <a:avLst/>
          </a:prstGeom>
          <a:solidFill>
            <a:srgbClr val="CCECFF"/>
          </a:solidFill>
          <a:ln w="9525">
            <a:solidFill>
              <a:schemeClr val="tx1"/>
            </a:solidFill>
            <a:miter lim="800000"/>
            <a:headEnd/>
            <a:tailEnd/>
          </a:ln>
        </p:spPr>
        <p:txBody>
          <a:bodyPr wrap="none" lIns="91577" tIns="45789" rIns="91577" bIns="45789" anchor="ctr"/>
          <a:lstStyle/>
          <a:p>
            <a:pPr algn="ctr" eaLnBrk="0" hangingPunct="0"/>
            <a:r>
              <a:rPr lang="zh-CN" altLang="en-US" sz="2000">
                <a:solidFill>
                  <a:srgbClr val="333399"/>
                </a:solidFill>
                <a:ea typeface="黑体" pitchFamily="49" charset="-122"/>
              </a:rPr>
              <a:t>应 用 程 序 数 据</a:t>
            </a:r>
          </a:p>
        </p:txBody>
      </p:sp>
      <p:sp>
        <p:nvSpPr>
          <p:cNvPr id="133123" name="Rectangle 3"/>
          <p:cNvSpPr>
            <a:spLocks noChangeArrowheads="1"/>
          </p:cNvSpPr>
          <p:nvPr/>
        </p:nvSpPr>
        <p:spPr bwMode="auto">
          <a:xfrm>
            <a:off x="3568700" y="3001963"/>
            <a:ext cx="506413" cy="360362"/>
          </a:xfrm>
          <a:prstGeom prst="rect">
            <a:avLst/>
          </a:prstGeom>
          <a:solidFill>
            <a:srgbClr val="FF99FF"/>
          </a:solidFill>
          <a:ln w="9525">
            <a:solidFill>
              <a:schemeClr val="tx1"/>
            </a:solidFill>
            <a:miter lim="800000"/>
            <a:headEnd/>
            <a:tailEnd/>
          </a:ln>
        </p:spPr>
        <p:txBody>
          <a:bodyPr wrap="none" lIns="91577" tIns="45789" rIns="91577" bIns="45789" anchor="ctr"/>
          <a:lstStyle/>
          <a:p>
            <a:pPr algn="ctr" eaLnBrk="0" hangingPunct="0"/>
            <a:r>
              <a:rPr lang="en-US" altLang="zh-CN" sz="2000">
                <a:solidFill>
                  <a:srgbClr val="333399"/>
                </a:solidFill>
                <a:latin typeface="Arial" pitchFamily="34" charset="0"/>
              </a:rPr>
              <a:t>H</a:t>
            </a:r>
            <a:r>
              <a:rPr lang="en-US" altLang="zh-CN" sz="2000" b="1" baseline="-25000">
                <a:solidFill>
                  <a:srgbClr val="333399"/>
                </a:solidFill>
                <a:latin typeface="Arial" pitchFamily="34" charset="0"/>
              </a:rPr>
              <a:t>5</a:t>
            </a:r>
          </a:p>
        </p:txBody>
      </p:sp>
      <p:sp>
        <p:nvSpPr>
          <p:cNvPr id="133124" name="Rectangle 4"/>
          <p:cNvSpPr>
            <a:spLocks noChangeArrowheads="1"/>
          </p:cNvSpPr>
          <p:nvPr/>
        </p:nvSpPr>
        <p:spPr bwMode="auto">
          <a:xfrm>
            <a:off x="4071938" y="3001963"/>
            <a:ext cx="2595562" cy="360362"/>
          </a:xfrm>
          <a:prstGeom prst="rect">
            <a:avLst/>
          </a:prstGeom>
          <a:solidFill>
            <a:srgbClr val="CCECFF"/>
          </a:solidFill>
          <a:ln w="9525">
            <a:solidFill>
              <a:schemeClr val="tx1"/>
            </a:solidFill>
            <a:miter lim="800000"/>
            <a:headEnd/>
            <a:tailEnd/>
          </a:ln>
        </p:spPr>
        <p:txBody>
          <a:bodyPr wrap="none" lIns="91577" tIns="45789" rIns="91577" bIns="45789" anchor="ctr"/>
          <a:lstStyle/>
          <a:p>
            <a:pPr algn="ctr" eaLnBrk="0" hangingPunct="0"/>
            <a:r>
              <a:rPr lang="zh-CN" altLang="en-US" sz="2000">
                <a:solidFill>
                  <a:srgbClr val="333399"/>
                </a:solidFill>
                <a:ea typeface="黑体" pitchFamily="49" charset="-122"/>
              </a:rPr>
              <a:t>应 用 程 序 数 据</a:t>
            </a:r>
          </a:p>
        </p:txBody>
      </p:sp>
      <p:sp>
        <p:nvSpPr>
          <p:cNvPr id="49157" name="Rectangle 5"/>
          <p:cNvSpPr>
            <a:spLocks noGrp="1" noChangeArrowheads="1"/>
          </p:cNvSpPr>
          <p:nvPr>
            <p:ph type="title"/>
          </p:nvPr>
        </p:nvSpPr>
        <p:spPr/>
        <p:txBody>
          <a:bodyPr/>
          <a:lstStyle/>
          <a:p>
            <a:pPr algn="ctr"/>
            <a:r>
              <a:rPr lang="zh-CN" altLang="en-US" smtClean="0">
                <a:ea typeface="宋体" pitchFamily="2" charset="-122"/>
              </a:rPr>
              <a:t>计算机</a:t>
            </a:r>
            <a:r>
              <a:rPr lang="zh-CN" altLang="en-US" sz="2400" smtClean="0">
                <a:ea typeface="宋体" pitchFamily="2" charset="-122"/>
              </a:rPr>
              <a:t> </a:t>
            </a:r>
            <a:r>
              <a:rPr lang="en-US" altLang="zh-CN" smtClean="0">
                <a:ea typeface="宋体" pitchFamily="2" charset="-122"/>
              </a:rPr>
              <a:t>1</a:t>
            </a:r>
            <a:r>
              <a:rPr lang="en-US" altLang="zh-CN" sz="2400" smtClean="0">
                <a:ea typeface="宋体" pitchFamily="2" charset="-122"/>
              </a:rPr>
              <a:t> </a:t>
            </a:r>
            <a:r>
              <a:rPr lang="zh-CN" altLang="en-US" smtClean="0">
                <a:ea typeface="宋体" pitchFamily="2" charset="-122"/>
              </a:rPr>
              <a:t>向计算机</a:t>
            </a:r>
            <a:r>
              <a:rPr lang="zh-CN" altLang="en-US" sz="2400" smtClean="0">
                <a:ea typeface="宋体" pitchFamily="2" charset="-122"/>
              </a:rPr>
              <a:t> </a:t>
            </a:r>
            <a:r>
              <a:rPr lang="en-US" altLang="zh-CN" smtClean="0">
                <a:ea typeface="宋体" pitchFamily="2" charset="-122"/>
              </a:rPr>
              <a:t>2</a:t>
            </a:r>
            <a:r>
              <a:rPr lang="en-US" altLang="zh-CN" sz="2400" smtClean="0">
                <a:ea typeface="宋体" pitchFamily="2" charset="-122"/>
              </a:rPr>
              <a:t> </a:t>
            </a:r>
            <a:r>
              <a:rPr lang="zh-CN" altLang="en-US" smtClean="0">
                <a:ea typeface="宋体" pitchFamily="2" charset="-122"/>
              </a:rPr>
              <a:t>发送数据 </a:t>
            </a:r>
          </a:p>
        </p:txBody>
      </p:sp>
      <p:sp>
        <p:nvSpPr>
          <p:cNvPr id="49158" name="AutoShape 6"/>
          <p:cNvSpPr>
            <a:spLocks noChangeArrowheads="1"/>
          </p:cNvSpPr>
          <p:nvPr/>
        </p:nvSpPr>
        <p:spPr bwMode="auto">
          <a:xfrm rot="-5400000">
            <a:off x="4380707" y="1537494"/>
            <a:ext cx="417512" cy="9004300"/>
          </a:xfrm>
          <a:prstGeom prst="can">
            <a:avLst>
              <a:gd name="adj" fmla="val 48724"/>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9159" name="AutoShape 7"/>
          <p:cNvSpPr>
            <a:spLocks noChangeArrowheads="1"/>
          </p:cNvSpPr>
          <p:nvPr/>
        </p:nvSpPr>
        <p:spPr bwMode="auto">
          <a:xfrm>
            <a:off x="533400" y="2852738"/>
            <a:ext cx="839788" cy="3003550"/>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9160" name="Text Box 8"/>
          <p:cNvSpPr txBox="1">
            <a:spLocks noChangeArrowheads="1"/>
          </p:cNvSpPr>
          <p:nvPr/>
        </p:nvSpPr>
        <p:spPr bwMode="auto">
          <a:xfrm>
            <a:off x="782638" y="303371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49161" name="Text Box 9"/>
          <p:cNvSpPr txBox="1">
            <a:spLocks noChangeArrowheads="1"/>
          </p:cNvSpPr>
          <p:nvPr/>
        </p:nvSpPr>
        <p:spPr bwMode="auto">
          <a:xfrm>
            <a:off x="782638" y="3660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49162" name="Text Box 10"/>
          <p:cNvSpPr txBox="1">
            <a:spLocks noChangeArrowheads="1"/>
          </p:cNvSpPr>
          <p:nvPr/>
        </p:nvSpPr>
        <p:spPr bwMode="auto">
          <a:xfrm>
            <a:off x="782638" y="421957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49163" name="Text Box 11"/>
          <p:cNvSpPr txBox="1">
            <a:spLocks noChangeArrowheads="1"/>
          </p:cNvSpPr>
          <p:nvPr/>
        </p:nvSpPr>
        <p:spPr bwMode="auto">
          <a:xfrm>
            <a:off x="782638" y="477996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49164" name="Text Box 12"/>
          <p:cNvSpPr txBox="1">
            <a:spLocks noChangeArrowheads="1"/>
          </p:cNvSpPr>
          <p:nvPr/>
        </p:nvSpPr>
        <p:spPr bwMode="auto">
          <a:xfrm>
            <a:off x="782638" y="53467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49165" name="Freeform 13"/>
          <p:cNvSpPr>
            <a:spLocks/>
          </p:cNvSpPr>
          <p:nvPr/>
        </p:nvSpPr>
        <p:spPr bwMode="auto">
          <a:xfrm>
            <a:off x="533400" y="3455988"/>
            <a:ext cx="849313" cy="61912"/>
          </a:xfrm>
          <a:custGeom>
            <a:avLst/>
            <a:gdLst>
              <a:gd name="T0" fmla="*/ 0 w 534"/>
              <a:gd name="T1" fmla="*/ 91264174 h 42"/>
              <a:gd name="T2" fmla="*/ 1183856293 w 534"/>
              <a:gd name="T3" fmla="*/ 91264174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9166" name="Freeform 14"/>
          <p:cNvSpPr>
            <a:spLocks/>
          </p:cNvSpPr>
          <p:nvPr/>
        </p:nvSpPr>
        <p:spPr bwMode="auto">
          <a:xfrm>
            <a:off x="542925" y="4032250"/>
            <a:ext cx="849313" cy="61913"/>
          </a:xfrm>
          <a:custGeom>
            <a:avLst/>
            <a:gdLst>
              <a:gd name="T0" fmla="*/ 0 w 534"/>
              <a:gd name="T1" fmla="*/ 78228544 h 42"/>
              <a:gd name="T2" fmla="*/ 1183856293 w 534"/>
              <a:gd name="T3" fmla="*/ 91267122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9167" name="Freeform 15"/>
          <p:cNvSpPr>
            <a:spLocks/>
          </p:cNvSpPr>
          <p:nvPr/>
        </p:nvSpPr>
        <p:spPr bwMode="auto">
          <a:xfrm>
            <a:off x="520700" y="4608513"/>
            <a:ext cx="871538" cy="60325"/>
          </a:xfrm>
          <a:custGeom>
            <a:avLst/>
            <a:gdLst>
              <a:gd name="T0" fmla="*/ 0 w 548"/>
              <a:gd name="T1" fmla="*/ 86645363 h 42"/>
              <a:gd name="T2" fmla="*/ 1219154285 w 548"/>
              <a:gd name="T3" fmla="*/ 86645363 h 42"/>
              <a:gd name="T4" fmla="*/ 1386091907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9168" name="Freeform 16"/>
          <p:cNvSpPr>
            <a:spLocks/>
          </p:cNvSpPr>
          <p:nvPr/>
        </p:nvSpPr>
        <p:spPr bwMode="auto">
          <a:xfrm>
            <a:off x="520700" y="5202238"/>
            <a:ext cx="862013" cy="60325"/>
          </a:xfrm>
          <a:custGeom>
            <a:avLst/>
            <a:gdLst>
              <a:gd name="T0" fmla="*/ 0 w 542"/>
              <a:gd name="T1" fmla="*/ 86645363 h 42"/>
              <a:gd name="T2" fmla="*/ 1204025260 w 542"/>
              <a:gd name="T3" fmla="*/ 86645363 h 42"/>
              <a:gd name="T4" fmla="*/ 1370971020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9169" name="AutoShape 17"/>
          <p:cNvSpPr>
            <a:spLocks noChangeArrowheads="1"/>
          </p:cNvSpPr>
          <p:nvPr/>
        </p:nvSpPr>
        <p:spPr bwMode="auto">
          <a:xfrm>
            <a:off x="7897813" y="2819400"/>
            <a:ext cx="839787" cy="3036888"/>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9170" name="Text Box 18"/>
          <p:cNvSpPr txBox="1">
            <a:spLocks noChangeArrowheads="1"/>
          </p:cNvSpPr>
          <p:nvPr/>
        </p:nvSpPr>
        <p:spPr bwMode="auto">
          <a:xfrm>
            <a:off x="7935913" y="29972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49171" name="Text Box 19"/>
          <p:cNvSpPr txBox="1">
            <a:spLocks noChangeArrowheads="1"/>
          </p:cNvSpPr>
          <p:nvPr/>
        </p:nvSpPr>
        <p:spPr bwMode="auto">
          <a:xfrm>
            <a:off x="7935913" y="362585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49172" name="Text Box 20"/>
          <p:cNvSpPr txBox="1">
            <a:spLocks noChangeArrowheads="1"/>
          </p:cNvSpPr>
          <p:nvPr/>
        </p:nvSpPr>
        <p:spPr bwMode="auto">
          <a:xfrm>
            <a:off x="7935913" y="4184650"/>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49173" name="Text Box 21"/>
          <p:cNvSpPr txBox="1">
            <a:spLocks noChangeArrowheads="1"/>
          </p:cNvSpPr>
          <p:nvPr/>
        </p:nvSpPr>
        <p:spPr bwMode="auto">
          <a:xfrm>
            <a:off x="7935913" y="474662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49174" name="Text Box 22"/>
          <p:cNvSpPr txBox="1">
            <a:spLocks noChangeArrowheads="1"/>
          </p:cNvSpPr>
          <p:nvPr/>
        </p:nvSpPr>
        <p:spPr bwMode="auto">
          <a:xfrm>
            <a:off x="7935913" y="5311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49175" name="Freeform 23"/>
          <p:cNvSpPr>
            <a:spLocks/>
          </p:cNvSpPr>
          <p:nvPr/>
        </p:nvSpPr>
        <p:spPr bwMode="auto">
          <a:xfrm>
            <a:off x="7897813" y="3421063"/>
            <a:ext cx="849312" cy="61912"/>
          </a:xfrm>
          <a:custGeom>
            <a:avLst/>
            <a:gdLst>
              <a:gd name="T0" fmla="*/ 0 w 534"/>
              <a:gd name="T1" fmla="*/ 91264174 h 42"/>
              <a:gd name="T2" fmla="*/ 1183853308 w 534"/>
              <a:gd name="T3" fmla="*/ 91264174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sz="2000"/>
          </a:p>
        </p:txBody>
      </p:sp>
      <p:sp>
        <p:nvSpPr>
          <p:cNvPr id="49176" name="Freeform 24"/>
          <p:cNvSpPr>
            <a:spLocks/>
          </p:cNvSpPr>
          <p:nvPr/>
        </p:nvSpPr>
        <p:spPr bwMode="auto">
          <a:xfrm>
            <a:off x="7907338" y="3997325"/>
            <a:ext cx="849312" cy="61913"/>
          </a:xfrm>
          <a:custGeom>
            <a:avLst/>
            <a:gdLst>
              <a:gd name="T0" fmla="*/ 0 w 534"/>
              <a:gd name="T1" fmla="*/ 78228544 h 42"/>
              <a:gd name="T2" fmla="*/ 1183853308 w 534"/>
              <a:gd name="T3" fmla="*/ 91267122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9177" name="Freeform 25"/>
          <p:cNvSpPr>
            <a:spLocks/>
          </p:cNvSpPr>
          <p:nvPr/>
        </p:nvSpPr>
        <p:spPr bwMode="auto">
          <a:xfrm>
            <a:off x="7885113" y="4573588"/>
            <a:ext cx="871537" cy="60325"/>
          </a:xfrm>
          <a:custGeom>
            <a:avLst/>
            <a:gdLst>
              <a:gd name="T0" fmla="*/ 0 w 548"/>
              <a:gd name="T1" fmla="*/ 86645363 h 42"/>
              <a:gd name="T2" fmla="*/ 1219151295 w 548"/>
              <a:gd name="T3" fmla="*/ 86645363 h 42"/>
              <a:gd name="T4" fmla="*/ 138608872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9178" name="Freeform 26"/>
          <p:cNvSpPr>
            <a:spLocks/>
          </p:cNvSpPr>
          <p:nvPr/>
        </p:nvSpPr>
        <p:spPr bwMode="auto">
          <a:xfrm>
            <a:off x="7885113" y="5167313"/>
            <a:ext cx="862012" cy="60325"/>
          </a:xfrm>
          <a:custGeom>
            <a:avLst/>
            <a:gdLst>
              <a:gd name="T0" fmla="*/ 0 w 542"/>
              <a:gd name="T1" fmla="*/ 86645363 h 42"/>
              <a:gd name="T2" fmla="*/ 1204023864 w 542"/>
              <a:gd name="T3" fmla="*/ 86645363 h 42"/>
              <a:gd name="T4" fmla="*/ 1370967839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49179" name="Text Box 27"/>
          <p:cNvSpPr txBox="1">
            <a:spLocks noChangeArrowheads="1"/>
          </p:cNvSpPr>
          <p:nvPr/>
        </p:nvSpPr>
        <p:spPr bwMode="auto">
          <a:xfrm>
            <a:off x="395288"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1</a:t>
            </a:r>
          </a:p>
        </p:txBody>
      </p:sp>
      <p:sp>
        <p:nvSpPr>
          <p:cNvPr id="49180" name="AutoShape 28"/>
          <p:cNvSpPr>
            <a:spLocks noChangeArrowheads="1"/>
          </p:cNvSpPr>
          <p:nvPr/>
        </p:nvSpPr>
        <p:spPr bwMode="auto">
          <a:xfrm>
            <a:off x="8045450" y="2322513"/>
            <a:ext cx="687388"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sz="2000"/>
          </a:p>
        </p:txBody>
      </p:sp>
      <p:sp>
        <p:nvSpPr>
          <p:cNvPr id="49181" name="Text Box 29"/>
          <p:cNvSpPr txBox="1">
            <a:spLocks noChangeArrowheads="1"/>
          </p:cNvSpPr>
          <p:nvPr/>
        </p:nvSpPr>
        <p:spPr bwMode="auto">
          <a:xfrm>
            <a:off x="8039100" y="2427288"/>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2</a:t>
            </a:r>
            <a:endParaRPr kumimoji="1" lang="en-US" altLang="zh-CN" sz="2000" b="1">
              <a:solidFill>
                <a:srgbClr val="333399"/>
              </a:solidFill>
              <a:latin typeface="Arial" pitchFamily="34" charset="0"/>
            </a:endParaRPr>
          </a:p>
        </p:txBody>
      </p:sp>
      <p:sp>
        <p:nvSpPr>
          <p:cNvPr id="49182" name="AutoShape 30"/>
          <p:cNvSpPr>
            <a:spLocks noChangeArrowheads="1"/>
          </p:cNvSpPr>
          <p:nvPr/>
        </p:nvSpPr>
        <p:spPr bwMode="auto">
          <a:xfrm>
            <a:off x="538163" y="2365375"/>
            <a:ext cx="687387"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49183" name="Text Box 31"/>
          <p:cNvSpPr txBox="1">
            <a:spLocks noChangeArrowheads="1"/>
          </p:cNvSpPr>
          <p:nvPr/>
        </p:nvSpPr>
        <p:spPr bwMode="auto">
          <a:xfrm>
            <a:off x="558800" y="2486025"/>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1</a:t>
            </a:r>
            <a:endParaRPr kumimoji="1" lang="en-US" altLang="zh-CN" sz="2000" b="1">
              <a:solidFill>
                <a:srgbClr val="333399"/>
              </a:solidFill>
              <a:latin typeface="Arial" pitchFamily="34" charset="0"/>
            </a:endParaRPr>
          </a:p>
        </p:txBody>
      </p:sp>
      <p:sp>
        <p:nvSpPr>
          <p:cNvPr id="49184" name="Text Box 32"/>
          <p:cNvSpPr txBox="1">
            <a:spLocks noChangeArrowheads="1"/>
          </p:cNvSpPr>
          <p:nvPr/>
        </p:nvSpPr>
        <p:spPr bwMode="auto">
          <a:xfrm>
            <a:off x="7781925" y="1976438"/>
            <a:ext cx="1166813" cy="400050"/>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 </a:t>
            </a:r>
            <a:r>
              <a:rPr kumimoji="1" lang="en-US" altLang="zh-CN" sz="2000">
                <a:solidFill>
                  <a:srgbClr val="333399"/>
                </a:solidFill>
                <a:latin typeface="Arial" pitchFamily="34" charset="0"/>
                <a:ea typeface="黑体" pitchFamily="49" charset="-122"/>
              </a:rPr>
              <a:t>2</a:t>
            </a:r>
          </a:p>
        </p:txBody>
      </p:sp>
      <p:sp>
        <p:nvSpPr>
          <p:cNvPr id="49185" name="Text Box 33"/>
          <p:cNvSpPr txBox="1">
            <a:spLocks noChangeArrowheads="1"/>
          </p:cNvSpPr>
          <p:nvPr/>
        </p:nvSpPr>
        <p:spPr bwMode="auto">
          <a:xfrm>
            <a:off x="2992438" y="3579813"/>
            <a:ext cx="4354512" cy="82391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400">
                <a:solidFill>
                  <a:srgbClr val="333399"/>
                </a:solidFill>
                <a:latin typeface="Arial" pitchFamily="34" charset="0"/>
                <a:ea typeface="黑体" pitchFamily="49" charset="-122"/>
              </a:rPr>
              <a:t>应用层剥去应用层 </a:t>
            </a:r>
            <a:r>
              <a:rPr kumimoji="1" lang="en-US" altLang="zh-CN" sz="2400">
                <a:solidFill>
                  <a:srgbClr val="333399"/>
                </a:solidFill>
                <a:latin typeface="Arial" pitchFamily="34" charset="0"/>
                <a:ea typeface="黑体" pitchFamily="49" charset="-122"/>
              </a:rPr>
              <a:t>PDU </a:t>
            </a:r>
            <a:r>
              <a:rPr kumimoji="1" lang="zh-CN" altLang="en-US" sz="2400">
                <a:solidFill>
                  <a:srgbClr val="333399"/>
                </a:solidFill>
                <a:latin typeface="Arial" pitchFamily="34" charset="0"/>
                <a:ea typeface="黑体" pitchFamily="49" charset="-122"/>
              </a:rPr>
              <a:t>首部后</a:t>
            </a:r>
          </a:p>
          <a:p>
            <a:pPr algn="ctr" defTabSz="762000" eaLnBrk="0" hangingPunct="0"/>
            <a:r>
              <a:rPr kumimoji="1" lang="zh-CN" altLang="en-US" sz="2400">
                <a:solidFill>
                  <a:srgbClr val="333399"/>
                </a:solidFill>
                <a:latin typeface="Arial" pitchFamily="34" charset="0"/>
                <a:ea typeface="黑体" pitchFamily="49" charset="-122"/>
              </a:rPr>
              <a:t>把应用程序数据交给应用进程</a:t>
            </a:r>
          </a:p>
        </p:txBody>
      </p:sp>
      <p:grpSp>
        <p:nvGrpSpPr>
          <p:cNvPr id="2" name="Group 34"/>
          <p:cNvGrpSpPr>
            <a:grpSpLocks/>
          </p:cNvGrpSpPr>
          <p:nvPr/>
        </p:nvGrpSpPr>
        <p:grpSpPr bwMode="auto">
          <a:xfrm>
            <a:off x="5246688" y="2713038"/>
            <a:ext cx="3205162" cy="398462"/>
            <a:chOff x="3300" y="1706"/>
            <a:chExt cx="2017" cy="250"/>
          </a:xfrm>
        </p:grpSpPr>
        <p:sp>
          <p:nvSpPr>
            <p:cNvPr id="49187" name="AutoShape 35"/>
            <p:cNvSpPr>
              <a:spLocks noChangeArrowheads="1"/>
            </p:cNvSpPr>
            <p:nvPr/>
          </p:nvSpPr>
          <p:spPr bwMode="auto">
            <a:xfrm rot="10800000" flipV="1">
              <a:off x="5193" y="1706"/>
              <a:ext cx="124" cy="250"/>
            </a:xfrm>
            <a:prstGeom prst="upArrow">
              <a:avLst>
                <a:gd name="adj1" fmla="val 50000"/>
                <a:gd name="adj2" fmla="val 50403"/>
              </a:avLst>
            </a:pr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sz="2000"/>
            </a:p>
          </p:txBody>
        </p:sp>
        <p:sp>
          <p:nvSpPr>
            <p:cNvPr id="49188" name="AutoShape 36"/>
            <p:cNvSpPr>
              <a:spLocks noChangeArrowheads="1"/>
            </p:cNvSpPr>
            <p:nvPr/>
          </p:nvSpPr>
          <p:spPr bwMode="auto">
            <a:xfrm rot="10800000" flipV="1">
              <a:off x="3300" y="1706"/>
              <a:ext cx="124" cy="250"/>
            </a:xfrm>
            <a:prstGeom prst="upArrow">
              <a:avLst>
                <a:gd name="adj1" fmla="val 50000"/>
                <a:gd name="adj2" fmla="val 50403"/>
              </a:avLst>
            </a:prstGeom>
            <a:solidFill>
              <a:srgbClr val="FF0000"/>
            </a:solidFill>
            <a:ln w="12700">
              <a:solidFill>
                <a:schemeClr val="tx1"/>
              </a:solidFill>
              <a:miter lim="800000"/>
              <a:headEnd/>
              <a:tailEnd/>
            </a:ln>
          </p:spPr>
          <p:txBody>
            <a:bodyPr vert="eaVert" wrap="none" lIns="91577" tIns="45789" rIns="91577" bIns="45789" anchor="ctr"/>
            <a:lstStyle/>
            <a:p>
              <a:pPr algn="ctr" eaLnBrk="0" hangingPunct="0"/>
              <a:endParaRPr lang="zh-CN" altLang="en-US" sz="20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8" fill="hold" grpId="0" nodeType="afterEffect">
                                  <p:stCondLst>
                                    <p:cond delay="1000"/>
                                  </p:stCondLst>
                                  <p:childTnLst>
                                    <p:animEffect transition="out" filter="slide(fromLeft)">
                                      <p:cBhvr>
                                        <p:cTn id="6" dur="1000"/>
                                        <p:tgtEl>
                                          <p:spTgt spid="133123"/>
                                        </p:tgtEl>
                                      </p:cBhvr>
                                    </p:animEffect>
                                    <p:set>
                                      <p:cBhvr>
                                        <p:cTn id="7" dur="1" fill="hold">
                                          <p:stCondLst>
                                            <p:cond delay="999"/>
                                          </p:stCondLst>
                                        </p:cTn>
                                        <p:tgtEl>
                                          <p:spTgt spid="133123"/>
                                        </p:tgtEl>
                                        <p:attrNameLst>
                                          <p:attrName>style.visibility</p:attrName>
                                        </p:attrNameLst>
                                      </p:cBhvr>
                                      <p:to>
                                        <p:strVal val="hidden"/>
                                      </p:to>
                                    </p:se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1000"/>
                                        <p:tgtEl>
                                          <p:spTgt spid="2"/>
                                        </p:tgtEl>
                                      </p:cBhvr>
                                    </p:animEffect>
                                  </p:childTnLst>
                                </p:cTn>
                              </p:par>
                            </p:childTnLst>
                          </p:cTn>
                        </p:par>
                        <p:par>
                          <p:cTn id="12" fill="hold">
                            <p:stCondLst>
                              <p:cond delay="3000"/>
                            </p:stCondLst>
                            <p:childTnLst>
                              <p:par>
                                <p:cTn id="13" presetID="1" presetClass="exit" presetSubtype="0" fill="hold" grpId="0" nodeType="afterEffect">
                                  <p:stCondLst>
                                    <p:cond delay="0"/>
                                  </p:stCondLst>
                                  <p:childTnLst>
                                    <p:set>
                                      <p:cBhvr>
                                        <p:cTn id="14" dur="1" fill="hold">
                                          <p:stCondLst>
                                            <p:cond delay="0"/>
                                          </p:stCondLst>
                                        </p:cTn>
                                        <p:tgtEl>
                                          <p:spTgt spid="133124"/>
                                        </p:tgtEl>
                                        <p:attrNameLst>
                                          <p:attrName>style.visibility</p:attrName>
                                        </p:attrNameLst>
                                      </p:cBhvr>
                                      <p:to>
                                        <p:strVal val="hidden"/>
                                      </p:to>
                                    </p:set>
                                  </p:childTnLst>
                                </p:cTn>
                              </p:par>
                            </p:childTnLst>
                          </p:cTn>
                        </p:par>
                        <p:par>
                          <p:cTn id="15" fill="hold">
                            <p:stCondLst>
                              <p:cond delay="3000"/>
                            </p:stCondLst>
                            <p:childTnLst>
                              <p:par>
                                <p:cTn id="16" presetID="1" presetClass="entr" presetSubtype="0" fill="hold" grpId="0" nodeType="afterEffect">
                                  <p:stCondLst>
                                    <p:cond delay="0"/>
                                  </p:stCondLst>
                                  <p:childTnLst>
                                    <p:set>
                                      <p:cBhvr>
                                        <p:cTn id="17" dur="1" fill="hold">
                                          <p:stCondLst>
                                            <p:cond delay="0"/>
                                          </p:stCondLst>
                                        </p:cTn>
                                        <p:tgtEl>
                                          <p:spTgt spid="133122"/>
                                        </p:tgtEl>
                                        <p:attrNameLst>
                                          <p:attrName>style.visibility</p:attrName>
                                        </p:attrNameLst>
                                      </p:cBhvr>
                                      <p:to>
                                        <p:strVal val="visible"/>
                                      </p:to>
                                    </p:set>
                                  </p:childTnLst>
                                </p:cTn>
                              </p:par>
                            </p:childTnLst>
                          </p:cTn>
                        </p:par>
                        <p:par>
                          <p:cTn id="18" fill="hold">
                            <p:stCondLst>
                              <p:cond delay="3000"/>
                            </p:stCondLst>
                            <p:childTnLst>
                              <p:par>
                                <p:cTn id="19" presetID="1" presetClass="exit" presetSubtype="0" fill="hold" nodeType="afterEffect">
                                  <p:stCondLst>
                                    <p:cond delay="0"/>
                                  </p:stCondLst>
                                  <p:childTnLst>
                                    <p:set>
                                      <p:cBhvr>
                                        <p:cTn id="2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2" grpId="0" animBg="1"/>
      <p:bldP spid="133123" grpId="0" animBg="1"/>
      <p:bldP spid="13312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algn="ctr"/>
            <a:r>
              <a:rPr lang="zh-CN" altLang="en-US" smtClean="0">
                <a:ea typeface="宋体" pitchFamily="2" charset="-122"/>
              </a:rPr>
              <a:t>计算机</a:t>
            </a:r>
            <a:r>
              <a:rPr lang="zh-CN" altLang="en-US" sz="2400" smtClean="0">
                <a:ea typeface="宋体" pitchFamily="2" charset="-122"/>
              </a:rPr>
              <a:t> </a:t>
            </a:r>
            <a:r>
              <a:rPr lang="en-US" altLang="zh-CN" smtClean="0">
                <a:ea typeface="宋体" pitchFamily="2" charset="-122"/>
              </a:rPr>
              <a:t>1</a:t>
            </a:r>
            <a:r>
              <a:rPr lang="en-US" altLang="zh-CN" sz="2400" smtClean="0">
                <a:ea typeface="宋体" pitchFamily="2" charset="-122"/>
              </a:rPr>
              <a:t> </a:t>
            </a:r>
            <a:r>
              <a:rPr lang="zh-CN" altLang="en-US" smtClean="0">
                <a:ea typeface="宋体" pitchFamily="2" charset="-122"/>
              </a:rPr>
              <a:t>向计算机</a:t>
            </a:r>
            <a:r>
              <a:rPr lang="zh-CN" altLang="en-US" sz="1600" smtClean="0">
                <a:ea typeface="宋体" pitchFamily="2" charset="-122"/>
              </a:rPr>
              <a:t> </a:t>
            </a:r>
            <a:r>
              <a:rPr lang="en-US" altLang="zh-CN" smtClean="0">
                <a:ea typeface="宋体" pitchFamily="2" charset="-122"/>
              </a:rPr>
              <a:t>2</a:t>
            </a:r>
            <a:r>
              <a:rPr lang="en-US" altLang="zh-CN" sz="2400" smtClean="0">
                <a:ea typeface="宋体" pitchFamily="2" charset="-122"/>
              </a:rPr>
              <a:t> </a:t>
            </a:r>
            <a:r>
              <a:rPr lang="zh-CN" altLang="en-US" smtClean="0">
                <a:ea typeface="宋体" pitchFamily="2" charset="-122"/>
              </a:rPr>
              <a:t>发送数据 </a:t>
            </a:r>
          </a:p>
        </p:txBody>
      </p:sp>
      <p:sp>
        <p:nvSpPr>
          <p:cNvPr id="50179" name="AutoShape 3"/>
          <p:cNvSpPr>
            <a:spLocks noChangeArrowheads="1"/>
          </p:cNvSpPr>
          <p:nvPr/>
        </p:nvSpPr>
        <p:spPr bwMode="auto">
          <a:xfrm rot="-5400000">
            <a:off x="4380707" y="1537494"/>
            <a:ext cx="417512" cy="9004300"/>
          </a:xfrm>
          <a:prstGeom prst="can">
            <a:avLst>
              <a:gd name="adj" fmla="val 48724"/>
            </a:avLst>
          </a:prstGeom>
          <a:gradFill rotWithShape="0">
            <a:gsLst>
              <a:gs pos="0">
                <a:srgbClr val="ACACAC"/>
              </a:gs>
              <a:gs pos="50000">
                <a:srgbClr val="EAEAEA"/>
              </a:gs>
              <a:gs pos="100000">
                <a:srgbClr val="ACACAC"/>
              </a:gs>
            </a:gsLst>
            <a:lin ang="5400000" scaled="1"/>
          </a:grad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50180" name="AutoShape 4"/>
          <p:cNvSpPr>
            <a:spLocks noChangeArrowheads="1"/>
          </p:cNvSpPr>
          <p:nvPr/>
        </p:nvSpPr>
        <p:spPr bwMode="auto">
          <a:xfrm>
            <a:off x="533400" y="2852738"/>
            <a:ext cx="839788" cy="3003550"/>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50181" name="Text Box 5"/>
          <p:cNvSpPr txBox="1">
            <a:spLocks noChangeArrowheads="1"/>
          </p:cNvSpPr>
          <p:nvPr/>
        </p:nvSpPr>
        <p:spPr bwMode="auto">
          <a:xfrm>
            <a:off x="782638" y="303371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50182" name="Text Box 6"/>
          <p:cNvSpPr txBox="1">
            <a:spLocks noChangeArrowheads="1"/>
          </p:cNvSpPr>
          <p:nvPr/>
        </p:nvSpPr>
        <p:spPr bwMode="auto">
          <a:xfrm>
            <a:off x="782638" y="3660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50183" name="Text Box 7"/>
          <p:cNvSpPr txBox="1">
            <a:spLocks noChangeArrowheads="1"/>
          </p:cNvSpPr>
          <p:nvPr/>
        </p:nvSpPr>
        <p:spPr bwMode="auto">
          <a:xfrm>
            <a:off x="782638" y="421957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50184" name="Text Box 8"/>
          <p:cNvSpPr txBox="1">
            <a:spLocks noChangeArrowheads="1"/>
          </p:cNvSpPr>
          <p:nvPr/>
        </p:nvSpPr>
        <p:spPr bwMode="auto">
          <a:xfrm>
            <a:off x="782638" y="4779963"/>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50185" name="Text Box 9"/>
          <p:cNvSpPr txBox="1">
            <a:spLocks noChangeArrowheads="1"/>
          </p:cNvSpPr>
          <p:nvPr/>
        </p:nvSpPr>
        <p:spPr bwMode="auto">
          <a:xfrm>
            <a:off x="782638" y="53467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50186" name="Freeform 10"/>
          <p:cNvSpPr>
            <a:spLocks/>
          </p:cNvSpPr>
          <p:nvPr/>
        </p:nvSpPr>
        <p:spPr bwMode="auto">
          <a:xfrm>
            <a:off x="533400" y="3455988"/>
            <a:ext cx="849313" cy="61912"/>
          </a:xfrm>
          <a:custGeom>
            <a:avLst/>
            <a:gdLst>
              <a:gd name="T0" fmla="*/ 0 w 534"/>
              <a:gd name="T1" fmla="*/ 91264174 h 42"/>
              <a:gd name="T2" fmla="*/ 1183856293 w 534"/>
              <a:gd name="T3" fmla="*/ 91264174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50187" name="Freeform 11"/>
          <p:cNvSpPr>
            <a:spLocks/>
          </p:cNvSpPr>
          <p:nvPr/>
        </p:nvSpPr>
        <p:spPr bwMode="auto">
          <a:xfrm>
            <a:off x="542925" y="4032250"/>
            <a:ext cx="849313" cy="61913"/>
          </a:xfrm>
          <a:custGeom>
            <a:avLst/>
            <a:gdLst>
              <a:gd name="T0" fmla="*/ 0 w 534"/>
              <a:gd name="T1" fmla="*/ 78228544 h 42"/>
              <a:gd name="T2" fmla="*/ 1183856293 w 534"/>
              <a:gd name="T3" fmla="*/ 91267122 h 42"/>
              <a:gd name="T4" fmla="*/ 1350809840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50188" name="Freeform 12"/>
          <p:cNvSpPr>
            <a:spLocks/>
          </p:cNvSpPr>
          <p:nvPr/>
        </p:nvSpPr>
        <p:spPr bwMode="auto">
          <a:xfrm>
            <a:off x="520700" y="4608513"/>
            <a:ext cx="871538" cy="60325"/>
          </a:xfrm>
          <a:custGeom>
            <a:avLst/>
            <a:gdLst>
              <a:gd name="T0" fmla="*/ 0 w 548"/>
              <a:gd name="T1" fmla="*/ 86645363 h 42"/>
              <a:gd name="T2" fmla="*/ 1219154285 w 548"/>
              <a:gd name="T3" fmla="*/ 86645363 h 42"/>
              <a:gd name="T4" fmla="*/ 1386091907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50189" name="Freeform 13"/>
          <p:cNvSpPr>
            <a:spLocks/>
          </p:cNvSpPr>
          <p:nvPr/>
        </p:nvSpPr>
        <p:spPr bwMode="auto">
          <a:xfrm>
            <a:off x="520700" y="5202238"/>
            <a:ext cx="862013" cy="60325"/>
          </a:xfrm>
          <a:custGeom>
            <a:avLst/>
            <a:gdLst>
              <a:gd name="T0" fmla="*/ 0 w 542"/>
              <a:gd name="T1" fmla="*/ 86645363 h 42"/>
              <a:gd name="T2" fmla="*/ 1204025260 w 542"/>
              <a:gd name="T3" fmla="*/ 86645363 h 42"/>
              <a:gd name="T4" fmla="*/ 1370971020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50190" name="AutoShape 14"/>
          <p:cNvSpPr>
            <a:spLocks noChangeArrowheads="1"/>
          </p:cNvSpPr>
          <p:nvPr/>
        </p:nvSpPr>
        <p:spPr bwMode="auto">
          <a:xfrm>
            <a:off x="7897813" y="2819400"/>
            <a:ext cx="839787" cy="3036888"/>
          </a:xfrm>
          <a:prstGeom prst="cube">
            <a:avLst>
              <a:gd name="adj" fmla="val 10764"/>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50191" name="Text Box 15"/>
          <p:cNvSpPr txBox="1">
            <a:spLocks noChangeArrowheads="1"/>
          </p:cNvSpPr>
          <p:nvPr/>
        </p:nvSpPr>
        <p:spPr bwMode="auto">
          <a:xfrm>
            <a:off x="7935913" y="299720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5</a:t>
            </a:r>
          </a:p>
        </p:txBody>
      </p:sp>
      <p:sp>
        <p:nvSpPr>
          <p:cNvPr id="50192" name="Text Box 16"/>
          <p:cNvSpPr txBox="1">
            <a:spLocks noChangeArrowheads="1"/>
          </p:cNvSpPr>
          <p:nvPr/>
        </p:nvSpPr>
        <p:spPr bwMode="auto">
          <a:xfrm>
            <a:off x="7935913" y="3625850"/>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4</a:t>
            </a:r>
          </a:p>
        </p:txBody>
      </p:sp>
      <p:sp>
        <p:nvSpPr>
          <p:cNvPr id="50193" name="Text Box 17"/>
          <p:cNvSpPr txBox="1">
            <a:spLocks noChangeArrowheads="1"/>
          </p:cNvSpPr>
          <p:nvPr/>
        </p:nvSpPr>
        <p:spPr bwMode="auto">
          <a:xfrm>
            <a:off x="7935913" y="4184650"/>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3</a:t>
            </a:r>
          </a:p>
        </p:txBody>
      </p:sp>
      <p:sp>
        <p:nvSpPr>
          <p:cNvPr id="50194" name="Text Box 18"/>
          <p:cNvSpPr txBox="1">
            <a:spLocks noChangeArrowheads="1"/>
          </p:cNvSpPr>
          <p:nvPr/>
        </p:nvSpPr>
        <p:spPr bwMode="auto">
          <a:xfrm>
            <a:off x="7935913" y="4746625"/>
            <a:ext cx="325437"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2</a:t>
            </a:r>
          </a:p>
        </p:txBody>
      </p:sp>
      <p:sp>
        <p:nvSpPr>
          <p:cNvPr id="50195" name="Text Box 19"/>
          <p:cNvSpPr txBox="1">
            <a:spLocks noChangeArrowheads="1"/>
          </p:cNvSpPr>
          <p:nvPr/>
        </p:nvSpPr>
        <p:spPr bwMode="auto">
          <a:xfrm>
            <a:off x="7935913" y="5311775"/>
            <a:ext cx="325437" cy="398463"/>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1</a:t>
            </a:r>
          </a:p>
        </p:txBody>
      </p:sp>
      <p:sp>
        <p:nvSpPr>
          <p:cNvPr id="50196" name="Freeform 20"/>
          <p:cNvSpPr>
            <a:spLocks/>
          </p:cNvSpPr>
          <p:nvPr/>
        </p:nvSpPr>
        <p:spPr bwMode="auto">
          <a:xfrm>
            <a:off x="7897813" y="3421063"/>
            <a:ext cx="849312" cy="61912"/>
          </a:xfrm>
          <a:custGeom>
            <a:avLst/>
            <a:gdLst>
              <a:gd name="T0" fmla="*/ 0 w 534"/>
              <a:gd name="T1" fmla="*/ 91264174 h 42"/>
              <a:gd name="T2" fmla="*/ 1183853308 w 534"/>
              <a:gd name="T3" fmla="*/ 91264174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42"/>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50197" name="Freeform 21"/>
          <p:cNvSpPr>
            <a:spLocks/>
          </p:cNvSpPr>
          <p:nvPr/>
        </p:nvSpPr>
        <p:spPr bwMode="auto">
          <a:xfrm>
            <a:off x="7907338" y="3997325"/>
            <a:ext cx="849312" cy="61913"/>
          </a:xfrm>
          <a:custGeom>
            <a:avLst/>
            <a:gdLst>
              <a:gd name="T0" fmla="*/ 0 w 534"/>
              <a:gd name="T1" fmla="*/ 78228544 h 42"/>
              <a:gd name="T2" fmla="*/ 1183853308 w 534"/>
              <a:gd name="T3" fmla="*/ 91267122 h 42"/>
              <a:gd name="T4" fmla="*/ 1350806659 w 534"/>
              <a:gd name="T5" fmla="*/ 0 h 42"/>
              <a:gd name="T6" fmla="*/ 0 60000 65536"/>
              <a:gd name="T7" fmla="*/ 0 60000 65536"/>
              <a:gd name="T8" fmla="*/ 0 60000 65536"/>
              <a:gd name="T9" fmla="*/ 0 w 534"/>
              <a:gd name="T10" fmla="*/ 0 h 42"/>
              <a:gd name="T11" fmla="*/ 534 w 534"/>
              <a:gd name="T12" fmla="*/ 42 h 42"/>
            </a:gdLst>
            <a:ahLst/>
            <a:cxnLst>
              <a:cxn ang="T6">
                <a:pos x="T0" y="T1"/>
              </a:cxn>
              <a:cxn ang="T7">
                <a:pos x="T2" y="T3"/>
              </a:cxn>
              <a:cxn ang="T8">
                <a:pos x="T4" y="T5"/>
              </a:cxn>
            </a:cxnLst>
            <a:rect l="T9" t="T10" r="T11" b="T12"/>
            <a:pathLst>
              <a:path w="534" h="42">
                <a:moveTo>
                  <a:pt x="0" y="36"/>
                </a:moveTo>
                <a:lnTo>
                  <a:pt x="468" y="42"/>
                </a:lnTo>
                <a:cubicBezTo>
                  <a:pt x="490" y="28"/>
                  <a:pt x="534" y="0"/>
                  <a:pt x="534"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50198" name="Freeform 22"/>
          <p:cNvSpPr>
            <a:spLocks/>
          </p:cNvSpPr>
          <p:nvPr/>
        </p:nvSpPr>
        <p:spPr bwMode="auto">
          <a:xfrm>
            <a:off x="7885113" y="4573588"/>
            <a:ext cx="871537" cy="60325"/>
          </a:xfrm>
          <a:custGeom>
            <a:avLst/>
            <a:gdLst>
              <a:gd name="T0" fmla="*/ 0 w 548"/>
              <a:gd name="T1" fmla="*/ 86645363 h 42"/>
              <a:gd name="T2" fmla="*/ 1219151295 w 548"/>
              <a:gd name="T3" fmla="*/ 86645363 h 42"/>
              <a:gd name="T4" fmla="*/ 1386088726 w 548"/>
              <a:gd name="T5" fmla="*/ 0 h 42"/>
              <a:gd name="T6" fmla="*/ 0 60000 65536"/>
              <a:gd name="T7" fmla="*/ 0 60000 65536"/>
              <a:gd name="T8" fmla="*/ 0 60000 65536"/>
              <a:gd name="T9" fmla="*/ 0 w 548"/>
              <a:gd name="T10" fmla="*/ 0 h 42"/>
              <a:gd name="T11" fmla="*/ 548 w 548"/>
              <a:gd name="T12" fmla="*/ 42 h 42"/>
            </a:gdLst>
            <a:ahLst/>
            <a:cxnLst>
              <a:cxn ang="T6">
                <a:pos x="T0" y="T1"/>
              </a:cxn>
              <a:cxn ang="T7">
                <a:pos x="T2" y="T3"/>
              </a:cxn>
              <a:cxn ang="T8">
                <a:pos x="T4" y="T5"/>
              </a:cxn>
            </a:cxnLst>
            <a:rect l="T9" t="T10" r="T11" b="T12"/>
            <a:pathLst>
              <a:path w="548" h="42">
                <a:moveTo>
                  <a:pt x="0" y="42"/>
                </a:moveTo>
                <a:lnTo>
                  <a:pt x="482" y="42"/>
                </a:lnTo>
                <a:cubicBezTo>
                  <a:pt x="504" y="28"/>
                  <a:pt x="548" y="0"/>
                  <a:pt x="548"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50199" name="Freeform 23"/>
          <p:cNvSpPr>
            <a:spLocks/>
          </p:cNvSpPr>
          <p:nvPr/>
        </p:nvSpPr>
        <p:spPr bwMode="auto">
          <a:xfrm>
            <a:off x="7885113" y="5167313"/>
            <a:ext cx="862012" cy="60325"/>
          </a:xfrm>
          <a:custGeom>
            <a:avLst/>
            <a:gdLst>
              <a:gd name="T0" fmla="*/ 0 w 542"/>
              <a:gd name="T1" fmla="*/ 86645363 h 42"/>
              <a:gd name="T2" fmla="*/ 1204023864 w 542"/>
              <a:gd name="T3" fmla="*/ 86645363 h 42"/>
              <a:gd name="T4" fmla="*/ 1370967839 w 542"/>
              <a:gd name="T5" fmla="*/ 0 h 42"/>
              <a:gd name="T6" fmla="*/ 0 60000 65536"/>
              <a:gd name="T7" fmla="*/ 0 60000 65536"/>
              <a:gd name="T8" fmla="*/ 0 60000 65536"/>
              <a:gd name="T9" fmla="*/ 0 w 542"/>
              <a:gd name="T10" fmla="*/ 0 h 42"/>
              <a:gd name="T11" fmla="*/ 542 w 542"/>
              <a:gd name="T12" fmla="*/ 42 h 42"/>
            </a:gdLst>
            <a:ahLst/>
            <a:cxnLst>
              <a:cxn ang="T6">
                <a:pos x="T0" y="T1"/>
              </a:cxn>
              <a:cxn ang="T7">
                <a:pos x="T2" y="T3"/>
              </a:cxn>
              <a:cxn ang="T8">
                <a:pos x="T4" y="T5"/>
              </a:cxn>
            </a:cxnLst>
            <a:rect l="T9" t="T10" r="T11" b="T12"/>
            <a:pathLst>
              <a:path w="542" h="42">
                <a:moveTo>
                  <a:pt x="0" y="42"/>
                </a:moveTo>
                <a:lnTo>
                  <a:pt x="476" y="42"/>
                </a:lnTo>
                <a:cubicBezTo>
                  <a:pt x="498" y="28"/>
                  <a:pt x="542" y="0"/>
                  <a:pt x="542" y="0"/>
                </a:cubicBezTo>
              </a:path>
            </a:pathLst>
          </a:custGeom>
          <a:noFill/>
          <a:ln w="19050">
            <a:solidFill>
              <a:schemeClr val="tx1"/>
            </a:solidFill>
            <a:round/>
            <a:headEnd type="none" w="sm" len="lg"/>
            <a:tailEnd type="none" w="sm" len="lg"/>
          </a:ln>
        </p:spPr>
        <p:txBody>
          <a:bodyPr wrap="none" lIns="91577" tIns="45789" rIns="91577" bIns="45789" anchor="ctr"/>
          <a:lstStyle/>
          <a:p>
            <a:pPr algn="ctr" eaLnBrk="0" hangingPunct="0"/>
            <a:endParaRPr lang="zh-CN" altLang="en-US"/>
          </a:p>
        </p:txBody>
      </p:sp>
      <p:sp>
        <p:nvSpPr>
          <p:cNvPr id="50200" name="Text Box 24"/>
          <p:cNvSpPr txBox="1">
            <a:spLocks noChangeArrowheads="1"/>
          </p:cNvSpPr>
          <p:nvPr/>
        </p:nvSpPr>
        <p:spPr bwMode="auto">
          <a:xfrm>
            <a:off x="395288"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1</a:t>
            </a:r>
          </a:p>
        </p:txBody>
      </p:sp>
      <p:sp>
        <p:nvSpPr>
          <p:cNvPr id="50201" name="AutoShape 25"/>
          <p:cNvSpPr>
            <a:spLocks noChangeArrowheads="1"/>
          </p:cNvSpPr>
          <p:nvPr/>
        </p:nvSpPr>
        <p:spPr bwMode="auto">
          <a:xfrm>
            <a:off x="8045450" y="2322513"/>
            <a:ext cx="687388" cy="557212"/>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50202" name="Text Box 26"/>
          <p:cNvSpPr txBox="1">
            <a:spLocks noChangeArrowheads="1"/>
          </p:cNvSpPr>
          <p:nvPr/>
        </p:nvSpPr>
        <p:spPr bwMode="auto">
          <a:xfrm>
            <a:off x="8039100" y="2427288"/>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2</a:t>
            </a:r>
            <a:endParaRPr kumimoji="1" lang="en-US" altLang="zh-CN" sz="2000" b="1">
              <a:solidFill>
                <a:srgbClr val="333399"/>
              </a:solidFill>
              <a:latin typeface="Arial" pitchFamily="34" charset="0"/>
            </a:endParaRPr>
          </a:p>
        </p:txBody>
      </p:sp>
      <p:sp>
        <p:nvSpPr>
          <p:cNvPr id="50203" name="AutoShape 27"/>
          <p:cNvSpPr>
            <a:spLocks noChangeArrowheads="1"/>
          </p:cNvSpPr>
          <p:nvPr/>
        </p:nvSpPr>
        <p:spPr bwMode="auto">
          <a:xfrm>
            <a:off x="538163" y="2365375"/>
            <a:ext cx="687387" cy="557213"/>
          </a:xfrm>
          <a:prstGeom prst="cube">
            <a:avLst>
              <a:gd name="adj" fmla="val 17593"/>
            </a:avLst>
          </a:prstGeom>
          <a:solidFill>
            <a:srgbClr val="FFFF99"/>
          </a:solidFill>
          <a:ln w="19050">
            <a:solidFill>
              <a:schemeClr val="tx1"/>
            </a:solidFill>
            <a:miter lim="800000"/>
            <a:headEnd type="none" w="sm" len="lg"/>
            <a:tailEnd type="none" w="sm" len="lg"/>
          </a:ln>
        </p:spPr>
        <p:txBody>
          <a:bodyPr wrap="none" lIns="91577" tIns="45789" rIns="91577" bIns="45789" anchor="ctr"/>
          <a:lstStyle/>
          <a:p>
            <a:pPr algn="ctr" eaLnBrk="0" hangingPunct="0"/>
            <a:endParaRPr lang="zh-CN" altLang="en-US"/>
          </a:p>
        </p:txBody>
      </p:sp>
      <p:sp>
        <p:nvSpPr>
          <p:cNvPr id="50204" name="Text Box 28"/>
          <p:cNvSpPr txBox="1">
            <a:spLocks noChangeArrowheads="1"/>
          </p:cNvSpPr>
          <p:nvPr/>
        </p:nvSpPr>
        <p:spPr bwMode="auto">
          <a:xfrm>
            <a:off x="558800" y="2486025"/>
            <a:ext cx="617538" cy="396875"/>
          </a:xfrm>
          <a:prstGeom prst="rect">
            <a:avLst/>
          </a:prstGeom>
          <a:noFill/>
          <a:ln w="12700">
            <a:noFill/>
            <a:miter lim="800000"/>
            <a:headEnd/>
            <a:tailEnd/>
          </a:ln>
        </p:spPr>
        <p:txBody>
          <a:bodyPr wrap="none" lIns="91577" tIns="45789" rIns="91577" bIns="45789">
            <a:spAutoFit/>
          </a:bodyPr>
          <a:lstStyle/>
          <a:p>
            <a:pPr algn="ctr" defTabSz="762000" eaLnBrk="0" hangingPunct="0"/>
            <a:r>
              <a:rPr kumimoji="1" lang="en-US" altLang="zh-CN" sz="2000">
                <a:solidFill>
                  <a:srgbClr val="333399"/>
                </a:solidFill>
                <a:latin typeface="Arial" pitchFamily="34" charset="0"/>
              </a:rPr>
              <a:t>AP</a:t>
            </a:r>
            <a:r>
              <a:rPr kumimoji="1" lang="en-US" altLang="zh-CN" sz="2000" b="1" baseline="-25000">
                <a:solidFill>
                  <a:srgbClr val="333399"/>
                </a:solidFill>
                <a:latin typeface="Arial" pitchFamily="34" charset="0"/>
              </a:rPr>
              <a:t>1</a:t>
            </a:r>
            <a:endParaRPr kumimoji="1" lang="en-US" altLang="zh-CN" sz="2000" b="1">
              <a:solidFill>
                <a:srgbClr val="333399"/>
              </a:solidFill>
              <a:latin typeface="Arial" pitchFamily="34" charset="0"/>
            </a:endParaRPr>
          </a:p>
        </p:txBody>
      </p:sp>
      <p:sp>
        <p:nvSpPr>
          <p:cNvPr id="50205" name="Text Box 29"/>
          <p:cNvSpPr txBox="1">
            <a:spLocks noChangeArrowheads="1"/>
          </p:cNvSpPr>
          <p:nvPr/>
        </p:nvSpPr>
        <p:spPr bwMode="auto">
          <a:xfrm>
            <a:off x="7781925" y="1976438"/>
            <a:ext cx="1123950" cy="398462"/>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000">
                <a:solidFill>
                  <a:srgbClr val="333399"/>
                </a:solidFill>
                <a:latin typeface="Arial" pitchFamily="34" charset="0"/>
                <a:ea typeface="黑体" pitchFamily="49" charset="-122"/>
              </a:rPr>
              <a:t>计算机</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2</a:t>
            </a:r>
          </a:p>
        </p:txBody>
      </p:sp>
      <p:sp>
        <p:nvSpPr>
          <p:cNvPr id="50206" name="AutoShape 30"/>
          <p:cNvSpPr>
            <a:spLocks noChangeArrowheads="1"/>
          </p:cNvSpPr>
          <p:nvPr/>
        </p:nvSpPr>
        <p:spPr bwMode="auto">
          <a:xfrm>
            <a:off x="4073525" y="1992313"/>
            <a:ext cx="2955925" cy="936625"/>
          </a:xfrm>
          <a:prstGeom prst="wedgeRoundRectCallout">
            <a:avLst>
              <a:gd name="adj1" fmla="val 87310"/>
              <a:gd name="adj2" fmla="val 18931"/>
              <a:gd name="adj3" fmla="val 16667"/>
            </a:avLst>
          </a:prstGeom>
          <a:solidFill>
            <a:srgbClr val="66FFFF"/>
          </a:solidFill>
          <a:ln w="9525">
            <a:solidFill>
              <a:schemeClr val="tx1"/>
            </a:solidFill>
            <a:miter lim="800000"/>
            <a:headEnd/>
            <a:tailEnd/>
          </a:ln>
        </p:spPr>
        <p:txBody>
          <a:bodyPr lIns="91577" tIns="45789" rIns="91577" bIns="45789"/>
          <a:lstStyle/>
          <a:p>
            <a:pPr algn="ctr" eaLnBrk="0" hangingPunct="0"/>
            <a:endParaRPr lang="zh-CN" altLang="zh-CN"/>
          </a:p>
        </p:txBody>
      </p:sp>
      <p:sp>
        <p:nvSpPr>
          <p:cNvPr id="50207" name="Text Box 31"/>
          <p:cNvSpPr txBox="1">
            <a:spLocks noChangeArrowheads="1"/>
          </p:cNvSpPr>
          <p:nvPr/>
        </p:nvSpPr>
        <p:spPr bwMode="auto">
          <a:xfrm>
            <a:off x="4146550" y="2063750"/>
            <a:ext cx="2946400" cy="823913"/>
          </a:xfrm>
          <a:prstGeom prst="rect">
            <a:avLst/>
          </a:prstGeom>
          <a:noFill/>
          <a:ln w="12700">
            <a:noFill/>
            <a:miter lim="800000"/>
            <a:headEnd type="none" w="sm" len="lg"/>
            <a:tailEnd type="none" w="sm" len="lg"/>
          </a:ln>
        </p:spPr>
        <p:txBody>
          <a:bodyPr wrap="none" lIns="91577" tIns="45789" rIns="91577" bIns="45789">
            <a:spAutoFit/>
          </a:bodyPr>
          <a:lstStyle/>
          <a:p>
            <a:pPr algn="ctr" defTabSz="762000" eaLnBrk="0" hangingPunct="0"/>
            <a:r>
              <a:rPr kumimoji="1" lang="zh-CN" altLang="en-US" sz="2400">
                <a:solidFill>
                  <a:srgbClr val="333399"/>
                </a:solidFill>
                <a:ea typeface="黑体" pitchFamily="49" charset="-122"/>
              </a:rPr>
              <a:t>我收到了</a:t>
            </a:r>
            <a:r>
              <a:rPr kumimoji="1" lang="zh-CN" altLang="en-US" sz="1400">
                <a:solidFill>
                  <a:srgbClr val="333399"/>
                </a:solidFill>
                <a:latin typeface="Arial" pitchFamily="34" charset="0"/>
                <a:ea typeface="黑体" pitchFamily="49" charset="-122"/>
              </a:rPr>
              <a:t> </a:t>
            </a:r>
            <a:r>
              <a:rPr kumimoji="1" lang="en-US" altLang="zh-CN" sz="2400">
                <a:solidFill>
                  <a:srgbClr val="333399"/>
                </a:solidFill>
                <a:latin typeface="Arial" pitchFamily="34" charset="0"/>
                <a:ea typeface="黑体" pitchFamily="49" charset="-122"/>
              </a:rPr>
              <a:t>AP</a:t>
            </a:r>
            <a:r>
              <a:rPr kumimoji="1" lang="en-US" altLang="zh-CN" sz="2400" baseline="-25000">
                <a:solidFill>
                  <a:srgbClr val="333399"/>
                </a:solidFill>
                <a:latin typeface="Arial" pitchFamily="34" charset="0"/>
                <a:ea typeface="黑体" pitchFamily="49" charset="-122"/>
              </a:rPr>
              <a:t>1</a:t>
            </a:r>
            <a:r>
              <a:rPr kumimoji="1" lang="en-US" altLang="zh-CN" sz="1600">
                <a:solidFill>
                  <a:srgbClr val="333399"/>
                </a:solidFill>
                <a:latin typeface="Arial" pitchFamily="34" charset="0"/>
                <a:ea typeface="黑体" pitchFamily="49" charset="-122"/>
              </a:rPr>
              <a:t> </a:t>
            </a:r>
            <a:r>
              <a:rPr kumimoji="1" lang="zh-CN" altLang="en-US" sz="2400">
                <a:solidFill>
                  <a:srgbClr val="333399"/>
                </a:solidFill>
                <a:ea typeface="黑体" pitchFamily="49" charset="-122"/>
              </a:rPr>
              <a:t>发来的</a:t>
            </a:r>
          </a:p>
          <a:p>
            <a:pPr algn="ctr" defTabSz="762000" eaLnBrk="0" hangingPunct="0"/>
            <a:r>
              <a:rPr kumimoji="1" lang="zh-CN" altLang="en-US" sz="2400">
                <a:solidFill>
                  <a:srgbClr val="333399"/>
                </a:solidFill>
                <a:latin typeface="Arial" pitchFamily="34" charset="0"/>
                <a:ea typeface="黑体" pitchFamily="49" charset="-122"/>
              </a:rPr>
              <a:t>应用程序数据！</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15950" y="214313"/>
            <a:ext cx="7620000" cy="1163637"/>
          </a:xfrm>
        </p:spPr>
        <p:txBody>
          <a:bodyPr/>
          <a:lstStyle/>
          <a:p>
            <a:pPr algn="ctr"/>
            <a:r>
              <a:rPr lang="zh-CN" altLang="en-US" smtClean="0">
                <a:ea typeface="宋体" pitchFamily="2" charset="-122"/>
              </a:rPr>
              <a:t>协议很复杂 </a:t>
            </a:r>
          </a:p>
        </p:txBody>
      </p:sp>
      <p:sp>
        <p:nvSpPr>
          <p:cNvPr id="140291" name="Rectangle 3"/>
          <p:cNvSpPr>
            <a:spLocks noGrp="1" noChangeArrowheads="1"/>
          </p:cNvSpPr>
          <p:nvPr>
            <p:ph type="body" idx="1"/>
          </p:nvPr>
        </p:nvSpPr>
        <p:spPr>
          <a:xfrm>
            <a:off x="387350" y="1758950"/>
            <a:ext cx="8305800" cy="4706938"/>
          </a:xfrm>
        </p:spPr>
        <p:txBody>
          <a:bodyPr/>
          <a:lstStyle/>
          <a:p>
            <a:pPr>
              <a:lnSpc>
                <a:spcPts val="4000"/>
              </a:lnSpc>
            </a:pPr>
            <a:r>
              <a:rPr lang="zh-CN" altLang="en-US" b="1" smtClean="0">
                <a:latin typeface="Times New Roman" pitchFamily="18" charset="0"/>
                <a:ea typeface="宋体" pitchFamily="2" charset="-122"/>
                <a:cs typeface="Times New Roman" pitchFamily="18" charset="0"/>
              </a:rPr>
              <a:t>协议必须将</a:t>
            </a:r>
            <a:r>
              <a:rPr lang="zh-CN" altLang="en-US" b="1" smtClean="0">
                <a:solidFill>
                  <a:srgbClr val="C00000"/>
                </a:solidFill>
                <a:latin typeface="Times New Roman" pitchFamily="18" charset="0"/>
                <a:ea typeface="宋体" pitchFamily="2" charset="-122"/>
                <a:cs typeface="Times New Roman" pitchFamily="18" charset="0"/>
              </a:rPr>
              <a:t>各种</a:t>
            </a:r>
            <a:r>
              <a:rPr lang="zh-CN" altLang="en-US" b="1" smtClean="0">
                <a:latin typeface="Times New Roman" pitchFamily="18" charset="0"/>
                <a:ea typeface="宋体" pitchFamily="2" charset="-122"/>
                <a:cs typeface="Times New Roman" pitchFamily="18" charset="0"/>
              </a:rPr>
              <a:t>不利的条件事先都估计到，而不能假定一切情况都是很理想和很顺利的。</a:t>
            </a:r>
          </a:p>
          <a:p>
            <a:pPr>
              <a:lnSpc>
                <a:spcPts val="4000"/>
              </a:lnSpc>
            </a:pPr>
            <a:r>
              <a:rPr lang="zh-CN" altLang="en-US" b="1" smtClean="0">
                <a:latin typeface="Times New Roman" pitchFamily="18" charset="0"/>
                <a:ea typeface="宋体" pitchFamily="2" charset="-122"/>
                <a:cs typeface="Times New Roman" pitchFamily="18" charset="0"/>
              </a:rPr>
              <a:t>必须非常仔细地检查所设计协议能否应付所有的不利情况。</a:t>
            </a:r>
          </a:p>
          <a:p>
            <a:pPr lvl="1">
              <a:lnSpc>
                <a:spcPts val="4000"/>
              </a:lnSpc>
            </a:pPr>
            <a:r>
              <a:rPr lang="zh-CN" altLang="en-US" b="1" smtClean="0">
                <a:solidFill>
                  <a:srgbClr val="333399"/>
                </a:solidFill>
                <a:latin typeface="Times New Roman" pitchFamily="18" charset="0"/>
                <a:ea typeface="黑体" pitchFamily="49" charset="-122"/>
                <a:cs typeface="Times New Roman" pitchFamily="18" charset="0"/>
              </a:rPr>
              <a:t>应当注意：事实上难免有</a:t>
            </a:r>
            <a:r>
              <a:rPr lang="zh-CN" altLang="en-US" b="1" smtClean="0">
                <a:solidFill>
                  <a:srgbClr val="C00000"/>
                </a:solidFill>
                <a:latin typeface="Times New Roman" pitchFamily="18" charset="0"/>
                <a:ea typeface="黑体" pitchFamily="49" charset="-122"/>
                <a:cs typeface="Times New Roman" pitchFamily="18" charset="0"/>
              </a:rPr>
              <a:t>极个别的</a:t>
            </a:r>
            <a:r>
              <a:rPr lang="zh-CN" altLang="en-US" b="1" smtClean="0">
                <a:solidFill>
                  <a:srgbClr val="333399"/>
                </a:solidFill>
                <a:latin typeface="Times New Roman" pitchFamily="18" charset="0"/>
                <a:ea typeface="黑体" pitchFamily="49" charset="-122"/>
                <a:cs typeface="Times New Roman" pitchFamily="18" charset="0"/>
              </a:rPr>
              <a:t>不利情况在设计协议时并没有预计到。在出现这种情况时，协议就会失败。因此实际上协议往往只能应付</a:t>
            </a:r>
            <a:r>
              <a:rPr lang="zh-CN" altLang="en-US" b="1" smtClean="0">
                <a:solidFill>
                  <a:srgbClr val="C00000"/>
                </a:solidFill>
                <a:latin typeface="Times New Roman" pitchFamily="18" charset="0"/>
                <a:ea typeface="黑体" pitchFamily="49" charset="-122"/>
                <a:cs typeface="Times New Roman" pitchFamily="18" charset="0"/>
              </a:rPr>
              <a:t>绝大多数</a:t>
            </a:r>
            <a:r>
              <a:rPr lang="zh-CN" altLang="en-US" b="1" smtClean="0">
                <a:solidFill>
                  <a:srgbClr val="333399"/>
                </a:solidFill>
                <a:latin typeface="Times New Roman" pitchFamily="18" charset="0"/>
                <a:ea typeface="黑体" pitchFamily="49" charset="-122"/>
                <a:cs typeface="Times New Roman" pitchFamily="18" charset="0"/>
              </a:rPr>
              <a:t>的不利情况。</a:t>
            </a:r>
            <a:r>
              <a:rPr lang="zh-CN" altLang="en-US" b="1" smtClean="0">
                <a:latin typeface="Times New Roman" pitchFamily="18" charset="0"/>
                <a:ea typeface="宋体" pitchFamily="2" charset="-122"/>
                <a:cs typeface="Times New Roman"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029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02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387350" y="228600"/>
            <a:ext cx="7929563" cy="1146175"/>
          </a:xfrm>
        </p:spPr>
        <p:txBody>
          <a:bodyPr/>
          <a:lstStyle/>
          <a:p>
            <a:pPr algn="ctr"/>
            <a:r>
              <a:rPr lang="en-US" altLang="zh-CN" smtClean="0">
                <a:latin typeface="Times New Roman" pitchFamily="18" charset="0"/>
                <a:ea typeface="宋体" pitchFamily="2" charset="-122"/>
                <a:cs typeface="Times New Roman" pitchFamily="18" charset="0"/>
              </a:rPr>
              <a:t>OSI</a:t>
            </a:r>
            <a:r>
              <a:rPr lang="en-US" altLang="zh-CN" sz="3200" smtClean="0">
                <a:latin typeface="Times New Roman" pitchFamily="18" charset="0"/>
                <a:ea typeface="宋体" pitchFamily="2" charset="-122"/>
                <a:cs typeface="Times New Roman" pitchFamily="18" charset="0"/>
              </a:rPr>
              <a:t> </a:t>
            </a:r>
            <a:r>
              <a:rPr lang="zh-CN" altLang="en-US" smtClean="0">
                <a:latin typeface="Times New Roman" pitchFamily="18" charset="0"/>
                <a:ea typeface="宋体" pitchFamily="2" charset="-122"/>
                <a:cs typeface="Times New Roman" pitchFamily="18" charset="0"/>
              </a:rPr>
              <a:t>与</a:t>
            </a:r>
            <a:r>
              <a:rPr lang="zh-CN" altLang="en-US" sz="2400" smtClean="0">
                <a:latin typeface="Times New Roman" pitchFamily="18" charset="0"/>
                <a:ea typeface="宋体" pitchFamily="2" charset="-122"/>
                <a:cs typeface="Times New Roman" pitchFamily="18" charset="0"/>
              </a:rPr>
              <a:t> </a:t>
            </a:r>
            <a:r>
              <a:rPr lang="en-US" altLang="zh-CN" smtClean="0">
                <a:latin typeface="Times New Roman" pitchFamily="18" charset="0"/>
                <a:ea typeface="宋体" pitchFamily="2" charset="-122"/>
                <a:cs typeface="Times New Roman" pitchFamily="18" charset="0"/>
              </a:rPr>
              <a:t>TCP/IP</a:t>
            </a:r>
            <a:r>
              <a:rPr lang="zh-CN" altLang="en-US" smtClean="0">
                <a:latin typeface="Times New Roman" pitchFamily="18" charset="0"/>
                <a:ea typeface="宋体" pitchFamily="2" charset="-122"/>
                <a:cs typeface="Times New Roman" pitchFamily="18" charset="0"/>
              </a:rPr>
              <a:t>体系结构的比较 </a:t>
            </a:r>
          </a:p>
        </p:txBody>
      </p:sp>
      <p:sp>
        <p:nvSpPr>
          <p:cNvPr id="52227" name="AutoShape 3"/>
          <p:cNvSpPr>
            <a:spLocks noChangeArrowheads="1"/>
          </p:cNvSpPr>
          <p:nvPr/>
        </p:nvSpPr>
        <p:spPr bwMode="auto">
          <a:xfrm>
            <a:off x="161925" y="2216150"/>
            <a:ext cx="2065338" cy="4113213"/>
          </a:xfrm>
          <a:prstGeom prst="cube">
            <a:avLst>
              <a:gd name="adj" fmla="val 9144"/>
            </a:avLst>
          </a:prstGeom>
          <a:solidFill>
            <a:srgbClr val="CCECFF"/>
          </a:solidFill>
          <a:ln w="28575">
            <a:solidFill>
              <a:schemeClr val="tx1"/>
            </a:solidFill>
            <a:miter lim="800000"/>
            <a:headEnd/>
            <a:tailEnd/>
          </a:ln>
        </p:spPr>
        <p:txBody>
          <a:bodyPr wrap="none" lIns="91577" tIns="45789" rIns="91577" bIns="45789" anchor="ctr"/>
          <a:lstStyle/>
          <a:p>
            <a:pPr algn="ctr" eaLnBrk="0" hangingPunct="0"/>
            <a:endParaRPr lang="zh-CN" altLang="en-US"/>
          </a:p>
        </p:txBody>
      </p:sp>
      <p:sp>
        <p:nvSpPr>
          <p:cNvPr id="52228" name="Freeform 4"/>
          <p:cNvSpPr>
            <a:spLocks/>
          </p:cNvSpPr>
          <p:nvPr/>
        </p:nvSpPr>
        <p:spPr bwMode="auto">
          <a:xfrm>
            <a:off x="163513" y="2662238"/>
            <a:ext cx="2051050" cy="301625"/>
          </a:xfrm>
          <a:custGeom>
            <a:avLst/>
            <a:gdLst>
              <a:gd name="T0" fmla="*/ 2053101573 w 2049"/>
              <a:gd name="T1" fmla="*/ 0 h 182"/>
              <a:gd name="T2" fmla="*/ 1873743392 w 2049"/>
              <a:gd name="T3" fmla="*/ 491637191 h 182"/>
              <a:gd name="T4" fmla="*/ 0 w 2049"/>
              <a:gd name="T5" fmla="*/ 499877186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tx1"/>
            </a:solidFill>
            <a:round/>
            <a:headEnd/>
            <a:tailEnd/>
          </a:ln>
        </p:spPr>
        <p:txBody>
          <a:bodyPr wrap="none" lIns="91577" tIns="45789" rIns="91577" bIns="45789" anchor="ctr"/>
          <a:lstStyle/>
          <a:p>
            <a:pPr algn="ctr" eaLnBrk="0" hangingPunct="0"/>
            <a:endParaRPr lang="zh-CN" altLang="en-US"/>
          </a:p>
        </p:txBody>
      </p:sp>
      <p:sp>
        <p:nvSpPr>
          <p:cNvPr id="52229" name="Freeform 5"/>
          <p:cNvSpPr>
            <a:spLocks/>
          </p:cNvSpPr>
          <p:nvPr/>
        </p:nvSpPr>
        <p:spPr bwMode="auto">
          <a:xfrm>
            <a:off x="161925" y="3221038"/>
            <a:ext cx="2051050" cy="303212"/>
          </a:xfrm>
          <a:custGeom>
            <a:avLst/>
            <a:gdLst>
              <a:gd name="T0" fmla="*/ 2053101573 w 2049"/>
              <a:gd name="T1" fmla="*/ 0 h 182"/>
              <a:gd name="T2" fmla="*/ 1873743392 w 2049"/>
              <a:gd name="T3" fmla="*/ 496824566 h 182"/>
              <a:gd name="T4" fmla="*/ 0 w 2049"/>
              <a:gd name="T5" fmla="*/ 505151231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tx1"/>
            </a:solidFill>
            <a:round/>
            <a:headEnd/>
            <a:tailEnd/>
          </a:ln>
        </p:spPr>
        <p:txBody>
          <a:bodyPr wrap="none" lIns="91577" tIns="45789" rIns="91577" bIns="45789" anchor="ctr"/>
          <a:lstStyle/>
          <a:p>
            <a:pPr algn="ctr" eaLnBrk="0" hangingPunct="0"/>
            <a:endParaRPr lang="zh-CN" altLang="en-US"/>
          </a:p>
        </p:txBody>
      </p:sp>
      <p:sp>
        <p:nvSpPr>
          <p:cNvPr id="52230" name="Freeform 6"/>
          <p:cNvSpPr>
            <a:spLocks/>
          </p:cNvSpPr>
          <p:nvPr/>
        </p:nvSpPr>
        <p:spPr bwMode="auto">
          <a:xfrm>
            <a:off x="161925" y="3778250"/>
            <a:ext cx="2049463" cy="304800"/>
          </a:xfrm>
          <a:custGeom>
            <a:avLst/>
            <a:gdLst>
              <a:gd name="T0" fmla="*/ 2049925628 w 2049"/>
              <a:gd name="T1" fmla="*/ 0 h 182"/>
              <a:gd name="T2" fmla="*/ 1870844256 w 2049"/>
              <a:gd name="T3" fmla="*/ 502042485 h 182"/>
              <a:gd name="T4" fmla="*/ 0 w 2049"/>
              <a:gd name="T5" fmla="*/ 510456302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tx1"/>
            </a:solidFill>
            <a:round/>
            <a:headEnd/>
            <a:tailEnd/>
          </a:ln>
        </p:spPr>
        <p:txBody>
          <a:bodyPr wrap="none" lIns="91577" tIns="45789" rIns="91577" bIns="45789" anchor="ctr"/>
          <a:lstStyle/>
          <a:p>
            <a:pPr algn="ctr" eaLnBrk="0" hangingPunct="0"/>
            <a:endParaRPr lang="zh-CN" altLang="en-US"/>
          </a:p>
        </p:txBody>
      </p:sp>
      <p:sp>
        <p:nvSpPr>
          <p:cNvPr id="52231" name="Freeform 7"/>
          <p:cNvSpPr>
            <a:spLocks/>
          </p:cNvSpPr>
          <p:nvPr/>
        </p:nvSpPr>
        <p:spPr bwMode="auto">
          <a:xfrm>
            <a:off x="161925" y="4337050"/>
            <a:ext cx="2049463" cy="306388"/>
          </a:xfrm>
          <a:custGeom>
            <a:avLst/>
            <a:gdLst>
              <a:gd name="T0" fmla="*/ 2049925628 w 2049"/>
              <a:gd name="T1" fmla="*/ 0 h 185"/>
              <a:gd name="T2" fmla="*/ 1873845933 w 2049"/>
              <a:gd name="T3" fmla="*/ 507424940 h 185"/>
              <a:gd name="T4" fmla="*/ 0 w 2049"/>
              <a:gd name="T5" fmla="*/ 499197183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tx1"/>
            </a:solidFill>
            <a:round/>
            <a:headEnd/>
            <a:tailEnd/>
          </a:ln>
        </p:spPr>
        <p:txBody>
          <a:bodyPr wrap="none" lIns="91577" tIns="45789" rIns="91577" bIns="45789" anchor="ctr"/>
          <a:lstStyle/>
          <a:p>
            <a:pPr algn="ctr" eaLnBrk="0" hangingPunct="0"/>
            <a:endParaRPr lang="zh-CN" altLang="en-US"/>
          </a:p>
        </p:txBody>
      </p:sp>
      <p:sp>
        <p:nvSpPr>
          <p:cNvPr id="52232" name="Freeform 8"/>
          <p:cNvSpPr>
            <a:spLocks/>
          </p:cNvSpPr>
          <p:nvPr/>
        </p:nvSpPr>
        <p:spPr bwMode="auto">
          <a:xfrm>
            <a:off x="160338" y="4897438"/>
            <a:ext cx="2051050" cy="309562"/>
          </a:xfrm>
          <a:custGeom>
            <a:avLst/>
            <a:gdLst>
              <a:gd name="T0" fmla="*/ 2053101573 w 2049"/>
              <a:gd name="T1" fmla="*/ 0 h 187"/>
              <a:gd name="T2" fmla="*/ 1866729385 w 2049"/>
              <a:gd name="T3" fmla="*/ 512452616 h 187"/>
              <a:gd name="T4" fmla="*/ 0 w 2049"/>
              <a:gd name="T5" fmla="*/ 498750778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tx1"/>
            </a:solidFill>
            <a:round/>
            <a:headEnd/>
            <a:tailEnd/>
          </a:ln>
        </p:spPr>
        <p:txBody>
          <a:bodyPr wrap="none" lIns="91577" tIns="45789" rIns="91577" bIns="45789" anchor="ctr"/>
          <a:lstStyle/>
          <a:p>
            <a:pPr algn="ctr" eaLnBrk="0" hangingPunct="0"/>
            <a:endParaRPr lang="zh-CN" altLang="en-US"/>
          </a:p>
        </p:txBody>
      </p:sp>
      <p:sp>
        <p:nvSpPr>
          <p:cNvPr id="52233" name="Freeform 9"/>
          <p:cNvSpPr>
            <a:spLocks/>
          </p:cNvSpPr>
          <p:nvPr/>
        </p:nvSpPr>
        <p:spPr bwMode="auto">
          <a:xfrm>
            <a:off x="158750" y="5454650"/>
            <a:ext cx="2051050" cy="304800"/>
          </a:xfrm>
          <a:custGeom>
            <a:avLst/>
            <a:gdLst>
              <a:gd name="T0" fmla="*/ 2053101573 w 2049"/>
              <a:gd name="T1" fmla="*/ 0 h 182"/>
              <a:gd name="T2" fmla="*/ 1873743392 w 2049"/>
              <a:gd name="T3" fmla="*/ 502042485 h 182"/>
              <a:gd name="T4" fmla="*/ 0 w 2049"/>
              <a:gd name="T5" fmla="*/ 510456302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tx1"/>
            </a:solidFill>
            <a:round/>
            <a:headEnd/>
            <a:tailEnd/>
          </a:ln>
        </p:spPr>
        <p:txBody>
          <a:bodyPr wrap="none" lIns="91577" tIns="45789" rIns="91577" bIns="45789" anchor="ctr"/>
          <a:lstStyle/>
          <a:p>
            <a:pPr algn="ctr" eaLnBrk="0" hangingPunct="0"/>
            <a:endParaRPr lang="zh-CN" altLang="en-US"/>
          </a:p>
        </p:txBody>
      </p:sp>
      <p:sp>
        <p:nvSpPr>
          <p:cNvPr id="52234" name="Text Box 10"/>
          <p:cNvSpPr txBox="1">
            <a:spLocks noChangeArrowheads="1"/>
          </p:cNvSpPr>
          <p:nvPr/>
        </p:nvSpPr>
        <p:spPr bwMode="auto">
          <a:xfrm>
            <a:off x="796925" y="2492375"/>
            <a:ext cx="946150" cy="396875"/>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ea typeface="黑体" pitchFamily="49" charset="-122"/>
              </a:rPr>
              <a:t>应用层</a:t>
            </a:r>
          </a:p>
        </p:txBody>
      </p:sp>
      <p:sp>
        <p:nvSpPr>
          <p:cNvPr id="52235" name="Text Box 11"/>
          <p:cNvSpPr txBox="1">
            <a:spLocks noChangeArrowheads="1"/>
          </p:cNvSpPr>
          <p:nvPr/>
        </p:nvSpPr>
        <p:spPr bwMode="auto">
          <a:xfrm>
            <a:off x="763588" y="4141788"/>
            <a:ext cx="946150" cy="396875"/>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ea typeface="黑体" pitchFamily="49" charset="-122"/>
              </a:rPr>
              <a:t>运输层</a:t>
            </a:r>
          </a:p>
        </p:txBody>
      </p:sp>
      <p:sp>
        <p:nvSpPr>
          <p:cNvPr id="52236" name="Text Box 12"/>
          <p:cNvSpPr txBox="1">
            <a:spLocks noChangeArrowheads="1"/>
          </p:cNvSpPr>
          <p:nvPr/>
        </p:nvSpPr>
        <p:spPr bwMode="auto">
          <a:xfrm>
            <a:off x="776288" y="4699000"/>
            <a:ext cx="946150" cy="398463"/>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ea typeface="黑体" pitchFamily="49" charset="-122"/>
              </a:rPr>
              <a:t>网络层</a:t>
            </a:r>
          </a:p>
        </p:txBody>
      </p:sp>
      <p:sp>
        <p:nvSpPr>
          <p:cNvPr id="52237" name="Text Box 13"/>
          <p:cNvSpPr txBox="1">
            <a:spLocks noChangeArrowheads="1"/>
          </p:cNvSpPr>
          <p:nvPr/>
        </p:nvSpPr>
        <p:spPr bwMode="auto">
          <a:xfrm>
            <a:off x="776288" y="3019425"/>
            <a:ext cx="946150" cy="398463"/>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ea typeface="黑体" pitchFamily="49" charset="-122"/>
              </a:rPr>
              <a:t>表示层</a:t>
            </a:r>
          </a:p>
        </p:txBody>
      </p:sp>
      <p:sp>
        <p:nvSpPr>
          <p:cNvPr id="52238" name="Text Box 14"/>
          <p:cNvSpPr txBox="1">
            <a:spLocks noChangeArrowheads="1"/>
          </p:cNvSpPr>
          <p:nvPr/>
        </p:nvSpPr>
        <p:spPr bwMode="auto">
          <a:xfrm>
            <a:off x="776288" y="3579813"/>
            <a:ext cx="946150" cy="398462"/>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ea typeface="黑体" pitchFamily="49" charset="-122"/>
              </a:rPr>
              <a:t>会话层</a:t>
            </a:r>
          </a:p>
        </p:txBody>
      </p:sp>
      <p:sp>
        <p:nvSpPr>
          <p:cNvPr id="52239" name="Text Box 15"/>
          <p:cNvSpPr txBox="1">
            <a:spLocks noChangeArrowheads="1"/>
          </p:cNvSpPr>
          <p:nvPr/>
        </p:nvSpPr>
        <p:spPr bwMode="auto">
          <a:xfrm>
            <a:off x="614363" y="5229225"/>
            <a:ext cx="1457325" cy="398463"/>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ea typeface="黑体" pitchFamily="49" charset="-122"/>
              </a:rPr>
              <a:t>数据链路层</a:t>
            </a:r>
          </a:p>
        </p:txBody>
      </p:sp>
      <p:sp>
        <p:nvSpPr>
          <p:cNvPr id="52240" name="Text Box 16"/>
          <p:cNvSpPr txBox="1">
            <a:spLocks noChangeArrowheads="1"/>
          </p:cNvSpPr>
          <p:nvPr/>
        </p:nvSpPr>
        <p:spPr bwMode="auto">
          <a:xfrm>
            <a:off x="776288" y="5756275"/>
            <a:ext cx="946150" cy="396875"/>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ea typeface="黑体" pitchFamily="49" charset="-122"/>
              </a:rPr>
              <a:t>物理层</a:t>
            </a:r>
          </a:p>
        </p:txBody>
      </p:sp>
      <p:sp>
        <p:nvSpPr>
          <p:cNvPr id="52241" name="Text Box 17"/>
          <p:cNvSpPr txBox="1">
            <a:spLocks noChangeArrowheads="1"/>
          </p:cNvSpPr>
          <p:nvPr/>
        </p:nvSpPr>
        <p:spPr bwMode="auto">
          <a:xfrm>
            <a:off x="257175" y="2273300"/>
            <a:ext cx="311150" cy="3943350"/>
          </a:xfrm>
          <a:prstGeom prst="rect">
            <a:avLst/>
          </a:prstGeom>
          <a:noFill/>
          <a:ln w="9525">
            <a:noFill/>
            <a:miter lim="800000"/>
            <a:headEnd/>
            <a:tailEnd/>
          </a:ln>
        </p:spPr>
        <p:txBody>
          <a:bodyPr wrap="none" lIns="91577" tIns="45789" rIns="91577" bIns="45789">
            <a:spAutoFit/>
          </a:bodyPr>
          <a:lstStyle/>
          <a:p>
            <a:pPr algn="ctr" eaLnBrk="0" hangingPunct="0">
              <a:lnSpc>
                <a:spcPct val="180000"/>
              </a:lnSpc>
            </a:pPr>
            <a:r>
              <a:rPr kumimoji="1" lang="en-US" altLang="zh-CN" sz="2000">
                <a:solidFill>
                  <a:srgbClr val="333399"/>
                </a:solidFill>
                <a:latin typeface="黑体" pitchFamily="49" charset="-122"/>
                <a:ea typeface="黑体" pitchFamily="49" charset="-122"/>
              </a:rPr>
              <a:t>7</a:t>
            </a:r>
          </a:p>
          <a:p>
            <a:pPr algn="ctr" eaLnBrk="0" hangingPunct="0">
              <a:lnSpc>
                <a:spcPct val="180000"/>
              </a:lnSpc>
            </a:pPr>
            <a:r>
              <a:rPr kumimoji="1" lang="en-US" altLang="zh-CN" sz="2000">
                <a:solidFill>
                  <a:srgbClr val="333399"/>
                </a:solidFill>
                <a:latin typeface="黑体" pitchFamily="49" charset="-122"/>
                <a:ea typeface="黑体" pitchFamily="49" charset="-122"/>
              </a:rPr>
              <a:t>6</a:t>
            </a:r>
          </a:p>
          <a:p>
            <a:pPr algn="ctr" eaLnBrk="0" hangingPunct="0">
              <a:lnSpc>
                <a:spcPct val="180000"/>
              </a:lnSpc>
            </a:pPr>
            <a:r>
              <a:rPr kumimoji="1" lang="en-US" altLang="zh-CN" sz="2000">
                <a:solidFill>
                  <a:srgbClr val="333399"/>
                </a:solidFill>
                <a:latin typeface="黑体" pitchFamily="49" charset="-122"/>
                <a:ea typeface="黑体" pitchFamily="49" charset="-122"/>
              </a:rPr>
              <a:t>5</a:t>
            </a:r>
          </a:p>
          <a:p>
            <a:pPr algn="ctr" eaLnBrk="0" hangingPunct="0">
              <a:lnSpc>
                <a:spcPct val="180000"/>
              </a:lnSpc>
            </a:pPr>
            <a:r>
              <a:rPr kumimoji="1" lang="en-US" altLang="zh-CN" sz="2000">
                <a:solidFill>
                  <a:srgbClr val="333399"/>
                </a:solidFill>
                <a:latin typeface="黑体" pitchFamily="49" charset="-122"/>
                <a:ea typeface="黑体" pitchFamily="49" charset="-122"/>
              </a:rPr>
              <a:t>4</a:t>
            </a:r>
          </a:p>
          <a:p>
            <a:pPr algn="ctr" eaLnBrk="0" hangingPunct="0">
              <a:lnSpc>
                <a:spcPct val="180000"/>
              </a:lnSpc>
            </a:pPr>
            <a:r>
              <a:rPr kumimoji="1" lang="en-US" altLang="zh-CN" sz="2000">
                <a:solidFill>
                  <a:srgbClr val="333399"/>
                </a:solidFill>
                <a:latin typeface="黑体" pitchFamily="49" charset="-122"/>
                <a:ea typeface="黑体" pitchFamily="49" charset="-122"/>
              </a:rPr>
              <a:t>3</a:t>
            </a:r>
          </a:p>
          <a:p>
            <a:pPr algn="ctr" eaLnBrk="0" hangingPunct="0">
              <a:lnSpc>
                <a:spcPct val="180000"/>
              </a:lnSpc>
            </a:pPr>
            <a:r>
              <a:rPr kumimoji="1" lang="en-US" altLang="zh-CN" sz="2000">
                <a:solidFill>
                  <a:srgbClr val="333399"/>
                </a:solidFill>
                <a:latin typeface="黑体" pitchFamily="49" charset="-122"/>
                <a:ea typeface="黑体" pitchFamily="49" charset="-122"/>
              </a:rPr>
              <a:t>2</a:t>
            </a:r>
          </a:p>
          <a:p>
            <a:pPr algn="ctr" eaLnBrk="0" hangingPunct="0">
              <a:lnSpc>
                <a:spcPct val="180000"/>
              </a:lnSpc>
            </a:pPr>
            <a:r>
              <a:rPr kumimoji="1" lang="en-US" altLang="zh-CN" sz="2000">
                <a:solidFill>
                  <a:srgbClr val="333399"/>
                </a:solidFill>
                <a:latin typeface="黑体" pitchFamily="49" charset="-122"/>
                <a:ea typeface="黑体" pitchFamily="49" charset="-122"/>
              </a:rPr>
              <a:t>1</a:t>
            </a:r>
          </a:p>
        </p:txBody>
      </p:sp>
      <p:sp>
        <p:nvSpPr>
          <p:cNvPr id="52242" name="Text Box 18"/>
          <p:cNvSpPr txBox="1">
            <a:spLocks noChangeArrowheads="1"/>
          </p:cNvSpPr>
          <p:nvPr/>
        </p:nvSpPr>
        <p:spPr bwMode="auto">
          <a:xfrm>
            <a:off x="254000" y="1758950"/>
            <a:ext cx="1963738" cy="396875"/>
          </a:xfrm>
          <a:prstGeom prst="rect">
            <a:avLst/>
          </a:prstGeom>
          <a:noFill/>
          <a:ln w="9525">
            <a:noFill/>
            <a:miter lim="800000"/>
            <a:headEnd/>
            <a:tailEnd/>
          </a:ln>
        </p:spPr>
        <p:txBody>
          <a:bodyPr wrap="none" lIns="91577" tIns="45789" rIns="91577" bIns="45789">
            <a:spAutoFit/>
          </a:bodyPr>
          <a:lstStyle/>
          <a:p>
            <a:pPr algn="ctr" eaLnBrk="0" hangingPunct="0"/>
            <a:r>
              <a:rPr kumimoji="1" lang="en-US" altLang="zh-CN" sz="2000">
                <a:solidFill>
                  <a:srgbClr val="333399"/>
                </a:solidFill>
                <a:latin typeface="Arial" pitchFamily="34" charset="0"/>
                <a:ea typeface="黑体" pitchFamily="49" charset="-122"/>
              </a:rPr>
              <a:t>OSI </a:t>
            </a:r>
            <a:r>
              <a:rPr kumimoji="1" lang="zh-CN" altLang="en-US" sz="2000">
                <a:solidFill>
                  <a:srgbClr val="333399"/>
                </a:solidFill>
                <a:latin typeface="Arial" pitchFamily="34" charset="0"/>
                <a:ea typeface="黑体" pitchFamily="49" charset="-122"/>
              </a:rPr>
              <a:t>的体系结构</a:t>
            </a:r>
          </a:p>
        </p:txBody>
      </p:sp>
      <p:sp>
        <p:nvSpPr>
          <p:cNvPr id="52243" name="AutoShape 19"/>
          <p:cNvSpPr>
            <a:spLocks noChangeArrowheads="1"/>
          </p:cNvSpPr>
          <p:nvPr/>
        </p:nvSpPr>
        <p:spPr bwMode="auto">
          <a:xfrm>
            <a:off x="2613025" y="2139950"/>
            <a:ext cx="2681288" cy="4179888"/>
          </a:xfrm>
          <a:prstGeom prst="cube">
            <a:avLst>
              <a:gd name="adj" fmla="val 9144"/>
            </a:avLst>
          </a:prstGeom>
          <a:solidFill>
            <a:srgbClr val="FFFF99"/>
          </a:solidFill>
          <a:ln w="28575">
            <a:solidFill>
              <a:schemeClr val="tx1"/>
            </a:solidFill>
            <a:miter lim="800000"/>
            <a:headEnd/>
            <a:tailEnd/>
          </a:ln>
        </p:spPr>
        <p:txBody>
          <a:bodyPr wrap="none" lIns="91577" tIns="45789" rIns="91577" bIns="45789" anchor="ctr"/>
          <a:lstStyle/>
          <a:p>
            <a:pPr algn="ctr" eaLnBrk="0" hangingPunct="0"/>
            <a:endParaRPr lang="zh-CN" altLang="en-US"/>
          </a:p>
        </p:txBody>
      </p:sp>
      <p:sp>
        <p:nvSpPr>
          <p:cNvPr id="52244" name="Freeform 20"/>
          <p:cNvSpPr>
            <a:spLocks/>
          </p:cNvSpPr>
          <p:nvPr/>
        </p:nvSpPr>
        <p:spPr bwMode="auto">
          <a:xfrm>
            <a:off x="2609850" y="3762375"/>
            <a:ext cx="2686050" cy="325438"/>
          </a:xfrm>
          <a:custGeom>
            <a:avLst/>
            <a:gdLst>
              <a:gd name="T0" fmla="*/ 2147483647 w 1684"/>
              <a:gd name="T1" fmla="*/ 0 h 176"/>
              <a:gd name="T2" fmla="*/ 2147483647 w 1684"/>
              <a:gd name="T3" fmla="*/ 588084984 h 176"/>
              <a:gd name="T4" fmla="*/ 0 w 1684"/>
              <a:gd name="T5" fmla="*/ 601760772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tx1"/>
            </a:solidFill>
            <a:round/>
            <a:headEnd/>
            <a:tailEnd/>
          </a:ln>
        </p:spPr>
        <p:txBody>
          <a:bodyPr wrap="none" lIns="91577" tIns="45789" rIns="91577" bIns="45789" anchor="ctr"/>
          <a:lstStyle/>
          <a:p>
            <a:pPr algn="ctr" eaLnBrk="0" hangingPunct="0"/>
            <a:endParaRPr lang="zh-CN" altLang="en-US"/>
          </a:p>
        </p:txBody>
      </p:sp>
      <p:sp>
        <p:nvSpPr>
          <p:cNvPr id="52245" name="Freeform 21"/>
          <p:cNvSpPr>
            <a:spLocks/>
          </p:cNvSpPr>
          <p:nvPr/>
        </p:nvSpPr>
        <p:spPr bwMode="auto">
          <a:xfrm>
            <a:off x="2611438" y="4318000"/>
            <a:ext cx="2678112" cy="342900"/>
          </a:xfrm>
          <a:custGeom>
            <a:avLst/>
            <a:gdLst>
              <a:gd name="T0" fmla="*/ 2147483647 w 1679"/>
              <a:gd name="T1" fmla="*/ 0 h 186"/>
              <a:gd name="T2" fmla="*/ 2147483647 w 1679"/>
              <a:gd name="T3" fmla="*/ 632152765 h 186"/>
              <a:gd name="T4" fmla="*/ 0 w 1679"/>
              <a:gd name="T5" fmla="*/ 621956102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tx1"/>
            </a:solidFill>
            <a:round/>
            <a:headEnd/>
            <a:tailEnd/>
          </a:ln>
        </p:spPr>
        <p:txBody>
          <a:bodyPr wrap="none" lIns="91577" tIns="45789" rIns="91577" bIns="45789" anchor="ctr"/>
          <a:lstStyle/>
          <a:p>
            <a:pPr algn="ctr" eaLnBrk="0" hangingPunct="0"/>
            <a:endParaRPr lang="zh-CN" altLang="en-US"/>
          </a:p>
        </p:txBody>
      </p:sp>
      <p:sp>
        <p:nvSpPr>
          <p:cNvPr id="52246" name="Freeform 22"/>
          <p:cNvSpPr>
            <a:spLocks/>
          </p:cNvSpPr>
          <p:nvPr/>
        </p:nvSpPr>
        <p:spPr bwMode="auto">
          <a:xfrm>
            <a:off x="2609850" y="4910138"/>
            <a:ext cx="2660650" cy="298450"/>
          </a:xfrm>
          <a:custGeom>
            <a:avLst/>
            <a:gdLst>
              <a:gd name="T0" fmla="*/ 2147483647 w 1668"/>
              <a:gd name="T1" fmla="*/ 0 h 162"/>
              <a:gd name="T2" fmla="*/ 2147483647 w 1668"/>
              <a:gd name="T3" fmla="*/ 543040854 h 162"/>
              <a:gd name="T4" fmla="*/ 0 w 1668"/>
              <a:gd name="T5" fmla="*/ 549829668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tx1"/>
            </a:solidFill>
            <a:round/>
            <a:headEnd/>
            <a:tailEnd/>
          </a:ln>
        </p:spPr>
        <p:txBody>
          <a:bodyPr wrap="none" lIns="91577" tIns="45789" rIns="91577" bIns="45789" anchor="ctr"/>
          <a:lstStyle/>
          <a:p>
            <a:pPr algn="ctr" eaLnBrk="0" hangingPunct="0"/>
            <a:endParaRPr lang="zh-CN" altLang="en-US"/>
          </a:p>
        </p:txBody>
      </p:sp>
      <p:sp>
        <p:nvSpPr>
          <p:cNvPr id="52247" name="Text Box 23"/>
          <p:cNvSpPr txBox="1">
            <a:spLocks noChangeArrowheads="1"/>
          </p:cNvSpPr>
          <p:nvPr/>
        </p:nvSpPr>
        <p:spPr bwMode="auto">
          <a:xfrm>
            <a:off x="3354388" y="2525713"/>
            <a:ext cx="947737" cy="396875"/>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Arial" pitchFamily="34" charset="0"/>
                <a:ea typeface="黑体" pitchFamily="49" charset="-122"/>
              </a:rPr>
              <a:t>应用层</a:t>
            </a:r>
          </a:p>
        </p:txBody>
      </p:sp>
      <p:sp>
        <p:nvSpPr>
          <p:cNvPr id="52248" name="Text Box 24"/>
          <p:cNvSpPr txBox="1">
            <a:spLocks noChangeArrowheads="1"/>
          </p:cNvSpPr>
          <p:nvPr/>
        </p:nvSpPr>
        <p:spPr bwMode="auto">
          <a:xfrm>
            <a:off x="3067050" y="5481638"/>
            <a:ext cx="1455738" cy="398462"/>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Arial" pitchFamily="34" charset="0"/>
                <a:ea typeface="黑体" pitchFamily="49" charset="-122"/>
              </a:rPr>
              <a:t>网络接口层</a:t>
            </a:r>
          </a:p>
        </p:txBody>
      </p:sp>
      <p:sp>
        <p:nvSpPr>
          <p:cNvPr id="52249" name="Text Box 25"/>
          <p:cNvSpPr txBox="1">
            <a:spLocks noChangeArrowheads="1"/>
          </p:cNvSpPr>
          <p:nvPr/>
        </p:nvSpPr>
        <p:spPr bwMode="auto">
          <a:xfrm>
            <a:off x="3138488" y="4743450"/>
            <a:ext cx="1266825" cy="401638"/>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Arial" pitchFamily="34" charset="0"/>
                <a:ea typeface="黑体" pitchFamily="49" charset="-122"/>
              </a:rPr>
              <a:t>互连层 </a:t>
            </a:r>
            <a:r>
              <a:rPr kumimoji="1" lang="en-US" altLang="zh-CN" sz="2000">
                <a:solidFill>
                  <a:srgbClr val="333399"/>
                </a:solidFill>
                <a:latin typeface="Arial" pitchFamily="34" charset="0"/>
                <a:ea typeface="黑体" pitchFamily="49" charset="-122"/>
              </a:rPr>
              <a:t>IP</a:t>
            </a:r>
          </a:p>
        </p:txBody>
      </p:sp>
      <p:sp>
        <p:nvSpPr>
          <p:cNvPr id="52250" name="Text Box 26"/>
          <p:cNvSpPr txBox="1">
            <a:spLocks noChangeArrowheads="1"/>
          </p:cNvSpPr>
          <p:nvPr/>
        </p:nvSpPr>
        <p:spPr bwMode="auto">
          <a:xfrm>
            <a:off x="2633663" y="2992438"/>
            <a:ext cx="2373312" cy="1009650"/>
          </a:xfrm>
          <a:prstGeom prst="rect">
            <a:avLst/>
          </a:prstGeom>
          <a:noFill/>
          <a:ln w="9525">
            <a:noFill/>
            <a:miter lim="800000"/>
            <a:headEnd/>
            <a:tailEnd/>
          </a:ln>
        </p:spPr>
        <p:txBody>
          <a:bodyPr wrap="none" lIns="91577" tIns="45789" rIns="91577" bIns="45789">
            <a:spAutoFit/>
          </a:bodyPr>
          <a:lstStyle/>
          <a:p>
            <a:pPr algn="ctr" eaLnBrk="0" hangingPunct="0"/>
            <a:r>
              <a:rPr kumimoji="1" lang="en-US" altLang="zh-CN" sz="2000">
                <a:solidFill>
                  <a:srgbClr val="333399"/>
                </a:solidFill>
                <a:latin typeface="Arial" pitchFamily="34" charset="0"/>
                <a:ea typeface="黑体" pitchFamily="49" charset="-122"/>
              </a:rPr>
              <a:t> (</a:t>
            </a:r>
            <a:r>
              <a:rPr kumimoji="1" lang="zh-CN" altLang="en-US" sz="2000">
                <a:solidFill>
                  <a:srgbClr val="333399"/>
                </a:solidFill>
                <a:latin typeface="Arial" pitchFamily="34" charset="0"/>
                <a:ea typeface="黑体" pitchFamily="49" charset="-122"/>
              </a:rPr>
              <a:t>各种应用层协议如</a:t>
            </a:r>
          </a:p>
          <a:p>
            <a:pPr algn="ctr" eaLnBrk="0" hangingPunct="0"/>
            <a:r>
              <a:rPr kumimoji="1" lang="en-US" altLang="zh-CN" sz="2000">
                <a:solidFill>
                  <a:srgbClr val="333399"/>
                </a:solidFill>
                <a:latin typeface="Arial" pitchFamily="34" charset="0"/>
                <a:ea typeface="黑体" pitchFamily="49" charset="-122"/>
              </a:rPr>
              <a:t>TELNET, FTP, </a:t>
            </a:r>
          </a:p>
          <a:p>
            <a:pPr algn="ctr" eaLnBrk="0" hangingPunct="0"/>
            <a:r>
              <a:rPr kumimoji="1" lang="en-US" altLang="zh-CN" sz="2000">
                <a:solidFill>
                  <a:srgbClr val="333399"/>
                </a:solidFill>
                <a:latin typeface="Arial" pitchFamily="34" charset="0"/>
                <a:ea typeface="黑体" pitchFamily="49" charset="-122"/>
              </a:rPr>
              <a:t>SMTP </a:t>
            </a:r>
            <a:r>
              <a:rPr kumimoji="1" lang="zh-CN" altLang="zh-CN" sz="2000">
                <a:solidFill>
                  <a:srgbClr val="333399"/>
                </a:solidFill>
                <a:latin typeface="Arial" pitchFamily="34" charset="0"/>
                <a:ea typeface="黑体" pitchFamily="49" charset="-122"/>
              </a:rPr>
              <a:t>等</a:t>
            </a:r>
            <a:r>
              <a:rPr kumimoji="1" lang="en-US" altLang="zh-CN" sz="2000">
                <a:solidFill>
                  <a:srgbClr val="333399"/>
                </a:solidFill>
                <a:latin typeface="Arial" pitchFamily="34" charset="0"/>
                <a:ea typeface="黑体" pitchFamily="49" charset="-122"/>
              </a:rPr>
              <a:t>)</a:t>
            </a:r>
          </a:p>
        </p:txBody>
      </p:sp>
      <p:sp>
        <p:nvSpPr>
          <p:cNvPr id="52251" name="Text Box 27"/>
          <p:cNvSpPr txBox="1">
            <a:spLocks noChangeArrowheads="1"/>
          </p:cNvSpPr>
          <p:nvPr/>
        </p:nvSpPr>
        <p:spPr bwMode="auto">
          <a:xfrm>
            <a:off x="2587625" y="4167188"/>
            <a:ext cx="2497138" cy="396875"/>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Arial" pitchFamily="34" charset="0"/>
                <a:ea typeface="黑体" pitchFamily="49" charset="-122"/>
              </a:rPr>
              <a:t>运输层</a:t>
            </a:r>
            <a:r>
              <a:rPr kumimoji="1" lang="en-US" altLang="zh-CN" sz="2000">
                <a:solidFill>
                  <a:srgbClr val="333399"/>
                </a:solidFill>
                <a:latin typeface="Arial" pitchFamily="34" charset="0"/>
                <a:ea typeface="黑体" pitchFamily="49" charset="-122"/>
              </a:rPr>
              <a:t>(TCP</a:t>
            </a:r>
            <a:r>
              <a:rPr kumimoji="1" lang="en-US" altLang="zh-CN" sz="1200">
                <a:solidFill>
                  <a:srgbClr val="333399"/>
                </a:solidFill>
                <a:latin typeface="Arial" pitchFamily="34" charset="0"/>
                <a:ea typeface="黑体" pitchFamily="49" charset="-122"/>
              </a:rPr>
              <a:t> </a:t>
            </a:r>
            <a:r>
              <a:rPr kumimoji="1" lang="zh-CN" altLang="en-US" sz="2000">
                <a:solidFill>
                  <a:srgbClr val="333399"/>
                </a:solidFill>
                <a:latin typeface="Arial" pitchFamily="34" charset="0"/>
                <a:ea typeface="黑体" pitchFamily="49" charset="-122"/>
              </a:rPr>
              <a:t>或</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UDP)</a:t>
            </a:r>
          </a:p>
        </p:txBody>
      </p:sp>
      <p:sp>
        <p:nvSpPr>
          <p:cNvPr id="52252" name="Text Box 28"/>
          <p:cNvSpPr txBox="1">
            <a:spLocks noChangeArrowheads="1"/>
          </p:cNvSpPr>
          <p:nvPr/>
        </p:nvSpPr>
        <p:spPr bwMode="auto">
          <a:xfrm>
            <a:off x="2846388" y="1758950"/>
            <a:ext cx="2346325" cy="396875"/>
          </a:xfrm>
          <a:prstGeom prst="rect">
            <a:avLst/>
          </a:prstGeom>
          <a:noFill/>
          <a:ln w="9525">
            <a:noFill/>
            <a:miter lim="800000"/>
            <a:headEnd/>
            <a:tailEnd/>
          </a:ln>
        </p:spPr>
        <p:txBody>
          <a:bodyPr wrap="none" lIns="91577" tIns="45789" rIns="91577" bIns="45789">
            <a:spAutoFit/>
          </a:bodyPr>
          <a:lstStyle/>
          <a:p>
            <a:pPr algn="ctr" eaLnBrk="0" hangingPunct="0"/>
            <a:r>
              <a:rPr kumimoji="1" lang="en-US" altLang="zh-CN" sz="2000">
                <a:solidFill>
                  <a:srgbClr val="333399"/>
                </a:solidFill>
                <a:latin typeface="Arial" pitchFamily="34" charset="0"/>
                <a:ea typeface="黑体" pitchFamily="49" charset="-122"/>
              </a:rPr>
              <a:t>TCP/IP </a:t>
            </a:r>
            <a:r>
              <a:rPr kumimoji="1" lang="zh-CN" altLang="en-US" sz="2000">
                <a:solidFill>
                  <a:srgbClr val="333399"/>
                </a:solidFill>
                <a:latin typeface="Arial" pitchFamily="34" charset="0"/>
                <a:ea typeface="黑体" pitchFamily="49" charset="-122"/>
              </a:rPr>
              <a:t>的体系结构</a:t>
            </a:r>
          </a:p>
        </p:txBody>
      </p:sp>
      <p:sp>
        <p:nvSpPr>
          <p:cNvPr id="52253" name="AutoShape 29"/>
          <p:cNvSpPr>
            <a:spLocks noChangeArrowheads="1"/>
          </p:cNvSpPr>
          <p:nvPr/>
        </p:nvSpPr>
        <p:spPr bwMode="auto">
          <a:xfrm>
            <a:off x="5662613" y="4310063"/>
            <a:ext cx="3281362" cy="866775"/>
          </a:xfrm>
          <a:prstGeom prst="cube">
            <a:avLst>
              <a:gd name="adj" fmla="val 36981"/>
            </a:avLst>
          </a:prstGeom>
          <a:solidFill>
            <a:srgbClr val="FFCCFF"/>
          </a:solidFill>
          <a:ln w="28575">
            <a:solidFill>
              <a:schemeClr val="tx1"/>
            </a:solidFill>
            <a:miter lim="800000"/>
            <a:headEnd/>
            <a:tailEnd/>
          </a:ln>
        </p:spPr>
        <p:txBody>
          <a:bodyPr wrap="none" lIns="91577" tIns="45789" rIns="91577" bIns="45789" anchor="ctr"/>
          <a:lstStyle/>
          <a:p>
            <a:pPr algn="ctr" eaLnBrk="0" hangingPunct="0"/>
            <a:endParaRPr lang="zh-CN" altLang="en-US"/>
          </a:p>
        </p:txBody>
      </p:sp>
      <p:sp>
        <p:nvSpPr>
          <p:cNvPr id="52254" name="AutoShape 30"/>
          <p:cNvSpPr>
            <a:spLocks noChangeArrowheads="1"/>
          </p:cNvSpPr>
          <p:nvPr/>
        </p:nvSpPr>
        <p:spPr bwMode="auto">
          <a:xfrm>
            <a:off x="6224588" y="3487738"/>
            <a:ext cx="2320925" cy="1111250"/>
          </a:xfrm>
          <a:prstGeom prst="cube">
            <a:avLst>
              <a:gd name="adj" fmla="val 36981"/>
            </a:avLst>
          </a:prstGeom>
          <a:solidFill>
            <a:srgbClr val="FFCCFF"/>
          </a:solidFill>
          <a:ln w="28575">
            <a:solidFill>
              <a:schemeClr val="tx1"/>
            </a:solidFill>
            <a:miter lim="800000"/>
            <a:headEnd/>
            <a:tailEnd/>
          </a:ln>
        </p:spPr>
        <p:txBody>
          <a:bodyPr wrap="none" lIns="91577" tIns="45789" rIns="91577" bIns="45789" anchor="ctr"/>
          <a:lstStyle/>
          <a:p>
            <a:pPr algn="ctr" eaLnBrk="0" hangingPunct="0"/>
            <a:endParaRPr lang="zh-CN" altLang="en-US" sz="2000"/>
          </a:p>
        </p:txBody>
      </p:sp>
      <p:sp>
        <p:nvSpPr>
          <p:cNvPr id="52255" name="Text Box 31"/>
          <p:cNvSpPr txBox="1">
            <a:spLocks noChangeArrowheads="1"/>
          </p:cNvSpPr>
          <p:nvPr/>
        </p:nvSpPr>
        <p:spPr bwMode="auto">
          <a:xfrm>
            <a:off x="5935663" y="4670425"/>
            <a:ext cx="2473325" cy="398463"/>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ea typeface="黑体" pitchFamily="49" charset="-122"/>
              </a:rPr>
              <a:t>无连接分组交付服务</a:t>
            </a:r>
          </a:p>
        </p:txBody>
      </p:sp>
      <p:sp>
        <p:nvSpPr>
          <p:cNvPr id="52256" name="Text Box 32"/>
          <p:cNvSpPr txBox="1">
            <a:spLocks noChangeArrowheads="1"/>
          </p:cNvSpPr>
          <p:nvPr/>
        </p:nvSpPr>
        <p:spPr bwMode="auto">
          <a:xfrm>
            <a:off x="6234113" y="3895725"/>
            <a:ext cx="1951037" cy="703263"/>
          </a:xfrm>
          <a:prstGeom prst="rect">
            <a:avLst/>
          </a:prstGeom>
          <a:noFill/>
          <a:ln w="9525">
            <a:noFill/>
            <a:miter lim="800000"/>
            <a:headEnd/>
            <a:tailEnd/>
          </a:ln>
        </p:spPr>
        <p:txBody>
          <a:bodyPr lIns="91577" tIns="45789" rIns="91577" bIns="45789">
            <a:spAutoFit/>
          </a:bodyPr>
          <a:lstStyle/>
          <a:p>
            <a:pPr algn="ctr" eaLnBrk="0" hangingPunct="0"/>
            <a:r>
              <a:rPr kumimoji="1" lang="zh-CN" altLang="en-US" sz="2000">
                <a:solidFill>
                  <a:srgbClr val="333399"/>
                </a:solidFill>
                <a:latin typeface="Arial" pitchFamily="34" charset="0"/>
                <a:ea typeface="黑体" pitchFamily="49" charset="-122"/>
              </a:rPr>
              <a:t>运输服务 </a:t>
            </a:r>
          </a:p>
          <a:p>
            <a:pPr algn="ctr" eaLnBrk="0" hangingPunct="0"/>
            <a:r>
              <a:rPr kumimoji="1" lang="en-US" altLang="zh-CN" sz="2000">
                <a:solidFill>
                  <a:srgbClr val="333399"/>
                </a:solidFill>
                <a:latin typeface="Arial" pitchFamily="34" charset="0"/>
                <a:ea typeface="黑体" pitchFamily="49" charset="-122"/>
              </a:rPr>
              <a:t>(</a:t>
            </a:r>
            <a:r>
              <a:rPr kumimoji="1" lang="zh-CN" altLang="en-US" sz="2000">
                <a:solidFill>
                  <a:srgbClr val="333399"/>
                </a:solidFill>
              </a:rPr>
              <a:t>可靠或不可靠</a:t>
            </a:r>
            <a:r>
              <a:rPr kumimoji="1" lang="en-US" altLang="zh-CN" sz="2000">
                <a:solidFill>
                  <a:srgbClr val="333399"/>
                </a:solidFill>
                <a:latin typeface="Arial" pitchFamily="34" charset="0"/>
                <a:ea typeface="黑体" pitchFamily="49" charset="-122"/>
              </a:rPr>
              <a:t>)</a:t>
            </a:r>
          </a:p>
        </p:txBody>
      </p:sp>
      <p:grpSp>
        <p:nvGrpSpPr>
          <p:cNvPr id="2" name="Group 33"/>
          <p:cNvGrpSpPr>
            <a:grpSpLocks/>
          </p:cNvGrpSpPr>
          <p:nvPr/>
        </p:nvGrpSpPr>
        <p:grpSpPr bwMode="auto">
          <a:xfrm>
            <a:off x="6511925" y="2155825"/>
            <a:ext cx="1735138" cy="1649413"/>
            <a:chOff x="4037" y="1486"/>
            <a:chExt cx="1092" cy="1219"/>
          </a:xfrm>
        </p:grpSpPr>
        <p:sp>
          <p:nvSpPr>
            <p:cNvPr id="52259" name="AutoShape 34"/>
            <p:cNvSpPr>
              <a:spLocks noChangeArrowheads="1"/>
            </p:cNvSpPr>
            <p:nvPr/>
          </p:nvSpPr>
          <p:spPr bwMode="auto">
            <a:xfrm>
              <a:off x="4037" y="1486"/>
              <a:ext cx="1092" cy="1219"/>
            </a:xfrm>
            <a:prstGeom prst="cube">
              <a:avLst>
                <a:gd name="adj" fmla="val 16102"/>
              </a:avLst>
            </a:prstGeom>
            <a:solidFill>
              <a:srgbClr val="FFCCFF"/>
            </a:solidFill>
            <a:ln w="28575">
              <a:solidFill>
                <a:schemeClr val="tx1"/>
              </a:solidFill>
              <a:miter lim="800000"/>
              <a:headEnd/>
              <a:tailEnd/>
            </a:ln>
          </p:spPr>
          <p:txBody>
            <a:bodyPr wrap="none" anchor="ctr"/>
            <a:lstStyle/>
            <a:p>
              <a:pPr algn="ctr" eaLnBrk="0" hangingPunct="0"/>
              <a:endParaRPr lang="zh-CN" altLang="en-US"/>
            </a:p>
          </p:txBody>
        </p:sp>
        <p:sp>
          <p:nvSpPr>
            <p:cNvPr id="52260" name="Text Box 35"/>
            <p:cNvSpPr txBox="1">
              <a:spLocks noChangeArrowheads="1"/>
            </p:cNvSpPr>
            <p:nvPr/>
          </p:nvSpPr>
          <p:spPr bwMode="auto">
            <a:xfrm>
              <a:off x="4120" y="1934"/>
              <a:ext cx="756" cy="519"/>
            </a:xfrm>
            <a:prstGeom prst="rect">
              <a:avLst/>
            </a:prstGeom>
            <a:solidFill>
              <a:srgbClr val="FFCCFF"/>
            </a:solidFill>
            <a:ln w="9525">
              <a:noFill/>
              <a:miter lim="800000"/>
              <a:headEnd/>
              <a:tailEnd/>
            </a:ln>
          </p:spPr>
          <p:txBody>
            <a:bodyPr wrap="none">
              <a:spAutoFit/>
            </a:bodyPr>
            <a:lstStyle/>
            <a:p>
              <a:pPr algn="ctr" eaLnBrk="0" hangingPunct="0"/>
              <a:r>
                <a:rPr kumimoji="1" lang="zh-CN" altLang="en-US" sz="2000">
                  <a:solidFill>
                    <a:srgbClr val="333399"/>
                  </a:solidFill>
                  <a:ea typeface="黑体" pitchFamily="49" charset="-122"/>
                </a:rPr>
                <a:t>各种</a:t>
              </a:r>
            </a:p>
            <a:p>
              <a:pPr algn="ctr" eaLnBrk="0" hangingPunct="0"/>
              <a:r>
                <a:rPr kumimoji="1" lang="zh-CN" altLang="en-US" sz="2000">
                  <a:solidFill>
                    <a:srgbClr val="333399"/>
                  </a:solidFill>
                  <a:ea typeface="黑体" pitchFamily="49" charset="-122"/>
                </a:rPr>
                <a:t>应用服务</a:t>
              </a:r>
            </a:p>
          </p:txBody>
        </p:sp>
      </p:grpSp>
      <p:sp>
        <p:nvSpPr>
          <p:cNvPr id="52258" name="Text Box 36"/>
          <p:cNvSpPr txBox="1">
            <a:spLocks noChangeArrowheads="1"/>
          </p:cNvSpPr>
          <p:nvPr/>
        </p:nvSpPr>
        <p:spPr bwMode="auto">
          <a:xfrm>
            <a:off x="6051550" y="1758950"/>
            <a:ext cx="2835275" cy="396875"/>
          </a:xfrm>
          <a:prstGeom prst="rect">
            <a:avLst/>
          </a:prstGeom>
          <a:noFill/>
          <a:ln w="9525">
            <a:noFill/>
            <a:miter lim="800000"/>
            <a:headEnd/>
            <a:tailEnd/>
          </a:ln>
        </p:spPr>
        <p:txBody>
          <a:bodyPr wrap="none" lIns="91577" tIns="45789" rIns="91577" bIns="45789">
            <a:spAutoFit/>
          </a:bodyPr>
          <a:lstStyle/>
          <a:p>
            <a:pPr algn="ctr" eaLnBrk="0" hangingPunct="0"/>
            <a:r>
              <a:rPr kumimoji="1" lang="en-US" altLang="zh-CN" sz="2000">
                <a:solidFill>
                  <a:srgbClr val="333399"/>
                </a:solidFill>
                <a:latin typeface="Arial" pitchFamily="34" charset="0"/>
                <a:ea typeface="黑体" pitchFamily="49" charset="-122"/>
              </a:rPr>
              <a:t>TCP/IP</a:t>
            </a:r>
            <a:r>
              <a:rPr kumimoji="1" lang="en-US" altLang="zh-CN" sz="1400">
                <a:solidFill>
                  <a:srgbClr val="333399"/>
                </a:solidFill>
                <a:latin typeface="Arial" pitchFamily="34" charset="0"/>
                <a:ea typeface="黑体" pitchFamily="49" charset="-122"/>
              </a:rPr>
              <a:t> </a:t>
            </a:r>
            <a:r>
              <a:rPr kumimoji="1" lang="zh-CN" altLang="en-US" sz="2000">
                <a:solidFill>
                  <a:srgbClr val="333399"/>
                </a:solidFill>
                <a:latin typeface="Arial" pitchFamily="34" charset="0"/>
                <a:ea typeface="黑体" pitchFamily="49" charset="-122"/>
              </a:rPr>
              <a:t>的三个服务层次</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ph idx="1"/>
          </p:nvPr>
        </p:nvGraphicFramePr>
        <p:xfrm>
          <a:off x="2017713" y="4878388"/>
          <a:ext cx="1947862" cy="1112837"/>
        </p:xfrm>
        <a:graphic>
          <a:graphicData uri="http://schemas.openxmlformats.org/presentationml/2006/ole">
            <p:oleObj spid="_x0000_s73730" name="VISIO" r:id="rId3" imgW="1689840" imgH="964440" progId="Visio.Drawing.11">
              <p:embed/>
            </p:oleObj>
          </a:graphicData>
        </a:graphic>
      </p:graphicFrame>
      <p:graphicFrame>
        <p:nvGraphicFramePr>
          <p:cNvPr id="4099" name="Object 3"/>
          <p:cNvGraphicFramePr>
            <a:graphicFrameLocks noChangeAspect="1"/>
          </p:cNvGraphicFramePr>
          <p:nvPr/>
        </p:nvGraphicFramePr>
        <p:xfrm>
          <a:off x="4975225" y="4878388"/>
          <a:ext cx="1947863" cy="1112837"/>
        </p:xfrm>
        <a:graphic>
          <a:graphicData uri="http://schemas.openxmlformats.org/presentationml/2006/ole">
            <p:oleObj spid="_x0000_s73731" name="VISIO" r:id="rId4" imgW="1689840" imgH="964440" progId="Visio.Drawing.11">
              <p:embed/>
            </p:oleObj>
          </a:graphicData>
        </a:graphic>
      </p:graphicFrame>
      <p:sp>
        <p:nvSpPr>
          <p:cNvPr id="4100" name="Rectangle 4"/>
          <p:cNvSpPr>
            <a:spLocks noGrp="1" noChangeArrowheads="1"/>
          </p:cNvSpPr>
          <p:nvPr>
            <p:ph type="title"/>
          </p:nvPr>
        </p:nvSpPr>
        <p:spPr>
          <a:xfrm>
            <a:off x="311150" y="228600"/>
            <a:ext cx="8005763" cy="1146175"/>
          </a:xfrm>
        </p:spPr>
        <p:txBody>
          <a:bodyPr/>
          <a:lstStyle/>
          <a:p>
            <a:r>
              <a:rPr lang="en-US" altLang="zh-CN" smtClean="0">
                <a:latin typeface="Times New Roman" pitchFamily="18" charset="0"/>
                <a:ea typeface="宋体" pitchFamily="2" charset="-122"/>
                <a:cs typeface="Times New Roman" pitchFamily="18" charset="0"/>
              </a:rPr>
              <a:t>TCP/IP</a:t>
            </a:r>
            <a:r>
              <a:rPr lang="en-US" altLang="zh-CN" sz="2400" smtClean="0">
                <a:latin typeface="Times New Roman" pitchFamily="18" charset="0"/>
                <a:ea typeface="宋体" pitchFamily="2" charset="-122"/>
                <a:cs typeface="Times New Roman" pitchFamily="18" charset="0"/>
              </a:rPr>
              <a:t> </a:t>
            </a:r>
            <a:r>
              <a:rPr lang="zh-CN" altLang="en-US" smtClean="0">
                <a:latin typeface="Times New Roman" pitchFamily="18" charset="0"/>
                <a:ea typeface="宋体" pitchFamily="2" charset="-122"/>
                <a:cs typeface="Times New Roman" pitchFamily="18" charset="0"/>
              </a:rPr>
              <a:t>四层协议的表示方法举例 </a:t>
            </a:r>
          </a:p>
        </p:txBody>
      </p:sp>
      <p:sp>
        <p:nvSpPr>
          <p:cNvPr id="4101" name="AutoShape 5"/>
          <p:cNvSpPr>
            <a:spLocks noChangeArrowheads="1"/>
          </p:cNvSpPr>
          <p:nvPr/>
        </p:nvSpPr>
        <p:spPr bwMode="auto">
          <a:xfrm>
            <a:off x="966788" y="2516188"/>
            <a:ext cx="1593850" cy="2278062"/>
          </a:xfrm>
          <a:prstGeom prst="cube">
            <a:avLst>
              <a:gd name="adj" fmla="val 25301"/>
            </a:avLst>
          </a:prstGeom>
          <a:solidFill>
            <a:srgbClr val="FFFF99"/>
          </a:solidFill>
          <a:ln w="28575">
            <a:solidFill>
              <a:schemeClr val="tx1"/>
            </a:solidFill>
            <a:miter lim="800000"/>
            <a:headEnd/>
            <a:tailEnd/>
          </a:ln>
        </p:spPr>
        <p:txBody>
          <a:bodyPr wrap="none" lIns="91577" tIns="45789" rIns="91577" bIns="45789" anchor="ctr"/>
          <a:lstStyle/>
          <a:p>
            <a:pPr algn="ctr" eaLnBrk="0" hangingPunct="0"/>
            <a:endParaRPr lang="zh-CN" altLang="en-US"/>
          </a:p>
        </p:txBody>
      </p:sp>
      <p:sp>
        <p:nvSpPr>
          <p:cNvPr id="4102" name="Freeform 6"/>
          <p:cNvSpPr>
            <a:spLocks/>
          </p:cNvSpPr>
          <p:nvPr/>
        </p:nvSpPr>
        <p:spPr bwMode="auto">
          <a:xfrm>
            <a:off x="965200" y="2906713"/>
            <a:ext cx="1590675" cy="366712"/>
          </a:xfrm>
          <a:custGeom>
            <a:avLst/>
            <a:gdLst>
              <a:gd name="T0" fmla="*/ 2147483647 w 1000"/>
              <a:gd name="T1" fmla="*/ 0 h 230"/>
              <a:gd name="T2" fmla="*/ 1948290873 w 1000"/>
              <a:gd name="T3" fmla="*/ 574516576 h 230"/>
              <a:gd name="T4" fmla="*/ 0 w 1000"/>
              <a:gd name="T5" fmla="*/ 584685657 h 230"/>
              <a:gd name="T6" fmla="*/ 0 60000 65536"/>
              <a:gd name="T7" fmla="*/ 0 60000 65536"/>
              <a:gd name="T8" fmla="*/ 0 60000 65536"/>
              <a:gd name="T9" fmla="*/ 0 w 1000"/>
              <a:gd name="T10" fmla="*/ 0 h 230"/>
              <a:gd name="T11" fmla="*/ 1000 w 1000"/>
              <a:gd name="T12" fmla="*/ 230 h 230"/>
            </a:gdLst>
            <a:ahLst/>
            <a:cxnLst>
              <a:cxn ang="T6">
                <a:pos x="T0" y="T1"/>
              </a:cxn>
              <a:cxn ang="T7">
                <a:pos x="T2" y="T3"/>
              </a:cxn>
              <a:cxn ang="T8">
                <a:pos x="T4" y="T5"/>
              </a:cxn>
            </a:cxnLst>
            <a:rect l="T9" t="T10" r="T11" b="T12"/>
            <a:pathLst>
              <a:path w="1000" h="230">
                <a:moveTo>
                  <a:pt x="1000" y="0"/>
                </a:moveTo>
                <a:lnTo>
                  <a:pt x="770" y="226"/>
                </a:lnTo>
                <a:lnTo>
                  <a:pt x="0" y="230"/>
                </a:lnTo>
              </a:path>
            </a:pathLst>
          </a:custGeom>
          <a:noFill/>
          <a:ln w="19050">
            <a:solidFill>
              <a:schemeClr val="tx1"/>
            </a:solidFill>
            <a:round/>
            <a:headEnd/>
            <a:tailEnd/>
          </a:ln>
        </p:spPr>
        <p:txBody>
          <a:bodyPr wrap="none" lIns="91577" tIns="45789" rIns="91577" bIns="45789" anchor="ctr"/>
          <a:lstStyle/>
          <a:p>
            <a:pPr algn="ctr" eaLnBrk="0" hangingPunct="0"/>
            <a:endParaRPr lang="zh-CN" altLang="en-US"/>
          </a:p>
        </p:txBody>
      </p:sp>
      <p:sp>
        <p:nvSpPr>
          <p:cNvPr id="4103" name="Text Box 7"/>
          <p:cNvSpPr txBox="1">
            <a:spLocks noChangeArrowheads="1"/>
          </p:cNvSpPr>
          <p:nvPr/>
        </p:nvSpPr>
        <p:spPr bwMode="auto">
          <a:xfrm>
            <a:off x="1139825" y="2790825"/>
            <a:ext cx="946150" cy="1958975"/>
          </a:xfrm>
          <a:prstGeom prst="rect">
            <a:avLst/>
          </a:prstGeom>
          <a:noFill/>
          <a:ln w="9525">
            <a:noFill/>
            <a:miter lim="800000"/>
            <a:headEnd/>
            <a:tailEnd/>
          </a:ln>
        </p:spPr>
        <p:txBody>
          <a:bodyPr wrap="none" lIns="91577" tIns="45789" rIns="91577" bIns="45789">
            <a:spAutoFit/>
          </a:bodyPr>
          <a:lstStyle/>
          <a:p>
            <a:pPr algn="ctr" eaLnBrk="0" hangingPunct="0">
              <a:lnSpc>
                <a:spcPct val="130000"/>
              </a:lnSpc>
            </a:pPr>
            <a:r>
              <a:rPr kumimoji="1" lang="zh-CN" altLang="en-US" sz="2000">
                <a:solidFill>
                  <a:srgbClr val="333399"/>
                </a:solidFill>
                <a:latin typeface="黑体" pitchFamily="49" charset="-122"/>
                <a:ea typeface="黑体" pitchFamily="49" charset="-122"/>
              </a:rPr>
              <a:t>应用层</a:t>
            </a:r>
          </a:p>
          <a:p>
            <a:pPr algn="ctr" eaLnBrk="0" hangingPunct="0">
              <a:lnSpc>
                <a:spcPct val="130000"/>
              </a:lnSpc>
            </a:pPr>
            <a:r>
              <a:rPr kumimoji="1" lang="zh-CN" altLang="en-US" sz="2000">
                <a:solidFill>
                  <a:srgbClr val="333399"/>
                </a:solidFill>
                <a:latin typeface="黑体" pitchFamily="49" charset="-122"/>
                <a:ea typeface="黑体" pitchFamily="49" charset="-122"/>
              </a:rPr>
              <a:t>运输层</a:t>
            </a:r>
          </a:p>
          <a:p>
            <a:pPr algn="ctr" eaLnBrk="0" hangingPunct="0">
              <a:lnSpc>
                <a:spcPct val="130000"/>
              </a:lnSpc>
            </a:pPr>
            <a:r>
              <a:rPr kumimoji="1" lang="zh-CN" altLang="en-US" sz="2000">
                <a:solidFill>
                  <a:srgbClr val="333399"/>
                </a:solidFill>
                <a:latin typeface="黑体" pitchFamily="49" charset="-122"/>
                <a:ea typeface="黑体" pitchFamily="49" charset="-122"/>
              </a:rPr>
              <a:t>互连层</a:t>
            </a:r>
          </a:p>
          <a:p>
            <a:pPr algn="ctr" eaLnBrk="0" hangingPunct="0">
              <a:lnSpc>
                <a:spcPct val="130000"/>
              </a:lnSpc>
            </a:pPr>
            <a:r>
              <a:rPr kumimoji="1" lang="zh-CN" altLang="en-US" sz="2000">
                <a:solidFill>
                  <a:srgbClr val="333399"/>
                </a:solidFill>
                <a:latin typeface="黑体" pitchFamily="49" charset="-122"/>
                <a:ea typeface="黑体" pitchFamily="49" charset="-122"/>
              </a:rPr>
              <a:t>网络</a:t>
            </a:r>
          </a:p>
          <a:p>
            <a:pPr algn="ctr" eaLnBrk="0" hangingPunct="0">
              <a:lnSpc>
                <a:spcPct val="90000"/>
              </a:lnSpc>
            </a:pPr>
            <a:r>
              <a:rPr kumimoji="1" lang="zh-CN" altLang="en-US" sz="2000">
                <a:solidFill>
                  <a:srgbClr val="333399"/>
                </a:solidFill>
                <a:latin typeface="黑体" pitchFamily="49" charset="-122"/>
                <a:ea typeface="黑体" pitchFamily="49" charset="-122"/>
              </a:rPr>
              <a:t>接口层</a:t>
            </a:r>
          </a:p>
        </p:txBody>
      </p:sp>
      <p:sp>
        <p:nvSpPr>
          <p:cNvPr id="4104" name="Freeform 8"/>
          <p:cNvSpPr>
            <a:spLocks/>
          </p:cNvSpPr>
          <p:nvPr/>
        </p:nvSpPr>
        <p:spPr bwMode="auto">
          <a:xfrm>
            <a:off x="962025" y="3298825"/>
            <a:ext cx="1593850" cy="387350"/>
          </a:xfrm>
          <a:custGeom>
            <a:avLst/>
            <a:gdLst>
              <a:gd name="T0" fmla="*/ 2147483647 w 1002"/>
              <a:gd name="T1" fmla="*/ 0 h 244"/>
              <a:gd name="T2" fmla="*/ 1948275159 w 1002"/>
              <a:gd name="T3" fmla="*/ 604837547 h 244"/>
              <a:gd name="T4" fmla="*/ 0 w 1002"/>
              <a:gd name="T5" fmla="*/ 614918170 h 244"/>
              <a:gd name="T6" fmla="*/ 0 60000 65536"/>
              <a:gd name="T7" fmla="*/ 0 60000 65536"/>
              <a:gd name="T8" fmla="*/ 0 60000 65536"/>
              <a:gd name="T9" fmla="*/ 0 w 1002"/>
              <a:gd name="T10" fmla="*/ 0 h 244"/>
              <a:gd name="T11" fmla="*/ 1002 w 1002"/>
              <a:gd name="T12" fmla="*/ 244 h 244"/>
            </a:gdLst>
            <a:ahLst/>
            <a:cxnLst>
              <a:cxn ang="T6">
                <a:pos x="T0" y="T1"/>
              </a:cxn>
              <a:cxn ang="T7">
                <a:pos x="T2" y="T3"/>
              </a:cxn>
              <a:cxn ang="T8">
                <a:pos x="T4" y="T5"/>
              </a:cxn>
            </a:cxnLst>
            <a:rect l="T9" t="T10" r="T11" b="T12"/>
            <a:pathLst>
              <a:path w="1002" h="244">
                <a:moveTo>
                  <a:pt x="1002" y="0"/>
                </a:moveTo>
                <a:lnTo>
                  <a:pt x="770" y="240"/>
                </a:lnTo>
                <a:lnTo>
                  <a:pt x="0" y="244"/>
                </a:lnTo>
              </a:path>
            </a:pathLst>
          </a:custGeom>
          <a:noFill/>
          <a:ln w="19050">
            <a:solidFill>
              <a:schemeClr val="tx1"/>
            </a:solidFill>
            <a:round/>
            <a:headEnd/>
            <a:tailEnd/>
          </a:ln>
        </p:spPr>
        <p:txBody>
          <a:bodyPr wrap="none" lIns="91577" tIns="45789" rIns="91577" bIns="45789" anchor="ctr"/>
          <a:lstStyle/>
          <a:p>
            <a:pPr algn="ctr" eaLnBrk="0" hangingPunct="0"/>
            <a:endParaRPr lang="zh-CN" altLang="en-US"/>
          </a:p>
        </p:txBody>
      </p:sp>
      <p:sp>
        <p:nvSpPr>
          <p:cNvPr id="4105" name="Freeform 9"/>
          <p:cNvSpPr>
            <a:spLocks/>
          </p:cNvSpPr>
          <p:nvPr/>
        </p:nvSpPr>
        <p:spPr bwMode="auto">
          <a:xfrm>
            <a:off x="962025" y="3689350"/>
            <a:ext cx="1593850" cy="411163"/>
          </a:xfrm>
          <a:custGeom>
            <a:avLst/>
            <a:gdLst>
              <a:gd name="T0" fmla="*/ 2147483647 w 1002"/>
              <a:gd name="T1" fmla="*/ 0 h 258"/>
              <a:gd name="T2" fmla="*/ 1948275159 w 1002"/>
              <a:gd name="T3" fmla="*/ 645092330 h 258"/>
              <a:gd name="T4" fmla="*/ 0 w 1002"/>
              <a:gd name="T5" fmla="*/ 655251876 h 258"/>
              <a:gd name="T6" fmla="*/ 0 60000 65536"/>
              <a:gd name="T7" fmla="*/ 0 60000 65536"/>
              <a:gd name="T8" fmla="*/ 0 60000 65536"/>
              <a:gd name="T9" fmla="*/ 0 w 1002"/>
              <a:gd name="T10" fmla="*/ 0 h 258"/>
              <a:gd name="T11" fmla="*/ 1002 w 1002"/>
              <a:gd name="T12" fmla="*/ 258 h 258"/>
            </a:gdLst>
            <a:ahLst/>
            <a:cxnLst>
              <a:cxn ang="T6">
                <a:pos x="T0" y="T1"/>
              </a:cxn>
              <a:cxn ang="T7">
                <a:pos x="T2" y="T3"/>
              </a:cxn>
              <a:cxn ang="T8">
                <a:pos x="T4" y="T5"/>
              </a:cxn>
            </a:cxnLst>
            <a:rect l="T9" t="T10" r="T11" b="T12"/>
            <a:pathLst>
              <a:path w="1002" h="258">
                <a:moveTo>
                  <a:pt x="1002" y="0"/>
                </a:moveTo>
                <a:lnTo>
                  <a:pt x="770" y="254"/>
                </a:lnTo>
                <a:lnTo>
                  <a:pt x="0" y="258"/>
                </a:lnTo>
              </a:path>
            </a:pathLst>
          </a:custGeom>
          <a:noFill/>
          <a:ln w="19050">
            <a:solidFill>
              <a:schemeClr val="tx1"/>
            </a:solidFill>
            <a:round/>
            <a:headEnd/>
            <a:tailEnd/>
          </a:ln>
        </p:spPr>
        <p:txBody>
          <a:bodyPr wrap="none" lIns="91577" tIns="45789" rIns="91577" bIns="45789" anchor="ctr"/>
          <a:lstStyle/>
          <a:p>
            <a:pPr algn="ctr" eaLnBrk="0" hangingPunct="0"/>
            <a:endParaRPr lang="zh-CN" altLang="en-US"/>
          </a:p>
        </p:txBody>
      </p:sp>
      <p:sp>
        <p:nvSpPr>
          <p:cNvPr id="4106" name="AutoShape 10"/>
          <p:cNvSpPr>
            <a:spLocks noChangeArrowheads="1"/>
          </p:cNvSpPr>
          <p:nvPr/>
        </p:nvSpPr>
        <p:spPr bwMode="auto">
          <a:xfrm>
            <a:off x="6765925" y="2516188"/>
            <a:ext cx="1593850" cy="2278062"/>
          </a:xfrm>
          <a:prstGeom prst="cube">
            <a:avLst>
              <a:gd name="adj" fmla="val 25301"/>
            </a:avLst>
          </a:prstGeom>
          <a:solidFill>
            <a:srgbClr val="FFFF99"/>
          </a:solidFill>
          <a:ln w="28575">
            <a:solidFill>
              <a:schemeClr val="tx1"/>
            </a:solidFill>
            <a:miter lim="800000"/>
            <a:headEnd/>
            <a:tailEnd/>
          </a:ln>
        </p:spPr>
        <p:txBody>
          <a:bodyPr wrap="none" lIns="91577" tIns="45789" rIns="91577" bIns="45789" anchor="ctr"/>
          <a:lstStyle/>
          <a:p>
            <a:pPr algn="ctr" eaLnBrk="0" hangingPunct="0"/>
            <a:endParaRPr lang="zh-CN" altLang="en-US"/>
          </a:p>
        </p:txBody>
      </p:sp>
      <p:sp>
        <p:nvSpPr>
          <p:cNvPr id="4107" name="Freeform 11"/>
          <p:cNvSpPr>
            <a:spLocks/>
          </p:cNvSpPr>
          <p:nvPr/>
        </p:nvSpPr>
        <p:spPr bwMode="auto">
          <a:xfrm>
            <a:off x="6764338" y="2906713"/>
            <a:ext cx="1600200" cy="366712"/>
          </a:xfrm>
          <a:custGeom>
            <a:avLst/>
            <a:gdLst>
              <a:gd name="T0" fmla="*/ 2147483647 w 1006"/>
              <a:gd name="T1" fmla="*/ 0 h 230"/>
              <a:gd name="T2" fmla="*/ 1948243823 w 1006"/>
              <a:gd name="T3" fmla="*/ 574516576 h 230"/>
              <a:gd name="T4" fmla="*/ 0 w 1006"/>
              <a:gd name="T5" fmla="*/ 584685657 h 230"/>
              <a:gd name="T6" fmla="*/ 0 60000 65536"/>
              <a:gd name="T7" fmla="*/ 0 60000 65536"/>
              <a:gd name="T8" fmla="*/ 0 60000 65536"/>
              <a:gd name="T9" fmla="*/ 0 w 1006"/>
              <a:gd name="T10" fmla="*/ 0 h 230"/>
              <a:gd name="T11" fmla="*/ 1006 w 1006"/>
              <a:gd name="T12" fmla="*/ 230 h 230"/>
            </a:gdLst>
            <a:ahLst/>
            <a:cxnLst>
              <a:cxn ang="T6">
                <a:pos x="T0" y="T1"/>
              </a:cxn>
              <a:cxn ang="T7">
                <a:pos x="T2" y="T3"/>
              </a:cxn>
              <a:cxn ang="T8">
                <a:pos x="T4" y="T5"/>
              </a:cxn>
            </a:cxnLst>
            <a:rect l="T9" t="T10" r="T11" b="T12"/>
            <a:pathLst>
              <a:path w="1006" h="230">
                <a:moveTo>
                  <a:pt x="1006" y="0"/>
                </a:moveTo>
                <a:lnTo>
                  <a:pt x="770" y="226"/>
                </a:lnTo>
                <a:lnTo>
                  <a:pt x="0" y="230"/>
                </a:lnTo>
              </a:path>
            </a:pathLst>
          </a:custGeom>
          <a:noFill/>
          <a:ln w="19050">
            <a:solidFill>
              <a:schemeClr val="tx1"/>
            </a:solidFill>
            <a:round/>
            <a:headEnd/>
            <a:tailEnd/>
          </a:ln>
        </p:spPr>
        <p:txBody>
          <a:bodyPr wrap="none" lIns="91577" tIns="45789" rIns="91577" bIns="45789" anchor="ctr"/>
          <a:lstStyle/>
          <a:p>
            <a:pPr algn="ctr" eaLnBrk="0" hangingPunct="0"/>
            <a:endParaRPr lang="zh-CN" altLang="en-US"/>
          </a:p>
        </p:txBody>
      </p:sp>
      <p:sp>
        <p:nvSpPr>
          <p:cNvPr id="4108" name="Freeform 12"/>
          <p:cNvSpPr>
            <a:spLocks/>
          </p:cNvSpPr>
          <p:nvPr/>
        </p:nvSpPr>
        <p:spPr bwMode="auto">
          <a:xfrm>
            <a:off x="6761163" y="3308350"/>
            <a:ext cx="1584325" cy="377825"/>
          </a:xfrm>
          <a:custGeom>
            <a:avLst/>
            <a:gdLst>
              <a:gd name="T0" fmla="*/ 2147483647 w 996"/>
              <a:gd name="T1" fmla="*/ 0 h 238"/>
              <a:gd name="T2" fmla="*/ 1948322396 w 996"/>
              <a:gd name="T3" fmla="*/ 589716610 h 238"/>
              <a:gd name="T4" fmla="*/ 0 w 996"/>
              <a:gd name="T5" fmla="*/ 599797232 h 238"/>
              <a:gd name="T6" fmla="*/ 0 60000 65536"/>
              <a:gd name="T7" fmla="*/ 0 60000 65536"/>
              <a:gd name="T8" fmla="*/ 0 60000 65536"/>
              <a:gd name="T9" fmla="*/ 0 w 996"/>
              <a:gd name="T10" fmla="*/ 0 h 238"/>
              <a:gd name="T11" fmla="*/ 996 w 996"/>
              <a:gd name="T12" fmla="*/ 238 h 238"/>
            </a:gdLst>
            <a:ahLst/>
            <a:cxnLst>
              <a:cxn ang="T6">
                <a:pos x="T0" y="T1"/>
              </a:cxn>
              <a:cxn ang="T7">
                <a:pos x="T2" y="T3"/>
              </a:cxn>
              <a:cxn ang="T8">
                <a:pos x="T4" y="T5"/>
              </a:cxn>
            </a:cxnLst>
            <a:rect l="T9" t="T10" r="T11" b="T12"/>
            <a:pathLst>
              <a:path w="996" h="238">
                <a:moveTo>
                  <a:pt x="996" y="0"/>
                </a:moveTo>
                <a:lnTo>
                  <a:pt x="770" y="234"/>
                </a:lnTo>
                <a:lnTo>
                  <a:pt x="0" y="238"/>
                </a:lnTo>
              </a:path>
            </a:pathLst>
          </a:custGeom>
          <a:noFill/>
          <a:ln w="19050">
            <a:solidFill>
              <a:schemeClr val="tx1"/>
            </a:solidFill>
            <a:round/>
            <a:headEnd/>
            <a:tailEnd/>
          </a:ln>
        </p:spPr>
        <p:txBody>
          <a:bodyPr wrap="none" lIns="91577" tIns="45789" rIns="91577" bIns="45789" anchor="ctr"/>
          <a:lstStyle/>
          <a:p>
            <a:pPr algn="ctr" eaLnBrk="0" hangingPunct="0"/>
            <a:endParaRPr lang="zh-CN" altLang="en-US"/>
          </a:p>
        </p:txBody>
      </p:sp>
      <p:sp>
        <p:nvSpPr>
          <p:cNvPr id="4109" name="Freeform 13"/>
          <p:cNvSpPr>
            <a:spLocks/>
          </p:cNvSpPr>
          <p:nvPr/>
        </p:nvSpPr>
        <p:spPr bwMode="auto">
          <a:xfrm>
            <a:off x="6761163" y="3708400"/>
            <a:ext cx="1584325" cy="392113"/>
          </a:xfrm>
          <a:custGeom>
            <a:avLst/>
            <a:gdLst>
              <a:gd name="T0" fmla="*/ 2147483647 w 996"/>
              <a:gd name="T1" fmla="*/ 0 h 246"/>
              <a:gd name="T2" fmla="*/ 1948322396 w 996"/>
              <a:gd name="T3" fmla="*/ 614847576 h 246"/>
              <a:gd name="T4" fmla="*/ 0 w 996"/>
              <a:gd name="T5" fmla="*/ 625010633 h 246"/>
              <a:gd name="T6" fmla="*/ 0 60000 65536"/>
              <a:gd name="T7" fmla="*/ 0 60000 65536"/>
              <a:gd name="T8" fmla="*/ 0 60000 65536"/>
              <a:gd name="T9" fmla="*/ 0 w 996"/>
              <a:gd name="T10" fmla="*/ 0 h 246"/>
              <a:gd name="T11" fmla="*/ 996 w 996"/>
              <a:gd name="T12" fmla="*/ 246 h 246"/>
            </a:gdLst>
            <a:ahLst/>
            <a:cxnLst>
              <a:cxn ang="T6">
                <a:pos x="T0" y="T1"/>
              </a:cxn>
              <a:cxn ang="T7">
                <a:pos x="T2" y="T3"/>
              </a:cxn>
              <a:cxn ang="T8">
                <a:pos x="T4" y="T5"/>
              </a:cxn>
            </a:cxnLst>
            <a:rect l="T9" t="T10" r="T11" b="T12"/>
            <a:pathLst>
              <a:path w="996" h="246">
                <a:moveTo>
                  <a:pt x="996" y="0"/>
                </a:moveTo>
                <a:lnTo>
                  <a:pt x="770" y="242"/>
                </a:lnTo>
                <a:lnTo>
                  <a:pt x="0" y="246"/>
                </a:lnTo>
              </a:path>
            </a:pathLst>
          </a:custGeom>
          <a:noFill/>
          <a:ln w="19050">
            <a:solidFill>
              <a:schemeClr val="tx1"/>
            </a:solidFill>
            <a:round/>
            <a:headEnd/>
            <a:tailEnd/>
          </a:ln>
        </p:spPr>
        <p:txBody>
          <a:bodyPr wrap="none" lIns="91577" tIns="45789" rIns="91577" bIns="45789" anchor="ctr"/>
          <a:lstStyle/>
          <a:p>
            <a:pPr algn="ctr" eaLnBrk="0" hangingPunct="0"/>
            <a:endParaRPr lang="zh-CN" altLang="en-US"/>
          </a:p>
        </p:txBody>
      </p:sp>
      <p:sp>
        <p:nvSpPr>
          <p:cNvPr id="4110" name="AutoShape 14"/>
          <p:cNvSpPr>
            <a:spLocks noChangeArrowheads="1"/>
          </p:cNvSpPr>
          <p:nvPr/>
        </p:nvSpPr>
        <p:spPr bwMode="auto">
          <a:xfrm>
            <a:off x="3827463" y="3348038"/>
            <a:ext cx="1592262" cy="1450975"/>
          </a:xfrm>
          <a:prstGeom prst="cube">
            <a:avLst>
              <a:gd name="adj" fmla="val 25301"/>
            </a:avLst>
          </a:prstGeom>
          <a:solidFill>
            <a:srgbClr val="CCECFF"/>
          </a:solidFill>
          <a:ln w="28575">
            <a:solidFill>
              <a:schemeClr val="tx1"/>
            </a:solidFill>
            <a:miter lim="800000"/>
            <a:headEnd/>
            <a:tailEnd/>
          </a:ln>
        </p:spPr>
        <p:txBody>
          <a:bodyPr wrap="none" lIns="91577" tIns="45789" rIns="91577" bIns="45789" anchor="ctr"/>
          <a:lstStyle/>
          <a:p>
            <a:pPr algn="ctr" eaLnBrk="0" hangingPunct="0"/>
            <a:endParaRPr lang="zh-CN" altLang="en-US"/>
          </a:p>
        </p:txBody>
      </p:sp>
      <p:sp>
        <p:nvSpPr>
          <p:cNvPr id="4111" name="Freeform 15"/>
          <p:cNvSpPr>
            <a:spLocks/>
          </p:cNvSpPr>
          <p:nvPr/>
        </p:nvSpPr>
        <p:spPr bwMode="auto">
          <a:xfrm>
            <a:off x="3822700" y="3736975"/>
            <a:ext cx="1593850" cy="368300"/>
          </a:xfrm>
          <a:custGeom>
            <a:avLst/>
            <a:gdLst>
              <a:gd name="T0" fmla="*/ 2147483647 w 1003"/>
              <a:gd name="T1" fmla="*/ 0 h 231"/>
              <a:gd name="T2" fmla="*/ 1944392442 w 1003"/>
              <a:gd name="T3" fmla="*/ 577040051 h 231"/>
              <a:gd name="T4" fmla="*/ 0 w 1003"/>
              <a:gd name="T5" fmla="*/ 587207360 h 231"/>
              <a:gd name="T6" fmla="*/ 0 60000 65536"/>
              <a:gd name="T7" fmla="*/ 0 60000 65536"/>
              <a:gd name="T8" fmla="*/ 0 60000 65536"/>
              <a:gd name="T9" fmla="*/ 0 w 1003"/>
              <a:gd name="T10" fmla="*/ 0 h 231"/>
              <a:gd name="T11" fmla="*/ 1003 w 1003"/>
              <a:gd name="T12" fmla="*/ 231 h 231"/>
            </a:gdLst>
            <a:ahLst/>
            <a:cxnLst>
              <a:cxn ang="T6">
                <a:pos x="T0" y="T1"/>
              </a:cxn>
              <a:cxn ang="T7">
                <a:pos x="T2" y="T3"/>
              </a:cxn>
              <a:cxn ang="T8">
                <a:pos x="T4" y="T5"/>
              </a:cxn>
            </a:cxnLst>
            <a:rect l="T9" t="T10" r="T11" b="T12"/>
            <a:pathLst>
              <a:path w="1003" h="231">
                <a:moveTo>
                  <a:pt x="1003" y="0"/>
                </a:moveTo>
                <a:lnTo>
                  <a:pt x="770" y="227"/>
                </a:lnTo>
                <a:lnTo>
                  <a:pt x="0" y="231"/>
                </a:lnTo>
              </a:path>
            </a:pathLst>
          </a:custGeom>
          <a:noFill/>
          <a:ln w="19050">
            <a:solidFill>
              <a:schemeClr val="tx1"/>
            </a:solidFill>
            <a:round/>
            <a:headEnd/>
            <a:tailEnd/>
          </a:ln>
        </p:spPr>
        <p:txBody>
          <a:bodyPr wrap="none" lIns="91577" tIns="45789" rIns="91577" bIns="45789" anchor="ctr"/>
          <a:lstStyle/>
          <a:p>
            <a:pPr algn="ctr" eaLnBrk="0" hangingPunct="0"/>
            <a:endParaRPr lang="zh-CN" altLang="en-US"/>
          </a:p>
        </p:txBody>
      </p:sp>
      <p:sp>
        <p:nvSpPr>
          <p:cNvPr id="4112" name="Text Box 16"/>
          <p:cNvSpPr txBox="1">
            <a:spLocks noChangeArrowheads="1"/>
          </p:cNvSpPr>
          <p:nvPr/>
        </p:nvSpPr>
        <p:spPr bwMode="auto">
          <a:xfrm>
            <a:off x="1298575" y="2127250"/>
            <a:ext cx="862013" cy="398463"/>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Arial" pitchFamily="34" charset="0"/>
                <a:ea typeface="黑体" pitchFamily="49" charset="-122"/>
              </a:rPr>
              <a:t>主机</a:t>
            </a:r>
            <a:r>
              <a:rPr kumimoji="1" lang="en-US" altLang="zh-CN" sz="2000">
                <a:solidFill>
                  <a:srgbClr val="333399"/>
                </a:solidFill>
                <a:latin typeface="Arial" pitchFamily="34" charset="0"/>
                <a:ea typeface="黑体" pitchFamily="49" charset="-122"/>
              </a:rPr>
              <a:t>A</a:t>
            </a:r>
          </a:p>
        </p:txBody>
      </p:sp>
      <p:sp>
        <p:nvSpPr>
          <p:cNvPr id="4113" name="Text Box 17"/>
          <p:cNvSpPr txBox="1">
            <a:spLocks noChangeArrowheads="1"/>
          </p:cNvSpPr>
          <p:nvPr/>
        </p:nvSpPr>
        <p:spPr bwMode="auto">
          <a:xfrm>
            <a:off x="7143750" y="2127250"/>
            <a:ext cx="863600" cy="398463"/>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Arial" pitchFamily="34" charset="0"/>
                <a:ea typeface="黑体" pitchFamily="49" charset="-122"/>
              </a:rPr>
              <a:t>主机</a:t>
            </a:r>
            <a:r>
              <a:rPr kumimoji="1" lang="en-US" altLang="zh-CN" sz="2000">
                <a:solidFill>
                  <a:srgbClr val="333399"/>
                </a:solidFill>
                <a:latin typeface="Arial" pitchFamily="34" charset="0"/>
                <a:ea typeface="黑体" pitchFamily="49" charset="-122"/>
              </a:rPr>
              <a:t>B</a:t>
            </a:r>
          </a:p>
        </p:txBody>
      </p:sp>
      <p:sp>
        <p:nvSpPr>
          <p:cNvPr id="4114" name="Text Box 18"/>
          <p:cNvSpPr txBox="1">
            <a:spLocks noChangeArrowheads="1"/>
          </p:cNvSpPr>
          <p:nvPr/>
        </p:nvSpPr>
        <p:spPr bwMode="auto">
          <a:xfrm>
            <a:off x="4181475" y="2914650"/>
            <a:ext cx="947738" cy="398463"/>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黑体" pitchFamily="49" charset="-122"/>
                <a:ea typeface="黑体" pitchFamily="49" charset="-122"/>
              </a:rPr>
              <a:t>路由器</a:t>
            </a:r>
          </a:p>
        </p:txBody>
      </p:sp>
      <p:sp>
        <p:nvSpPr>
          <p:cNvPr id="4115" name="Text Box 19"/>
          <p:cNvSpPr txBox="1">
            <a:spLocks noChangeArrowheads="1"/>
          </p:cNvSpPr>
          <p:nvPr/>
        </p:nvSpPr>
        <p:spPr bwMode="auto">
          <a:xfrm>
            <a:off x="5534025" y="5192713"/>
            <a:ext cx="858838" cy="398462"/>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黑体" pitchFamily="49" charset="-122"/>
                <a:ea typeface="黑体" pitchFamily="49" charset="-122"/>
              </a:rPr>
              <a:t>网络</a:t>
            </a:r>
            <a:r>
              <a:rPr kumimoji="1" lang="zh-CN" altLang="en-US" sz="600">
                <a:solidFill>
                  <a:srgbClr val="333399"/>
                </a:solidFill>
                <a:latin typeface="黑体" pitchFamily="49" charset="-122"/>
                <a:ea typeface="黑体" pitchFamily="49" charset="-122"/>
              </a:rPr>
              <a:t> </a:t>
            </a:r>
            <a:r>
              <a:rPr kumimoji="1" lang="en-US" altLang="zh-CN" sz="2000">
                <a:solidFill>
                  <a:srgbClr val="333399"/>
                </a:solidFill>
                <a:latin typeface="黑体" pitchFamily="49" charset="-122"/>
                <a:ea typeface="黑体" pitchFamily="49" charset="-122"/>
              </a:rPr>
              <a:t>2</a:t>
            </a:r>
          </a:p>
        </p:txBody>
      </p:sp>
      <p:sp>
        <p:nvSpPr>
          <p:cNvPr id="4116" name="Text Box 20"/>
          <p:cNvSpPr txBox="1">
            <a:spLocks noChangeArrowheads="1"/>
          </p:cNvSpPr>
          <p:nvPr/>
        </p:nvSpPr>
        <p:spPr bwMode="auto">
          <a:xfrm>
            <a:off x="2595563" y="5167313"/>
            <a:ext cx="852487" cy="396875"/>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黑体" pitchFamily="49" charset="-122"/>
                <a:ea typeface="黑体" pitchFamily="49" charset="-122"/>
              </a:rPr>
              <a:t>网络</a:t>
            </a:r>
            <a:r>
              <a:rPr kumimoji="1" lang="zh-CN" altLang="en-US">
                <a:solidFill>
                  <a:srgbClr val="333399"/>
                </a:solidFill>
                <a:latin typeface="黑体" pitchFamily="49" charset="-122"/>
                <a:ea typeface="黑体" pitchFamily="49" charset="-122"/>
              </a:rPr>
              <a:t> </a:t>
            </a:r>
            <a:r>
              <a:rPr kumimoji="1" lang="en-US" altLang="zh-CN" sz="2000">
                <a:solidFill>
                  <a:srgbClr val="333399"/>
                </a:solidFill>
                <a:latin typeface="黑体" pitchFamily="49" charset="-122"/>
                <a:ea typeface="黑体" pitchFamily="49" charset="-122"/>
              </a:rPr>
              <a:t>1</a:t>
            </a:r>
          </a:p>
        </p:txBody>
      </p:sp>
      <p:sp>
        <p:nvSpPr>
          <p:cNvPr id="4117" name="Line 21"/>
          <p:cNvSpPr>
            <a:spLocks noChangeShapeType="1"/>
          </p:cNvSpPr>
          <p:nvPr/>
        </p:nvSpPr>
        <p:spPr bwMode="auto">
          <a:xfrm>
            <a:off x="1635125" y="4795838"/>
            <a:ext cx="757238" cy="481012"/>
          </a:xfrm>
          <a:prstGeom prst="line">
            <a:avLst/>
          </a:prstGeom>
          <a:noFill/>
          <a:ln w="28575">
            <a:solidFill>
              <a:srgbClr val="333399"/>
            </a:solidFill>
            <a:round/>
            <a:headEnd type="triangle" w="med" len="lg"/>
            <a:tailEnd type="triangle" w="med" len="lg"/>
          </a:ln>
        </p:spPr>
        <p:txBody>
          <a:bodyPr lIns="91577" tIns="45789" rIns="91577" bIns="45789"/>
          <a:lstStyle/>
          <a:p>
            <a:endParaRPr lang="zh-CN" altLang="en-US"/>
          </a:p>
        </p:txBody>
      </p:sp>
      <p:sp>
        <p:nvSpPr>
          <p:cNvPr id="4118" name="Line 22"/>
          <p:cNvSpPr>
            <a:spLocks noChangeShapeType="1"/>
          </p:cNvSpPr>
          <p:nvPr/>
        </p:nvSpPr>
        <p:spPr bwMode="auto">
          <a:xfrm flipH="1">
            <a:off x="3654425" y="4795838"/>
            <a:ext cx="587375" cy="412750"/>
          </a:xfrm>
          <a:prstGeom prst="line">
            <a:avLst/>
          </a:prstGeom>
          <a:noFill/>
          <a:ln w="28575">
            <a:solidFill>
              <a:srgbClr val="333399"/>
            </a:solidFill>
            <a:round/>
            <a:headEnd type="triangle" w="med" len="lg"/>
            <a:tailEnd type="triangle" w="med" len="lg"/>
          </a:ln>
        </p:spPr>
        <p:txBody>
          <a:bodyPr lIns="91577" tIns="45789" rIns="91577" bIns="45789"/>
          <a:lstStyle/>
          <a:p>
            <a:endParaRPr lang="zh-CN" altLang="en-US"/>
          </a:p>
        </p:txBody>
      </p:sp>
      <p:sp>
        <p:nvSpPr>
          <p:cNvPr id="4119" name="Line 23"/>
          <p:cNvSpPr>
            <a:spLocks noChangeShapeType="1"/>
          </p:cNvSpPr>
          <p:nvPr/>
        </p:nvSpPr>
        <p:spPr bwMode="auto">
          <a:xfrm>
            <a:off x="4579938" y="4795838"/>
            <a:ext cx="755650" cy="481012"/>
          </a:xfrm>
          <a:prstGeom prst="line">
            <a:avLst/>
          </a:prstGeom>
          <a:noFill/>
          <a:ln w="28575">
            <a:solidFill>
              <a:srgbClr val="333399"/>
            </a:solidFill>
            <a:round/>
            <a:headEnd type="triangle" w="med" len="lg"/>
            <a:tailEnd type="triangle" w="med" len="lg"/>
          </a:ln>
        </p:spPr>
        <p:txBody>
          <a:bodyPr lIns="91577" tIns="45789" rIns="91577" bIns="45789"/>
          <a:lstStyle/>
          <a:p>
            <a:endParaRPr lang="zh-CN" altLang="en-US"/>
          </a:p>
        </p:txBody>
      </p:sp>
      <p:sp>
        <p:nvSpPr>
          <p:cNvPr id="4120" name="Line 24"/>
          <p:cNvSpPr>
            <a:spLocks noChangeShapeType="1"/>
          </p:cNvSpPr>
          <p:nvPr/>
        </p:nvSpPr>
        <p:spPr bwMode="auto">
          <a:xfrm flipH="1">
            <a:off x="6635750" y="4795838"/>
            <a:ext cx="719138" cy="481012"/>
          </a:xfrm>
          <a:prstGeom prst="line">
            <a:avLst/>
          </a:prstGeom>
          <a:noFill/>
          <a:ln w="28575">
            <a:solidFill>
              <a:srgbClr val="333399"/>
            </a:solidFill>
            <a:round/>
            <a:headEnd type="triangle" w="med" len="lg"/>
            <a:tailEnd type="triangle" w="med" len="lg"/>
          </a:ln>
        </p:spPr>
        <p:txBody>
          <a:bodyPr lIns="91577" tIns="45789" rIns="91577" bIns="45789"/>
          <a:lstStyle/>
          <a:p>
            <a:endParaRPr lang="zh-CN" altLang="en-US"/>
          </a:p>
        </p:txBody>
      </p:sp>
      <p:sp>
        <p:nvSpPr>
          <p:cNvPr id="4121" name="Text Box 25"/>
          <p:cNvSpPr txBox="1">
            <a:spLocks noChangeArrowheads="1"/>
          </p:cNvSpPr>
          <p:nvPr/>
        </p:nvSpPr>
        <p:spPr bwMode="auto">
          <a:xfrm>
            <a:off x="6911975" y="2790825"/>
            <a:ext cx="954088" cy="1970088"/>
          </a:xfrm>
          <a:prstGeom prst="rect">
            <a:avLst/>
          </a:prstGeom>
          <a:noFill/>
          <a:ln w="9525">
            <a:noFill/>
            <a:miter lim="800000"/>
            <a:headEnd/>
            <a:tailEnd/>
          </a:ln>
        </p:spPr>
        <p:txBody>
          <a:bodyPr wrap="none" lIns="91577" tIns="45789" rIns="91577" bIns="45789">
            <a:spAutoFit/>
          </a:bodyPr>
          <a:lstStyle/>
          <a:p>
            <a:pPr algn="ctr" eaLnBrk="0" hangingPunct="0">
              <a:lnSpc>
                <a:spcPct val="130000"/>
              </a:lnSpc>
            </a:pPr>
            <a:r>
              <a:rPr kumimoji="1" lang="zh-CN" altLang="en-US" sz="2000">
                <a:solidFill>
                  <a:srgbClr val="333399"/>
                </a:solidFill>
                <a:latin typeface="黑体" pitchFamily="49" charset="-122"/>
                <a:ea typeface="黑体" pitchFamily="49" charset="-122"/>
              </a:rPr>
              <a:t>应用层</a:t>
            </a:r>
          </a:p>
          <a:p>
            <a:pPr algn="ctr" eaLnBrk="0" hangingPunct="0">
              <a:lnSpc>
                <a:spcPct val="130000"/>
              </a:lnSpc>
            </a:pPr>
            <a:r>
              <a:rPr kumimoji="1" lang="zh-CN" altLang="en-US" sz="2000">
                <a:solidFill>
                  <a:srgbClr val="333399"/>
                </a:solidFill>
                <a:latin typeface="黑体" pitchFamily="49" charset="-122"/>
                <a:ea typeface="黑体" pitchFamily="49" charset="-122"/>
              </a:rPr>
              <a:t>运输层</a:t>
            </a:r>
          </a:p>
          <a:p>
            <a:pPr algn="ctr" eaLnBrk="0" hangingPunct="0">
              <a:lnSpc>
                <a:spcPct val="130000"/>
              </a:lnSpc>
            </a:pPr>
            <a:r>
              <a:rPr kumimoji="1" lang="zh-CN" altLang="en-US" sz="2000">
                <a:solidFill>
                  <a:srgbClr val="333399"/>
                </a:solidFill>
                <a:latin typeface="黑体" pitchFamily="49" charset="-122"/>
                <a:ea typeface="黑体" pitchFamily="49" charset="-122"/>
              </a:rPr>
              <a:t>互连层</a:t>
            </a:r>
          </a:p>
          <a:p>
            <a:pPr algn="ctr" eaLnBrk="0" hangingPunct="0">
              <a:lnSpc>
                <a:spcPct val="130000"/>
              </a:lnSpc>
            </a:pPr>
            <a:r>
              <a:rPr kumimoji="1" lang="zh-CN" altLang="en-US" sz="2000">
                <a:solidFill>
                  <a:srgbClr val="333399"/>
                </a:solidFill>
                <a:latin typeface="黑体" pitchFamily="49" charset="-122"/>
                <a:ea typeface="黑体" pitchFamily="49" charset="-122"/>
              </a:rPr>
              <a:t>网络</a:t>
            </a:r>
          </a:p>
          <a:p>
            <a:pPr algn="ctr" eaLnBrk="0" hangingPunct="0">
              <a:lnSpc>
                <a:spcPct val="90000"/>
              </a:lnSpc>
            </a:pPr>
            <a:r>
              <a:rPr kumimoji="1" lang="zh-CN" altLang="en-US" sz="2000">
                <a:solidFill>
                  <a:srgbClr val="333399"/>
                </a:solidFill>
                <a:latin typeface="黑体" pitchFamily="49" charset="-122"/>
                <a:ea typeface="黑体" pitchFamily="49" charset="-122"/>
              </a:rPr>
              <a:t>接口层</a:t>
            </a:r>
          </a:p>
        </p:txBody>
      </p:sp>
      <p:sp>
        <p:nvSpPr>
          <p:cNvPr id="4122" name="Text Box 26"/>
          <p:cNvSpPr txBox="1">
            <a:spLocks noChangeArrowheads="1"/>
          </p:cNvSpPr>
          <p:nvPr/>
        </p:nvSpPr>
        <p:spPr bwMode="auto">
          <a:xfrm>
            <a:off x="3956050" y="3625850"/>
            <a:ext cx="954088" cy="1169988"/>
          </a:xfrm>
          <a:prstGeom prst="rect">
            <a:avLst/>
          </a:prstGeom>
          <a:noFill/>
          <a:ln w="9525">
            <a:noFill/>
            <a:miter lim="800000"/>
            <a:headEnd/>
            <a:tailEnd/>
          </a:ln>
        </p:spPr>
        <p:txBody>
          <a:bodyPr wrap="none" lIns="91577" tIns="45789" rIns="91577" bIns="45789">
            <a:spAutoFit/>
          </a:bodyPr>
          <a:lstStyle/>
          <a:p>
            <a:pPr algn="ctr" eaLnBrk="0" hangingPunct="0">
              <a:lnSpc>
                <a:spcPct val="130000"/>
              </a:lnSpc>
            </a:pPr>
            <a:r>
              <a:rPr kumimoji="1" lang="zh-CN" altLang="en-US" sz="2000">
                <a:solidFill>
                  <a:srgbClr val="333399"/>
                </a:solidFill>
                <a:latin typeface="黑体" pitchFamily="49" charset="-122"/>
                <a:ea typeface="黑体" pitchFamily="49" charset="-122"/>
              </a:rPr>
              <a:t>互连层</a:t>
            </a:r>
          </a:p>
          <a:p>
            <a:pPr algn="ctr" eaLnBrk="0" hangingPunct="0">
              <a:lnSpc>
                <a:spcPct val="130000"/>
              </a:lnSpc>
            </a:pPr>
            <a:r>
              <a:rPr kumimoji="1" lang="zh-CN" altLang="en-US" sz="2000">
                <a:solidFill>
                  <a:srgbClr val="333399"/>
                </a:solidFill>
                <a:latin typeface="黑体" pitchFamily="49" charset="-122"/>
                <a:ea typeface="黑体" pitchFamily="49" charset="-122"/>
              </a:rPr>
              <a:t>网络</a:t>
            </a:r>
          </a:p>
          <a:p>
            <a:pPr algn="ctr" eaLnBrk="0" hangingPunct="0">
              <a:lnSpc>
                <a:spcPct val="90000"/>
              </a:lnSpc>
            </a:pPr>
            <a:r>
              <a:rPr kumimoji="1" lang="zh-CN" altLang="en-US" sz="2000">
                <a:solidFill>
                  <a:srgbClr val="333399"/>
                </a:solidFill>
                <a:latin typeface="黑体" pitchFamily="49" charset="-122"/>
                <a:ea typeface="黑体" pitchFamily="49" charset="-122"/>
              </a:rPr>
              <a:t>接口层</a:t>
            </a:r>
          </a:p>
        </p:txBody>
      </p:sp>
      <p:sp>
        <p:nvSpPr>
          <p:cNvPr id="4123" name="Text Box 27"/>
          <p:cNvSpPr txBox="1">
            <a:spLocks noChangeArrowheads="1"/>
          </p:cNvSpPr>
          <p:nvPr/>
        </p:nvSpPr>
        <p:spPr bwMode="auto">
          <a:xfrm>
            <a:off x="539750" y="2833688"/>
            <a:ext cx="325438" cy="1758950"/>
          </a:xfrm>
          <a:prstGeom prst="rect">
            <a:avLst/>
          </a:prstGeom>
          <a:noFill/>
          <a:ln w="9525">
            <a:noFill/>
            <a:miter lim="800000"/>
            <a:headEnd/>
            <a:tailEnd/>
          </a:ln>
        </p:spPr>
        <p:txBody>
          <a:bodyPr wrap="none" lIns="91577" tIns="45789" rIns="91577" bIns="45789">
            <a:spAutoFit/>
          </a:bodyPr>
          <a:lstStyle/>
          <a:p>
            <a:pPr algn="ctr" eaLnBrk="0" hangingPunct="0">
              <a:lnSpc>
                <a:spcPct val="130000"/>
              </a:lnSpc>
            </a:pPr>
            <a:r>
              <a:rPr kumimoji="1" lang="en-US" altLang="zh-CN" sz="2000">
                <a:solidFill>
                  <a:srgbClr val="333399"/>
                </a:solidFill>
                <a:latin typeface="Arial" pitchFamily="34" charset="0"/>
                <a:ea typeface="黑体" pitchFamily="49" charset="-122"/>
              </a:rPr>
              <a:t>4</a:t>
            </a:r>
          </a:p>
          <a:p>
            <a:pPr algn="ctr" eaLnBrk="0" hangingPunct="0">
              <a:lnSpc>
                <a:spcPct val="130000"/>
              </a:lnSpc>
            </a:pPr>
            <a:r>
              <a:rPr kumimoji="1" lang="en-US" altLang="zh-CN" sz="2000">
                <a:solidFill>
                  <a:srgbClr val="333399"/>
                </a:solidFill>
                <a:latin typeface="Arial" pitchFamily="34" charset="0"/>
                <a:ea typeface="黑体" pitchFamily="49" charset="-122"/>
              </a:rPr>
              <a:t>3</a:t>
            </a:r>
          </a:p>
          <a:p>
            <a:pPr algn="ctr" eaLnBrk="0" hangingPunct="0">
              <a:lnSpc>
                <a:spcPct val="130000"/>
              </a:lnSpc>
            </a:pPr>
            <a:r>
              <a:rPr kumimoji="1" lang="en-US" altLang="zh-CN" sz="2000">
                <a:solidFill>
                  <a:srgbClr val="333399"/>
                </a:solidFill>
                <a:latin typeface="Arial" pitchFamily="34" charset="0"/>
                <a:ea typeface="黑体" pitchFamily="49" charset="-122"/>
              </a:rPr>
              <a:t>2</a:t>
            </a:r>
          </a:p>
          <a:p>
            <a:pPr algn="ctr" eaLnBrk="0" hangingPunct="0">
              <a:lnSpc>
                <a:spcPct val="155000"/>
              </a:lnSpc>
            </a:pPr>
            <a:r>
              <a:rPr kumimoji="1" lang="en-US" altLang="zh-CN" sz="2000">
                <a:solidFill>
                  <a:srgbClr val="333399"/>
                </a:solidFill>
                <a:latin typeface="Arial" pitchFamily="34" charset="0"/>
                <a:ea typeface="黑体" pitchFamily="49" charset="-122"/>
              </a:rPr>
              <a:t>1</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AutoShape 2"/>
          <p:cNvSpPr>
            <a:spLocks noChangeArrowheads="1"/>
          </p:cNvSpPr>
          <p:nvPr/>
        </p:nvSpPr>
        <p:spPr bwMode="auto">
          <a:xfrm>
            <a:off x="1693863" y="3506788"/>
            <a:ext cx="7246937" cy="2813050"/>
          </a:xfrm>
          <a:prstGeom prst="triangle">
            <a:avLst>
              <a:gd name="adj" fmla="val 50000"/>
            </a:avLst>
          </a:prstGeom>
          <a:solidFill>
            <a:srgbClr val="CC99FF"/>
          </a:solidFill>
          <a:ln w="9525">
            <a:solidFill>
              <a:schemeClr val="tx1"/>
            </a:solidFill>
            <a:miter lim="800000"/>
            <a:headEnd/>
            <a:tailEnd/>
          </a:ln>
        </p:spPr>
        <p:txBody>
          <a:bodyPr wrap="none" lIns="91577" tIns="45789" rIns="91577" bIns="45789" anchor="ctr"/>
          <a:lstStyle/>
          <a:p>
            <a:pPr algn="ctr" eaLnBrk="0" hangingPunct="0"/>
            <a:endParaRPr lang="zh-CN" altLang="en-US"/>
          </a:p>
        </p:txBody>
      </p:sp>
      <p:sp>
        <p:nvSpPr>
          <p:cNvPr id="137219" name="AutoShape 3"/>
          <p:cNvSpPr>
            <a:spLocks noChangeArrowheads="1"/>
          </p:cNvSpPr>
          <p:nvPr/>
        </p:nvSpPr>
        <p:spPr bwMode="auto">
          <a:xfrm flipV="1">
            <a:off x="1693863" y="1992313"/>
            <a:ext cx="7246937" cy="3101975"/>
          </a:xfrm>
          <a:prstGeom prst="triangle">
            <a:avLst>
              <a:gd name="adj" fmla="val 50000"/>
            </a:avLst>
          </a:prstGeom>
          <a:solidFill>
            <a:srgbClr val="CC99FF"/>
          </a:solidFill>
          <a:ln w="9525">
            <a:solidFill>
              <a:schemeClr val="tx1"/>
            </a:solidFill>
            <a:miter lim="800000"/>
            <a:headEnd/>
            <a:tailEnd/>
          </a:ln>
        </p:spPr>
        <p:txBody>
          <a:bodyPr wrap="none" lIns="91577" tIns="45789" rIns="91577" bIns="45789" anchor="ctr"/>
          <a:lstStyle/>
          <a:p>
            <a:pPr algn="ctr" eaLnBrk="0" hangingPunct="0"/>
            <a:endParaRPr lang="zh-CN" altLang="en-US"/>
          </a:p>
        </p:txBody>
      </p:sp>
      <p:sp>
        <p:nvSpPr>
          <p:cNvPr id="53252" name="Rectangle 4"/>
          <p:cNvSpPr>
            <a:spLocks noGrp="1" noChangeArrowheads="1"/>
          </p:cNvSpPr>
          <p:nvPr>
            <p:ph type="title"/>
          </p:nvPr>
        </p:nvSpPr>
        <p:spPr>
          <a:xfrm>
            <a:off x="387350" y="214313"/>
            <a:ext cx="7620000" cy="1087437"/>
          </a:xfrm>
        </p:spPr>
        <p:txBody>
          <a:bodyPr/>
          <a:lstStyle/>
          <a:p>
            <a:r>
              <a:rPr lang="zh-CN" altLang="en-US" smtClean="0">
                <a:latin typeface="Times New Roman" pitchFamily="18" charset="0"/>
                <a:ea typeface="宋体" pitchFamily="2" charset="-122"/>
                <a:cs typeface="Times New Roman" pitchFamily="18" charset="0"/>
              </a:rPr>
              <a:t>沙漏计时器形状的</a:t>
            </a:r>
            <a:r>
              <a:rPr lang="en-US" altLang="zh-CN" smtClean="0">
                <a:latin typeface="Times New Roman" pitchFamily="18" charset="0"/>
                <a:ea typeface="宋体" pitchFamily="2" charset="-122"/>
                <a:cs typeface="Times New Roman" pitchFamily="18" charset="0"/>
              </a:rPr>
              <a:t>TCP/IP</a:t>
            </a:r>
            <a:r>
              <a:rPr lang="zh-CN" altLang="en-US" smtClean="0">
                <a:latin typeface="Times New Roman" pitchFamily="18" charset="0"/>
                <a:ea typeface="宋体" pitchFamily="2" charset="-122"/>
                <a:cs typeface="Times New Roman" pitchFamily="18" charset="0"/>
              </a:rPr>
              <a:t>协议族</a:t>
            </a:r>
          </a:p>
        </p:txBody>
      </p:sp>
      <p:sp>
        <p:nvSpPr>
          <p:cNvPr id="137221" name="Rectangle 5"/>
          <p:cNvSpPr>
            <a:spLocks noChangeArrowheads="1"/>
          </p:cNvSpPr>
          <p:nvPr/>
        </p:nvSpPr>
        <p:spPr bwMode="auto">
          <a:xfrm>
            <a:off x="2797175" y="2184400"/>
            <a:ext cx="815975"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lIns="91577" tIns="45789" rIns="91577" bIns="45789" anchor="ctr"/>
          <a:lstStyle/>
          <a:p>
            <a:pPr algn="ctr" eaLnBrk="0" hangingPunct="0">
              <a:defRPr/>
            </a:pPr>
            <a:r>
              <a:rPr kumimoji="1" lang="en-US" altLang="zh-CN" sz="2000" dirty="0">
                <a:solidFill>
                  <a:srgbClr val="333399"/>
                </a:solidFill>
                <a:latin typeface="Arial" pitchFamily="34" charset="0"/>
                <a:ea typeface="黑体" pitchFamily="2" charset="-122"/>
              </a:rPr>
              <a:t>HTTP</a:t>
            </a:r>
          </a:p>
        </p:txBody>
      </p:sp>
      <p:sp>
        <p:nvSpPr>
          <p:cNvPr id="137222" name="Rectangle 6"/>
          <p:cNvSpPr>
            <a:spLocks noChangeArrowheads="1"/>
          </p:cNvSpPr>
          <p:nvPr/>
        </p:nvSpPr>
        <p:spPr bwMode="auto">
          <a:xfrm>
            <a:off x="4348163" y="2184400"/>
            <a:ext cx="817562"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lIns="91577" tIns="45789" rIns="91577" bIns="45789" anchor="ctr"/>
          <a:lstStyle/>
          <a:p>
            <a:pPr algn="ctr" eaLnBrk="0" hangingPunct="0">
              <a:defRPr/>
            </a:pPr>
            <a:r>
              <a:rPr kumimoji="1" lang="en-US" altLang="zh-CN" sz="2000" dirty="0">
                <a:solidFill>
                  <a:srgbClr val="333399"/>
                </a:solidFill>
                <a:latin typeface="Arial" pitchFamily="34" charset="0"/>
                <a:ea typeface="黑体" pitchFamily="2" charset="-122"/>
              </a:rPr>
              <a:t>SMTP</a:t>
            </a:r>
          </a:p>
        </p:txBody>
      </p:sp>
      <p:sp>
        <p:nvSpPr>
          <p:cNvPr id="137223" name="Rectangle 7"/>
          <p:cNvSpPr>
            <a:spLocks noChangeArrowheads="1"/>
          </p:cNvSpPr>
          <p:nvPr/>
        </p:nvSpPr>
        <p:spPr bwMode="auto">
          <a:xfrm>
            <a:off x="5491163" y="2184400"/>
            <a:ext cx="815975"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lIns="91577" tIns="45789" rIns="91577" bIns="45789" anchor="ctr"/>
          <a:lstStyle/>
          <a:p>
            <a:pPr algn="ctr" eaLnBrk="0" hangingPunct="0">
              <a:defRPr/>
            </a:pPr>
            <a:r>
              <a:rPr kumimoji="1" lang="en-US" altLang="zh-CN" sz="2000" dirty="0">
                <a:solidFill>
                  <a:srgbClr val="333399"/>
                </a:solidFill>
                <a:latin typeface="Arial" pitchFamily="34" charset="0"/>
                <a:ea typeface="黑体" pitchFamily="2" charset="-122"/>
              </a:rPr>
              <a:t>DNS</a:t>
            </a:r>
          </a:p>
        </p:txBody>
      </p:sp>
      <p:sp>
        <p:nvSpPr>
          <p:cNvPr id="137224" name="Rectangle 8"/>
          <p:cNvSpPr>
            <a:spLocks noChangeArrowheads="1"/>
          </p:cNvSpPr>
          <p:nvPr/>
        </p:nvSpPr>
        <p:spPr bwMode="auto">
          <a:xfrm>
            <a:off x="7040563" y="2184400"/>
            <a:ext cx="817562"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lIns="91577" tIns="45789" rIns="91577" bIns="45789" anchor="ctr"/>
          <a:lstStyle/>
          <a:p>
            <a:pPr algn="ctr" eaLnBrk="0" hangingPunct="0">
              <a:defRPr/>
            </a:pPr>
            <a:r>
              <a:rPr kumimoji="1" lang="en-US" altLang="zh-CN" sz="2000" dirty="0">
                <a:solidFill>
                  <a:srgbClr val="333399"/>
                </a:solidFill>
                <a:latin typeface="Arial" pitchFamily="34" charset="0"/>
                <a:ea typeface="黑体" pitchFamily="2" charset="-122"/>
              </a:rPr>
              <a:t>RTP</a:t>
            </a:r>
          </a:p>
        </p:txBody>
      </p:sp>
      <p:sp>
        <p:nvSpPr>
          <p:cNvPr id="137225" name="Rectangle 9"/>
          <p:cNvSpPr>
            <a:spLocks noChangeArrowheads="1"/>
          </p:cNvSpPr>
          <p:nvPr/>
        </p:nvSpPr>
        <p:spPr bwMode="auto">
          <a:xfrm>
            <a:off x="3532188" y="3130550"/>
            <a:ext cx="815975" cy="3937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lIns="91577" tIns="45789" rIns="91577" bIns="45789" anchor="ctr"/>
          <a:lstStyle/>
          <a:p>
            <a:pPr algn="ctr" eaLnBrk="0" hangingPunct="0">
              <a:defRPr/>
            </a:pPr>
            <a:r>
              <a:rPr kumimoji="1" lang="en-US" altLang="zh-CN" sz="2000" dirty="0">
                <a:solidFill>
                  <a:srgbClr val="333399"/>
                </a:solidFill>
                <a:latin typeface="Arial" pitchFamily="34" charset="0"/>
                <a:ea typeface="黑体" pitchFamily="2" charset="-122"/>
              </a:rPr>
              <a:t>TCP</a:t>
            </a:r>
          </a:p>
        </p:txBody>
      </p:sp>
      <p:sp>
        <p:nvSpPr>
          <p:cNvPr id="137226" name="Rectangle 10"/>
          <p:cNvSpPr>
            <a:spLocks noChangeArrowheads="1"/>
          </p:cNvSpPr>
          <p:nvPr/>
        </p:nvSpPr>
        <p:spPr bwMode="auto">
          <a:xfrm>
            <a:off x="6307138" y="3130550"/>
            <a:ext cx="815975" cy="3937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lIns="91577" tIns="45789" rIns="91577" bIns="45789" anchor="ctr"/>
          <a:lstStyle/>
          <a:p>
            <a:pPr algn="ctr" eaLnBrk="0" hangingPunct="0">
              <a:defRPr/>
            </a:pPr>
            <a:r>
              <a:rPr kumimoji="1" lang="en-US" altLang="zh-CN" sz="2000" dirty="0">
                <a:solidFill>
                  <a:srgbClr val="333399"/>
                </a:solidFill>
                <a:latin typeface="Arial" pitchFamily="34" charset="0"/>
                <a:ea typeface="黑体" pitchFamily="2" charset="-122"/>
              </a:rPr>
              <a:t>UDP</a:t>
            </a:r>
          </a:p>
        </p:txBody>
      </p:sp>
      <p:sp>
        <p:nvSpPr>
          <p:cNvPr id="137227" name="Rectangle 11"/>
          <p:cNvSpPr>
            <a:spLocks noChangeArrowheads="1"/>
          </p:cNvSpPr>
          <p:nvPr/>
        </p:nvSpPr>
        <p:spPr bwMode="auto">
          <a:xfrm>
            <a:off x="4918075" y="4237038"/>
            <a:ext cx="817563" cy="393700"/>
          </a:xfrm>
          <a:prstGeom prst="rect">
            <a:avLst/>
          </a:prstGeom>
          <a:solidFill>
            <a:srgbClr val="FF99FF"/>
          </a:solidFill>
          <a:ln w="9525">
            <a:solidFill>
              <a:schemeClr val="tx1"/>
            </a:solidFill>
            <a:miter lim="800000"/>
            <a:headEnd/>
            <a:tailEnd/>
          </a:ln>
          <a:effectLst>
            <a:outerShdw dist="35921" dir="2700000" algn="ctr" rotWithShape="0">
              <a:schemeClr val="bg2"/>
            </a:outerShdw>
          </a:effectLst>
        </p:spPr>
        <p:txBody>
          <a:bodyPr wrap="none" lIns="91577" tIns="45789" rIns="91577" bIns="45789" anchor="ctr"/>
          <a:lstStyle/>
          <a:p>
            <a:pPr algn="ctr" eaLnBrk="0" hangingPunct="0">
              <a:defRPr/>
            </a:pPr>
            <a:r>
              <a:rPr kumimoji="1" lang="en-US" altLang="zh-CN" sz="2000" dirty="0">
                <a:solidFill>
                  <a:srgbClr val="333399"/>
                </a:solidFill>
                <a:latin typeface="Arial" pitchFamily="34" charset="0"/>
                <a:ea typeface="黑体" pitchFamily="2" charset="-122"/>
              </a:rPr>
              <a:t>IP</a:t>
            </a:r>
          </a:p>
        </p:txBody>
      </p:sp>
      <p:sp>
        <p:nvSpPr>
          <p:cNvPr id="137228" name="Rectangle 12"/>
          <p:cNvSpPr>
            <a:spLocks noChangeArrowheads="1"/>
          </p:cNvSpPr>
          <p:nvPr/>
        </p:nvSpPr>
        <p:spPr bwMode="auto">
          <a:xfrm>
            <a:off x="2797175" y="5518150"/>
            <a:ext cx="1308100" cy="550863"/>
          </a:xfrm>
          <a:prstGeom prst="rect">
            <a:avLst/>
          </a:prstGeom>
          <a:solidFill>
            <a:srgbClr val="99FF66"/>
          </a:solidFill>
          <a:ln w="9525">
            <a:solidFill>
              <a:schemeClr val="tx1"/>
            </a:solidFill>
            <a:miter lim="800000"/>
            <a:headEnd/>
            <a:tailEnd/>
          </a:ln>
          <a:effectLst>
            <a:outerShdw dist="35921" dir="2700000" algn="ctr" rotWithShape="0">
              <a:schemeClr val="bg2"/>
            </a:outerShdw>
          </a:effectLst>
        </p:spPr>
        <p:txBody>
          <a:bodyPr wrap="none" lIns="91577" tIns="45789" rIns="91577" bIns="45789" anchor="ctr"/>
          <a:lstStyle/>
          <a:p>
            <a:pPr algn="ctr" eaLnBrk="0" hangingPunct="0">
              <a:defRPr/>
            </a:pPr>
            <a:endParaRPr kumimoji="1" lang="zh-CN" altLang="zh-CN" sz="1600"/>
          </a:p>
        </p:txBody>
      </p:sp>
      <p:sp>
        <p:nvSpPr>
          <p:cNvPr id="137229" name="Rectangle 13"/>
          <p:cNvSpPr>
            <a:spLocks noChangeArrowheads="1"/>
          </p:cNvSpPr>
          <p:nvPr/>
        </p:nvSpPr>
        <p:spPr bwMode="auto">
          <a:xfrm>
            <a:off x="4511675" y="5518150"/>
            <a:ext cx="1304925" cy="550863"/>
          </a:xfrm>
          <a:prstGeom prst="rect">
            <a:avLst/>
          </a:prstGeom>
          <a:solidFill>
            <a:srgbClr val="99FF66"/>
          </a:solidFill>
          <a:ln w="9525">
            <a:solidFill>
              <a:schemeClr val="tx1"/>
            </a:solidFill>
            <a:miter lim="800000"/>
            <a:headEnd/>
            <a:tailEnd/>
          </a:ln>
          <a:effectLst>
            <a:outerShdw dist="35921" dir="2700000" algn="ctr" rotWithShape="0">
              <a:schemeClr val="bg2"/>
            </a:outerShdw>
          </a:effectLst>
        </p:spPr>
        <p:txBody>
          <a:bodyPr wrap="none" lIns="91577" tIns="45789" rIns="91577" bIns="45789" anchor="ctr"/>
          <a:lstStyle/>
          <a:p>
            <a:pPr algn="ctr" eaLnBrk="0" hangingPunct="0">
              <a:defRPr/>
            </a:pPr>
            <a:endParaRPr kumimoji="1" lang="zh-CN" altLang="zh-CN" sz="1600"/>
          </a:p>
        </p:txBody>
      </p:sp>
      <p:sp>
        <p:nvSpPr>
          <p:cNvPr id="137230" name="Rectangle 14"/>
          <p:cNvSpPr>
            <a:spLocks noChangeArrowheads="1"/>
          </p:cNvSpPr>
          <p:nvPr/>
        </p:nvSpPr>
        <p:spPr bwMode="auto">
          <a:xfrm>
            <a:off x="6553200" y="5518150"/>
            <a:ext cx="1304925" cy="550863"/>
          </a:xfrm>
          <a:prstGeom prst="rect">
            <a:avLst/>
          </a:prstGeom>
          <a:solidFill>
            <a:srgbClr val="99FF66"/>
          </a:solidFill>
          <a:ln w="9525">
            <a:solidFill>
              <a:schemeClr val="tx1"/>
            </a:solidFill>
            <a:miter lim="800000"/>
            <a:headEnd/>
            <a:tailEnd/>
          </a:ln>
          <a:effectLst>
            <a:outerShdw dist="35921" dir="2700000" algn="ctr" rotWithShape="0">
              <a:schemeClr val="bg2"/>
            </a:outerShdw>
          </a:effectLst>
        </p:spPr>
        <p:txBody>
          <a:bodyPr wrap="none" lIns="91577" tIns="45789" rIns="91577" bIns="45789" anchor="ctr"/>
          <a:lstStyle/>
          <a:p>
            <a:pPr algn="ctr" eaLnBrk="0" hangingPunct="0">
              <a:defRPr/>
            </a:pPr>
            <a:endParaRPr kumimoji="1" lang="zh-CN" altLang="zh-CN" sz="1600"/>
          </a:p>
        </p:txBody>
      </p:sp>
      <p:sp>
        <p:nvSpPr>
          <p:cNvPr id="53263" name="Line 15"/>
          <p:cNvSpPr>
            <a:spLocks noChangeShapeType="1"/>
          </p:cNvSpPr>
          <p:nvPr/>
        </p:nvSpPr>
        <p:spPr bwMode="auto">
          <a:xfrm>
            <a:off x="839788" y="4948238"/>
            <a:ext cx="7343775" cy="0"/>
          </a:xfrm>
          <a:prstGeom prst="line">
            <a:avLst/>
          </a:prstGeom>
          <a:noFill/>
          <a:ln w="9525">
            <a:solidFill>
              <a:schemeClr val="tx1"/>
            </a:solidFill>
            <a:prstDash val="dash"/>
            <a:round/>
            <a:headEnd/>
            <a:tailEnd/>
          </a:ln>
        </p:spPr>
        <p:txBody>
          <a:bodyPr lIns="91577" tIns="45789" rIns="91577" bIns="45789"/>
          <a:lstStyle/>
          <a:p>
            <a:endParaRPr lang="zh-CN" altLang="en-US"/>
          </a:p>
        </p:txBody>
      </p:sp>
      <p:sp>
        <p:nvSpPr>
          <p:cNvPr id="53264" name="Line 16"/>
          <p:cNvSpPr>
            <a:spLocks noChangeShapeType="1"/>
          </p:cNvSpPr>
          <p:nvPr/>
        </p:nvSpPr>
        <p:spPr bwMode="auto">
          <a:xfrm>
            <a:off x="839788" y="3922713"/>
            <a:ext cx="7343775" cy="0"/>
          </a:xfrm>
          <a:prstGeom prst="line">
            <a:avLst/>
          </a:prstGeom>
          <a:noFill/>
          <a:ln w="9525">
            <a:solidFill>
              <a:schemeClr val="tx1"/>
            </a:solidFill>
            <a:prstDash val="dash"/>
            <a:round/>
            <a:headEnd/>
            <a:tailEnd/>
          </a:ln>
        </p:spPr>
        <p:txBody>
          <a:bodyPr lIns="91577" tIns="45789" rIns="91577" bIns="45789"/>
          <a:lstStyle/>
          <a:p>
            <a:endParaRPr lang="zh-CN" altLang="en-US"/>
          </a:p>
        </p:txBody>
      </p:sp>
      <p:sp>
        <p:nvSpPr>
          <p:cNvPr id="53265" name="Line 17"/>
          <p:cNvSpPr>
            <a:spLocks noChangeShapeType="1"/>
          </p:cNvSpPr>
          <p:nvPr/>
        </p:nvSpPr>
        <p:spPr bwMode="auto">
          <a:xfrm>
            <a:off x="839788" y="2892425"/>
            <a:ext cx="7343775" cy="0"/>
          </a:xfrm>
          <a:prstGeom prst="line">
            <a:avLst/>
          </a:prstGeom>
          <a:noFill/>
          <a:ln w="9525">
            <a:solidFill>
              <a:schemeClr val="tx1"/>
            </a:solidFill>
            <a:prstDash val="dash"/>
            <a:round/>
            <a:headEnd/>
            <a:tailEnd/>
          </a:ln>
        </p:spPr>
        <p:txBody>
          <a:bodyPr lIns="91577" tIns="45789" rIns="91577" bIns="45789"/>
          <a:lstStyle/>
          <a:p>
            <a:endParaRPr lang="zh-CN" altLang="en-US"/>
          </a:p>
        </p:txBody>
      </p:sp>
      <p:sp>
        <p:nvSpPr>
          <p:cNvPr id="53266" name="Text Box 18"/>
          <p:cNvSpPr txBox="1">
            <a:spLocks noChangeArrowheads="1"/>
          </p:cNvSpPr>
          <p:nvPr/>
        </p:nvSpPr>
        <p:spPr bwMode="auto">
          <a:xfrm>
            <a:off x="1082675" y="4192588"/>
            <a:ext cx="954088" cy="400050"/>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Arial" pitchFamily="34" charset="0"/>
                <a:ea typeface="黑体" pitchFamily="49" charset="-122"/>
              </a:rPr>
              <a:t>互连层</a:t>
            </a:r>
          </a:p>
        </p:txBody>
      </p:sp>
      <p:sp>
        <p:nvSpPr>
          <p:cNvPr id="53267" name="Text Box 19"/>
          <p:cNvSpPr txBox="1">
            <a:spLocks noChangeArrowheads="1"/>
          </p:cNvSpPr>
          <p:nvPr/>
        </p:nvSpPr>
        <p:spPr bwMode="auto">
          <a:xfrm>
            <a:off x="828675" y="5454650"/>
            <a:ext cx="1455738" cy="398463"/>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Arial" pitchFamily="34" charset="0"/>
                <a:ea typeface="黑体" pitchFamily="49" charset="-122"/>
              </a:rPr>
              <a:t>网络接口层</a:t>
            </a:r>
          </a:p>
        </p:txBody>
      </p:sp>
      <p:sp>
        <p:nvSpPr>
          <p:cNvPr id="53268" name="Text Box 20"/>
          <p:cNvSpPr txBox="1">
            <a:spLocks noChangeArrowheads="1"/>
          </p:cNvSpPr>
          <p:nvPr/>
        </p:nvSpPr>
        <p:spPr bwMode="auto">
          <a:xfrm>
            <a:off x="1084263" y="3182938"/>
            <a:ext cx="947737" cy="396875"/>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Arial" pitchFamily="34" charset="0"/>
                <a:ea typeface="黑体" pitchFamily="49" charset="-122"/>
              </a:rPr>
              <a:t>运输层</a:t>
            </a:r>
          </a:p>
        </p:txBody>
      </p:sp>
      <p:sp>
        <p:nvSpPr>
          <p:cNvPr id="53269" name="Text Box 21"/>
          <p:cNvSpPr txBox="1">
            <a:spLocks noChangeArrowheads="1"/>
          </p:cNvSpPr>
          <p:nvPr/>
        </p:nvSpPr>
        <p:spPr bwMode="auto">
          <a:xfrm>
            <a:off x="1136650" y="2173288"/>
            <a:ext cx="947738" cy="396875"/>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Arial" pitchFamily="34" charset="0"/>
                <a:ea typeface="黑体" pitchFamily="49" charset="-122"/>
              </a:rPr>
              <a:t>应用层</a:t>
            </a:r>
          </a:p>
        </p:txBody>
      </p:sp>
      <p:sp>
        <p:nvSpPr>
          <p:cNvPr id="53270" name="Text Box 22"/>
          <p:cNvSpPr txBox="1">
            <a:spLocks noChangeArrowheads="1"/>
          </p:cNvSpPr>
          <p:nvPr/>
        </p:nvSpPr>
        <p:spPr bwMode="auto">
          <a:xfrm>
            <a:off x="3740150" y="2098675"/>
            <a:ext cx="439738" cy="398463"/>
          </a:xfrm>
          <a:prstGeom prst="rect">
            <a:avLst/>
          </a:prstGeom>
          <a:noFill/>
          <a:ln w="9525">
            <a:noFill/>
            <a:miter lim="800000"/>
            <a:headEnd/>
            <a:tailEnd/>
          </a:ln>
        </p:spPr>
        <p:txBody>
          <a:bodyPr wrap="none" lIns="91577" tIns="45789" rIns="91577" bIns="45789">
            <a:spAutoFit/>
          </a:bodyPr>
          <a:lstStyle/>
          <a:p>
            <a:pPr algn="ctr" eaLnBrk="0" hangingPunct="0"/>
            <a:r>
              <a:rPr kumimoji="1" lang="en-US" altLang="zh-CN" sz="2000" b="1">
                <a:solidFill>
                  <a:srgbClr val="333399"/>
                </a:solidFill>
                <a:ea typeface="黑体" pitchFamily="49" charset="-122"/>
              </a:rPr>
              <a:t>…</a:t>
            </a:r>
          </a:p>
        </p:txBody>
      </p:sp>
      <p:sp>
        <p:nvSpPr>
          <p:cNvPr id="53271" name="Text Box 23"/>
          <p:cNvSpPr txBox="1">
            <a:spLocks noChangeArrowheads="1"/>
          </p:cNvSpPr>
          <p:nvPr/>
        </p:nvSpPr>
        <p:spPr bwMode="auto">
          <a:xfrm>
            <a:off x="6440488" y="2098675"/>
            <a:ext cx="438150" cy="398463"/>
          </a:xfrm>
          <a:prstGeom prst="rect">
            <a:avLst/>
          </a:prstGeom>
          <a:noFill/>
          <a:ln w="9525">
            <a:noFill/>
            <a:miter lim="800000"/>
            <a:headEnd/>
            <a:tailEnd/>
          </a:ln>
        </p:spPr>
        <p:txBody>
          <a:bodyPr wrap="none" lIns="91577" tIns="45789" rIns="91577" bIns="45789">
            <a:spAutoFit/>
          </a:bodyPr>
          <a:lstStyle/>
          <a:p>
            <a:pPr algn="ctr" eaLnBrk="0" hangingPunct="0"/>
            <a:r>
              <a:rPr kumimoji="1" lang="en-US" altLang="zh-CN" sz="2000" b="1">
                <a:solidFill>
                  <a:srgbClr val="333399"/>
                </a:solidFill>
                <a:ea typeface="黑体" pitchFamily="49" charset="-122"/>
              </a:rPr>
              <a:t>…</a:t>
            </a:r>
          </a:p>
        </p:txBody>
      </p:sp>
      <p:sp>
        <p:nvSpPr>
          <p:cNvPr id="53272" name="Text Box 24"/>
          <p:cNvSpPr txBox="1">
            <a:spLocks noChangeArrowheads="1"/>
          </p:cNvSpPr>
          <p:nvPr/>
        </p:nvSpPr>
        <p:spPr bwMode="auto">
          <a:xfrm>
            <a:off x="5984875" y="5502275"/>
            <a:ext cx="388938" cy="338138"/>
          </a:xfrm>
          <a:prstGeom prst="rect">
            <a:avLst/>
          </a:prstGeom>
          <a:noFill/>
          <a:ln w="9525">
            <a:noFill/>
            <a:miter lim="800000"/>
            <a:headEnd/>
            <a:tailEnd/>
          </a:ln>
        </p:spPr>
        <p:txBody>
          <a:bodyPr wrap="none" lIns="91577" tIns="45789" rIns="91577" bIns="45789">
            <a:spAutoFit/>
          </a:bodyPr>
          <a:lstStyle/>
          <a:p>
            <a:pPr algn="ctr" eaLnBrk="0" hangingPunct="0"/>
            <a:r>
              <a:rPr kumimoji="1" lang="en-US" altLang="zh-CN" sz="1600" b="1"/>
              <a:t>…</a:t>
            </a:r>
          </a:p>
        </p:txBody>
      </p:sp>
      <p:sp>
        <p:nvSpPr>
          <p:cNvPr id="53273" name="Line 25"/>
          <p:cNvSpPr>
            <a:spLocks noChangeShapeType="1"/>
          </p:cNvSpPr>
          <p:nvPr/>
        </p:nvSpPr>
        <p:spPr bwMode="auto">
          <a:xfrm>
            <a:off x="3194050" y="2605088"/>
            <a:ext cx="509588" cy="549275"/>
          </a:xfrm>
          <a:prstGeom prst="line">
            <a:avLst/>
          </a:prstGeom>
          <a:noFill/>
          <a:ln w="28575">
            <a:solidFill>
              <a:srgbClr val="333399"/>
            </a:solidFill>
            <a:round/>
            <a:headEnd type="triangle" w="med" len="lg"/>
            <a:tailEnd type="triangle" w="med" len="lg"/>
          </a:ln>
        </p:spPr>
        <p:txBody>
          <a:bodyPr lIns="91577" tIns="45789" rIns="91577" bIns="45789"/>
          <a:lstStyle/>
          <a:p>
            <a:endParaRPr lang="zh-CN" altLang="en-US"/>
          </a:p>
        </p:txBody>
      </p:sp>
      <p:sp>
        <p:nvSpPr>
          <p:cNvPr id="53274" name="Line 26"/>
          <p:cNvSpPr>
            <a:spLocks noChangeShapeType="1"/>
          </p:cNvSpPr>
          <p:nvPr/>
        </p:nvSpPr>
        <p:spPr bwMode="auto">
          <a:xfrm>
            <a:off x="5881688" y="2622550"/>
            <a:ext cx="588962" cy="496888"/>
          </a:xfrm>
          <a:prstGeom prst="line">
            <a:avLst/>
          </a:prstGeom>
          <a:noFill/>
          <a:ln w="28575">
            <a:solidFill>
              <a:srgbClr val="333399"/>
            </a:solidFill>
            <a:round/>
            <a:headEnd type="triangle" w="med" len="lg"/>
            <a:tailEnd type="triangle" w="med" len="lg"/>
          </a:ln>
        </p:spPr>
        <p:txBody>
          <a:bodyPr lIns="91577" tIns="45789" rIns="91577" bIns="45789"/>
          <a:lstStyle/>
          <a:p>
            <a:endParaRPr lang="zh-CN" altLang="en-US"/>
          </a:p>
        </p:txBody>
      </p:sp>
      <p:sp>
        <p:nvSpPr>
          <p:cNvPr id="53275" name="Line 27"/>
          <p:cNvSpPr>
            <a:spLocks noChangeShapeType="1"/>
          </p:cNvSpPr>
          <p:nvPr/>
        </p:nvSpPr>
        <p:spPr bwMode="auto">
          <a:xfrm flipH="1">
            <a:off x="4157663" y="2606675"/>
            <a:ext cx="584200" cy="522288"/>
          </a:xfrm>
          <a:prstGeom prst="line">
            <a:avLst/>
          </a:prstGeom>
          <a:noFill/>
          <a:ln w="28575">
            <a:solidFill>
              <a:srgbClr val="333399"/>
            </a:solidFill>
            <a:round/>
            <a:headEnd type="triangle" w="med" len="lg"/>
            <a:tailEnd type="triangle" w="med" len="lg"/>
          </a:ln>
        </p:spPr>
        <p:txBody>
          <a:bodyPr lIns="91577" tIns="45789" rIns="91577" bIns="45789"/>
          <a:lstStyle/>
          <a:p>
            <a:endParaRPr lang="zh-CN" altLang="en-US"/>
          </a:p>
        </p:txBody>
      </p:sp>
      <p:sp>
        <p:nvSpPr>
          <p:cNvPr id="53276" name="Line 28"/>
          <p:cNvSpPr>
            <a:spLocks noChangeShapeType="1"/>
          </p:cNvSpPr>
          <p:nvPr/>
        </p:nvSpPr>
        <p:spPr bwMode="auto">
          <a:xfrm flipH="1">
            <a:off x="6875463" y="2606675"/>
            <a:ext cx="574675" cy="528638"/>
          </a:xfrm>
          <a:prstGeom prst="line">
            <a:avLst/>
          </a:prstGeom>
          <a:noFill/>
          <a:ln w="28575">
            <a:solidFill>
              <a:srgbClr val="333399"/>
            </a:solidFill>
            <a:round/>
            <a:headEnd type="triangle" w="med" len="lg"/>
            <a:tailEnd type="triangle" w="med" len="lg"/>
          </a:ln>
        </p:spPr>
        <p:txBody>
          <a:bodyPr lIns="91577" tIns="45789" rIns="91577" bIns="45789"/>
          <a:lstStyle/>
          <a:p>
            <a:endParaRPr lang="zh-CN" altLang="en-US"/>
          </a:p>
        </p:txBody>
      </p:sp>
      <p:sp>
        <p:nvSpPr>
          <p:cNvPr id="53277" name="Line 29"/>
          <p:cNvSpPr>
            <a:spLocks noChangeShapeType="1"/>
          </p:cNvSpPr>
          <p:nvPr/>
        </p:nvSpPr>
        <p:spPr bwMode="auto">
          <a:xfrm>
            <a:off x="3935413" y="3556000"/>
            <a:ext cx="1150937" cy="663575"/>
          </a:xfrm>
          <a:prstGeom prst="line">
            <a:avLst/>
          </a:prstGeom>
          <a:noFill/>
          <a:ln w="28575">
            <a:solidFill>
              <a:srgbClr val="333399"/>
            </a:solidFill>
            <a:round/>
            <a:headEnd type="triangle" w="med" len="lg"/>
            <a:tailEnd type="triangle" w="med" len="lg"/>
          </a:ln>
        </p:spPr>
        <p:txBody>
          <a:bodyPr lIns="91577" tIns="45789" rIns="91577" bIns="45789"/>
          <a:lstStyle/>
          <a:p>
            <a:endParaRPr lang="zh-CN" altLang="en-US"/>
          </a:p>
        </p:txBody>
      </p:sp>
      <p:sp>
        <p:nvSpPr>
          <p:cNvPr id="53278" name="Line 30"/>
          <p:cNvSpPr>
            <a:spLocks noChangeShapeType="1"/>
          </p:cNvSpPr>
          <p:nvPr/>
        </p:nvSpPr>
        <p:spPr bwMode="auto">
          <a:xfrm flipH="1">
            <a:off x="5572125" y="3571875"/>
            <a:ext cx="1154113" cy="649288"/>
          </a:xfrm>
          <a:prstGeom prst="line">
            <a:avLst/>
          </a:prstGeom>
          <a:noFill/>
          <a:ln w="28575">
            <a:solidFill>
              <a:srgbClr val="333399"/>
            </a:solidFill>
            <a:round/>
            <a:headEnd type="triangle" w="med" len="lg"/>
            <a:tailEnd type="triangle" w="med" len="lg"/>
          </a:ln>
        </p:spPr>
        <p:txBody>
          <a:bodyPr lIns="91577" tIns="45789" rIns="91577" bIns="45789"/>
          <a:lstStyle/>
          <a:p>
            <a:endParaRPr lang="zh-CN" altLang="en-US"/>
          </a:p>
        </p:txBody>
      </p:sp>
      <p:sp>
        <p:nvSpPr>
          <p:cNvPr id="53279" name="Line 31"/>
          <p:cNvSpPr>
            <a:spLocks noChangeShapeType="1"/>
          </p:cNvSpPr>
          <p:nvPr/>
        </p:nvSpPr>
        <p:spPr bwMode="auto">
          <a:xfrm>
            <a:off x="5616575" y="4684713"/>
            <a:ext cx="1628775" cy="841375"/>
          </a:xfrm>
          <a:prstGeom prst="line">
            <a:avLst/>
          </a:prstGeom>
          <a:noFill/>
          <a:ln w="28575">
            <a:solidFill>
              <a:srgbClr val="333399"/>
            </a:solidFill>
            <a:round/>
            <a:headEnd type="triangle" w="med" len="lg"/>
            <a:tailEnd type="triangle" w="med" len="lg"/>
          </a:ln>
        </p:spPr>
        <p:txBody>
          <a:bodyPr lIns="91577" tIns="45789" rIns="91577" bIns="45789"/>
          <a:lstStyle/>
          <a:p>
            <a:endParaRPr lang="zh-CN" altLang="en-US"/>
          </a:p>
        </p:txBody>
      </p:sp>
      <p:sp>
        <p:nvSpPr>
          <p:cNvPr id="53280" name="Line 32"/>
          <p:cNvSpPr>
            <a:spLocks noChangeShapeType="1"/>
          </p:cNvSpPr>
          <p:nvPr/>
        </p:nvSpPr>
        <p:spPr bwMode="auto">
          <a:xfrm flipH="1">
            <a:off x="3352800" y="4675188"/>
            <a:ext cx="1647825" cy="850900"/>
          </a:xfrm>
          <a:prstGeom prst="line">
            <a:avLst/>
          </a:prstGeom>
          <a:noFill/>
          <a:ln w="28575">
            <a:solidFill>
              <a:srgbClr val="333399"/>
            </a:solidFill>
            <a:round/>
            <a:headEnd type="triangle" w="med" len="lg"/>
            <a:tailEnd type="triangle" w="med" len="lg"/>
          </a:ln>
        </p:spPr>
        <p:txBody>
          <a:bodyPr lIns="91577" tIns="45789" rIns="91577" bIns="45789"/>
          <a:lstStyle/>
          <a:p>
            <a:endParaRPr lang="zh-CN" altLang="en-US"/>
          </a:p>
        </p:txBody>
      </p:sp>
      <p:sp>
        <p:nvSpPr>
          <p:cNvPr id="53281" name="Line 33"/>
          <p:cNvSpPr>
            <a:spLocks noChangeShapeType="1"/>
          </p:cNvSpPr>
          <p:nvPr/>
        </p:nvSpPr>
        <p:spPr bwMode="auto">
          <a:xfrm flipH="1">
            <a:off x="5083175" y="4630738"/>
            <a:ext cx="246063" cy="895350"/>
          </a:xfrm>
          <a:prstGeom prst="line">
            <a:avLst/>
          </a:prstGeom>
          <a:noFill/>
          <a:ln w="28575">
            <a:solidFill>
              <a:srgbClr val="333399"/>
            </a:solidFill>
            <a:round/>
            <a:headEnd type="triangle" w="med" len="lg"/>
            <a:tailEnd type="triangle" w="med" len="lg"/>
          </a:ln>
        </p:spPr>
        <p:txBody>
          <a:bodyPr lIns="91577" tIns="45789" rIns="91577" bIns="45789"/>
          <a:lstStyle/>
          <a:p>
            <a:endParaRPr lang="zh-CN" altLang="en-US"/>
          </a:p>
        </p:txBody>
      </p:sp>
      <p:sp>
        <p:nvSpPr>
          <p:cNvPr id="53282" name="Text Box 34"/>
          <p:cNvSpPr txBox="1">
            <a:spLocks noChangeArrowheads="1"/>
          </p:cNvSpPr>
          <p:nvPr/>
        </p:nvSpPr>
        <p:spPr bwMode="auto">
          <a:xfrm>
            <a:off x="2751138" y="5616575"/>
            <a:ext cx="1379537" cy="396875"/>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Arial" pitchFamily="34" charset="0"/>
                <a:ea typeface="黑体" pitchFamily="49" charset="-122"/>
              </a:rPr>
              <a:t>网络接口</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1</a:t>
            </a:r>
          </a:p>
        </p:txBody>
      </p:sp>
      <p:sp>
        <p:nvSpPr>
          <p:cNvPr id="53283" name="Text Box 35"/>
          <p:cNvSpPr txBox="1">
            <a:spLocks noChangeArrowheads="1"/>
          </p:cNvSpPr>
          <p:nvPr/>
        </p:nvSpPr>
        <p:spPr bwMode="auto">
          <a:xfrm>
            <a:off x="4471988" y="5584825"/>
            <a:ext cx="1377950" cy="396875"/>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Arial" pitchFamily="34" charset="0"/>
                <a:ea typeface="黑体" pitchFamily="49" charset="-122"/>
              </a:rPr>
              <a:t>网络接口</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2</a:t>
            </a:r>
          </a:p>
        </p:txBody>
      </p:sp>
      <p:sp>
        <p:nvSpPr>
          <p:cNvPr id="53284" name="Text Box 36"/>
          <p:cNvSpPr txBox="1">
            <a:spLocks noChangeArrowheads="1"/>
          </p:cNvSpPr>
          <p:nvPr/>
        </p:nvSpPr>
        <p:spPr bwMode="auto">
          <a:xfrm>
            <a:off x="6526213" y="5562600"/>
            <a:ext cx="1377950" cy="398463"/>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Arial" pitchFamily="34" charset="0"/>
                <a:ea typeface="黑体" pitchFamily="49" charset="-122"/>
              </a:rPr>
              <a:t>网络接口</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3</a:t>
            </a:r>
          </a:p>
        </p:txBody>
      </p:sp>
      <p:sp>
        <p:nvSpPr>
          <p:cNvPr id="137253" name="Text Box 37"/>
          <p:cNvSpPr txBox="1">
            <a:spLocks noChangeArrowheads="1"/>
          </p:cNvSpPr>
          <p:nvPr/>
        </p:nvSpPr>
        <p:spPr bwMode="auto">
          <a:xfrm>
            <a:off x="463550" y="387350"/>
            <a:ext cx="7269163" cy="1262063"/>
          </a:xfrm>
          <a:prstGeom prst="rect">
            <a:avLst/>
          </a:prstGeom>
          <a:solidFill>
            <a:srgbClr val="FFFFCC"/>
          </a:solidFill>
          <a:ln w="9525">
            <a:noFill/>
            <a:miter lim="800000"/>
            <a:headEnd/>
            <a:tailEnd/>
          </a:ln>
        </p:spPr>
        <p:txBody>
          <a:bodyPr lIns="91577" tIns="45789" rIns="91577" bIns="45789">
            <a:spAutoFit/>
          </a:bodyPr>
          <a:lstStyle/>
          <a:p>
            <a:pPr algn="ctr" eaLnBrk="0" hangingPunct="0">
              <a:lnSpc>
                <a:spcPct val="120000"/>
              </a:lnSpc>
            </a:pPr>
            <a:r>
              <a:rPr lang="en-US" altLang="zh-CN" sz="3200">
                <a:solidFill>
                  <a:srgbClr val="333399"/>
                </a:solidFill>
                <a:latin typeface="Arial" pitchFamily="34" charset="0"/>
                <a:ea typeface="黑体" pitchFamily="49" charset="-122"/>
              </a:rPr>
              <a:t>Everything over IP </a:t>
            </a:r>
          </a:p>
          <a:p>
            <a:pPr algn="ctr" eaLnBrk="0" hangingPunct="0">
              <a:lnSpc>
                <a:spcPct val="120000"/>
              </a:lnSpc>
            </a:pPr>
            <a:r>
              <a:rPr lang="en-US" altLang="zh-CN" sz="3200">
                <a:solidFill>
                  <a:srgbClr val="333399"/>
                </a:solidFill>
                <a:latin typeface="Arial" pitchFamily="34" charset="0"/>
                <a:ea typeface="黑体" pitchFamily="49" charset="-122"/>
              </a:rPr>
              <a:t>IP</a:t>
            </a:r>
            <a:r>
              <a:rPr lang="en-US" altLang="zh-CN" sz="1600">
                <a:solidFill>
                  <a:srgbClr val="333399"/>
                </a:solidFill>
                <a:latin typeface="Arial" pitchFamily="34" charset="0"/>
                <a:ea typeface="黑体" pitchFamily="49" charset="-122"/>
              </a:rPr>
              <a:t> </a:t>
            </a:r>
            <a:r>
              <a:rPr lang="zh-CN" altLang="en-US" sz="3200">
                <a:solidFill>
                  <a:srgbClr val="333399"/>
                </a:solidFill>
                <a:latin typeface="Arial" pitchFamily="34" charset="0"/>
                <a:ea typeface="黑体" pitchFamily="49" charset="-122"/>
              </a:rPr>
              <a:t>可为各式各样的应用程序提供服务</a:t>
            </a:r>
          </a:p>
        </p:txBody>
      </p:sp>
      <p:sp>
        <p:nvSpPr>
          <p:cNvPr id="137254" name="Text Box 38"/>
          <p:cNvSpPr txBox="1">
            <a:spLocks noChangeArrowheads="1"/>
          </p:cNvSpPr>
          <p:nvPr/>
        </p:nvSpPr>
        <p:spPr bwMode="auto">
          <a:xfrm>
            <a:off x="463550" y="387350"/>
            <a:ext cx="7269163" cy="1262063"/>
          </a:xfrm>
          <a:prstGeom prst="rect">
            <a:avLst/>
          </a:prstGeom>
          <a:solidFill>
            <a:srgbClr val="CCFFCC"/>
          </a:solidFill>
          <a:ln w="9525">
            <a:noFill/>
            <a:miter lim="800000"/>
            <a:headEnd/>
            <a:tailEnd/>
          </a:ln>
        </p:spPr>
        <p:txBody>
          <a:bodyPr lIns="91577" tIns="45789" rIns="91577" bIns="45789">
            <a:spAutoFit/>
          </a:bodyPr>
          <a:lstStyle/>
          <a:p>
            <a:pPr algn="ctr" eaLnBrk="0" hangingPunct="0">
              <a:lnSpc>
                <a:spcPct val="120000"/>
              </a:lnSpc>
            </a:pPr>
            <a:r>
              <a:rPr lang="en-US" altLang="zh-CN" sz="3200">
                <a:solidFill>
                  <a:srgbClr val="333399"/>
                </a:solidFill>
                <a:latin typeface="Arial" pitchFamily="34" charset="0"/>
                <a:ea typeface="黑体" pitchFamily="49" charset="-122"/>
              </a:rPr>
              <a:t>IP over Everything </a:t>
            </a:r>
          </a:p>
          <a:p>
            <a:pPr algn="ctr" eaLnBrk="0" hangingPunct="0">
              <a:lnSpc>
                <a:spcPct val="120000"/>
              </a:lnSpc>
            </a:pPr>
            <a:r>
              <a:rPr lang="en-US" altLang="zh-CN" sz="3200">
                <a:solidFill>
                  <a:srgbClr val="333399"/>
                </a:solidFill>
                <a:latin typeface="Arial" pitchFamily="34" charset="0"/>
                <a:ea typeface="黑体" pitchFamily="49" charset="-122"/>
              </a:rPr>
              <a:t>IP</a:t>
            </a:r>
            <a:r>
              <a:rPr lang="en-US" altLang="zh-CN" sz="1200">
                <a:solidFill>
                  <a:srgbClr val="333399"/>
                </a:solidFill>
                <a:latin typeface="Arial" pitchFamily="34" charset="0"/>
                <a:ea typeface="黑体" pitchFamily="49" charset="-122"/>
              </a:rPr>
              <a:t> </a:t>
            </a:r>
            <a:r>
              <a:rPr lang="zh-CN" altLang="en-US" sz="3200">
                <a:solidFill>
                  <a:srgbClr val="333399"/>
                </a:solidFill>
                <a:latin typeface="Arial" pitchFamily="34" charset="0"/>
                <a:ea typeface="黑体" pitchFamily="49" charset="-122"/>
              </a:rPr>
              <a:t>可应用到各式各样的网络上</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25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37219"/>
                                        </p:tgtEl>
                                        <p:attrNameLst>
                                          <p:attrName>style.visibility</p:attrName>
                                        </p:attrNameLst>
                                      </p:cBhvr>
                                      <p:to>
                                        <p:strVal val="visible"/>
                                      </p:to>
                                    </p:set>
                                  </p:childTnLst>
                                </p:cTn>
                              </p:par>
                            </p:childTnLst>
                          </p:cTn>
                        </p:par>
                        <p:par>
                          <p:cTn id="10" fill="hold">
                            <p:stCondLst>
                              <p:cond delay="0"/>
                            </p:stCondLst>
                            <p:childTnLst>
                              <p:par>
                                <p:cTn id="11" presetID="35" presetClass="emph" presetSubtype="0" repeatCount="3000" fill="hold" grpId="0" nodeType="afterEffect">
                                  <p:stCondLst>
                                    <p:cond delay="0"/>
                                  </p:stCondLst>
                                  <p:childTnLst>
                                    <p:anim calcmode="discrete" valueType="str">
                                      <p:cBhvr>
                                        <p:cTn id="12" dur="1000" fill="hold"/>
                                        <p:tgtEl>
                                          <p:spTgt spid="137227"/>
                                        </p:tgtEl>
                                        <p:attrNameLst>
                                          <p:attrName>style.visibility</p:attrName>
                                        </p:attrNameLst>
                                      </p:cBhvr>
                                      <p:tavLst>
                                        <p:tav tm="0">
                                          <p:val>
                                            <p:strVal val="hidden"/>
                                          </p:val>
                                        </p:tav>
                                        <p:tav tm="50000">
                                          <p:val>
                                            <p:strVal val="visible"/>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7254"/>
                                        </p:tgtEl>
                                        <p:attrNameLst>
                                          <p:attrName>style.visibility</p:attrName>
                                        </p:attrNameLst>
                                      </p:cBhvr>
                                      <p:to>
                                        <p:strVal val="visible"/>
                                      </p:to>
                                    </p:set>
                                  </p:childTnLst>
                                </p:cTn>
                              </p:par>
                            </p:childTnLst>
                          </p:cTn>
                        </p:par>
                        <p:par>
                          <p:cTn id="17" fill="hold">
                            <p:stCondLst>
                              <p:cond delay="0"/>
                            </p:stCondLst>
                            <p:childTnLst>
                              <p:par>
                                <p:cTn id="18" presetID="1" presetClass="exit" presetSubtype="0" fill="hold" grpId="1" nodeType="afterEffect">
                                  <p:stCondLst>
                                    <p:cond delay="0"/>
                                  </p:stCondLst>
                                  <p:childTnLst>
                                    <p:set>
                                      <p:cBhvr>
                                        <p:cTn id="19" dur="1" fill="hold">
                                          <p:stCondLst>
                                            <p:cond delay="0"/>
                                          </p:stCondLst>
                                        </p:cTn>
                                        <p:tgtEl>
                                          <p:spTgt spid="137219"/>
                                        </p:tgtEl>
                                        <p:attrNameLst>
                                          <p:attrName>style.visibility</p:attrName>
                                        </p:attrNameLst>
                                      </p:cBhvr>
                                      <p:to>
                                        <p:strVal val="hidden"/>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137218"/>
                                        </p:tgtEl>
                                        <p:attrNameLst>
                                          <p:attrName>style.visibility</p:attrName>
                                        </p:attrNameLst>
                                      </p:cBhvr>
                                      <p:to>
                                        <p:strVal val="visible"/>
                                      </p:to>
                                    </p:set>
                                  </p:childTnLst>
                                </p:cTn>
                              </p:par>
                            </p:childTnLst>
                          </p:cTn>
                        </p:par>
                        <p:par>
                          <p:cTn id="23" fill="hold">
                            <p:stCondLst>
                              <p:cond delay="0"/>
                            </p:stCondLst>
                            <p:childTnLst>
                              <p:par>
                                <p:cTn id="24" presetID="35" presetClass="emph" presetSubtype="0" repeatCount="3000" fill="hold" grpId="1" nodeType="afterEffect">
                                  <p:stCondLst>
                                    <p:cond delay="0"/>
                                  </p:stCondLst>
                                  <p:childTnLst>
                                    <p:anim calcmode="discrete" valueType="str">
                                      <p:cBhvr>
                                        <p:cTn id="25" dur="1000" fill="hold"/>
                                        <p:tgtEl>
                                          <p:spTgt spid="13722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8" grpId="0" animBg="1"/>
      <p:bldP spid="137219" grpId="0" animBg="1"/>
      <p:bldP spid="137219" grpId="1" animBg="1"/>
      <p:bldP spid="137227" grpId="0" animBg="1"/>
      <p:bldP spid="137227" grpId="1" animBg="1"/>
      <p:bldP spid="137253" grpId="0" animBg="1"/>
      <p:bldP spid="13725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p:cNvSpPr>
            <a:spLocks noChangeArrowheads="1"/>
          </p:cNvSpPr>
          <p:nvPr/>
        </p:nvSpPr>
        <p:spPr bwMode="auto">
          <a:xfrm>
            <a:off x="1606550" y="2230438"/>
            <a:ext cx="3309938" cy="595312"/>
          </a:xfrm>
          <a:prstGeom prst="rect">
            <a:avLst/>
          </a:prstGeom>
          <a:solidFill>
            <a:srgbClr val="FFFF99"/>
          </a:solidFill>
          <a:ln w="9525">
            <a:solidFill>
              <a:srgbClr val="333399"/>
            </a:solidFill>
            <a:miter lim="800000"/>
            <a:headEnd/>
            <a:tailEnd/>
          </a:ln>
        </p:spPr>
        <p:txBody>
          <a:bodyPr wrap="none" lIns="91577" tIns="45789" rIns="91577" bIns="45789" anchor="ctr"/>
          <a:lstStyle/>
          <a:p>
            <a:pPr algn="ctr" eaLnBrk="0" hangingPunct="0"/>
            <a:endParaRPr lang="zh-CN" altLang="en-US"/>
          </a:p>
        </p:txBody>
      </p:sp>
      <p:sp>
        <p:nvSpPr>
          <p:cNvPr id="54275" name="Rectangle 2"/>
          <p:cNvSpPr>
            <a:spLocks noGrp="1" noChangeArrowheads="1"/>
          </p:cNvSpPr>
          <p:nvPr>
            <p:ph type="title"/>
          </p:nvPr>
        </p:nvSpPr>
        <p:spPr>
          <a:xfrm>
            <a:off x="1116013" y="214313"/>
            <a:ext cx="6586537" cy="1087437"/>
          </a:xfrm>
        </p:spPr>
        <p:txBody>
          <a:bodyPr/>
          <a:lstStyle/>
          <a:p>
            <a:pPr algn="ctr"/>
            <a:r>
              <a:rPr lang="zh-CN" altLang="en-US" smtClean="0">
                <a:ea typeface="宋体" pitchFamily="2" charset="-122"/>
              </a:rPr>
              <a:t>应用层的客户</a:t>
            </a:r>
            <a:r>
              <a:rPr lang="en-US" altLang="zh-CN" smtClean="0">
                <a:ea typeface="宋体" pitchFamily="2" charset="-122"/>
              </a:rPr>
              <a:t>-</a:t>
            </a:r>
            <a:r>
              <a:rPr lang="zh-CN" altLang="en-US" smtClean="0">
                <a:ea typeface="宋体" pitchFamily="2" charset="-122"/>
              </a:rPr>
              <a:t>服务器方式</a:t>
            </a:r>
          </a:p>
        </p:txBody>
      </p:sp>
      <p:sp>
        <p:nvSpPr>
          <p:cNvPr id="144387" name="Rectangle 3"/>
          <p:cNvSpPr>
            <a:spLocks noGrp="1" noChangeArrowheads="1"/>
          </p:cNvSpPr>
          <p:nvPr>
            <p:ph type="body" idx="1"/>
          </p:nvPr>
        </p:nvSpPr>
        <p:spPr>
          <a:xfrm>
            <a:off x="387350" y="1682750"/>
            <a:ext cx="8288338" cy="4859338"/>
          </a:xfrm>
        </p:spPr>
        <p:txBody>
          <a:bodyPr/>
          <a:lstStyle/>
          <a:p>
            <a:pPr>
              <a:lnSpc>
                <a:spcPts val="3800"/>
              </a:lnSpc>
              <a:spcBef>
                <a:spcPts val="600"/>
              </a:spcBef>
            </a:pPr>
            <a:r>
              <a:rPr lang="zh-CN" altLang="en-US" b="1" smtClean="0">
                <a:latin typeface="Times New Roman" pitchFamily="18" charset="0"/>
                <a:ea typeface="宋体" pitchFamily="2" charset="-122"/>
                <a:cs typeface="Times New Roman" pitchFamily="18" charset="0"/>
              </a:rPr>
              <a:t>在 </a:t>
            </a:r>
            <a:r>
              <a:rPr lang="en-US" altLang="zh-CN" b="1" smtClean="0">
                <a:latin typeface="Times New Roman" pitchFamily="18" charset="0"/>
                <a:ea typeface="宋体" pitchFamily="2" charset="-122"/>
                <a:cs typeface="Times New Roman" pitchFamily="18" charset="0"/>
              </a:rPr>
              <a:t>TCP/IP </a:t>
            </a:r>
            <a:r>
              <a:rPr lang="zh-CN" altLang="en-US" b="1" smtClean="0">
                <a:latin typeface="Times New Roman" pitchFamily="18" charset="0"/>
                <a:ea typeface="宋体" pitchFamily="2" charset="-122"/>
                <a:cs typeface="Times New Roman" pitchFamily="18" charset="0"/>
              </a:rPr>
              <a:t>的应用层协议使用的是</a:t>
            </a:r>
          </a:p>
          <a:p>
            <a:pPr>
              <a:lnSpc>
                <a:spcPts val="3800"/>
              </a:lnSpc>
              <a:spcBef>
                <a:spcPts val="600"/>
              </a:spcBef>
              <a:spcAft>
                <a:spcPct val="30000"/>
              </a:spcAft>
              <a:buFont typeface="Wingdings" pitchFamily="2" charset="2"/>
              <a:buNone/>
            </a:pPr>
            <a:r>
              <a:rPr lang="zh-CN" altLang="en-US" b="1" smtClean="0">
                <a:solidFill>
                  <a:schemeClr val="hlink"/>
                </a:solidFill>
                <a:latin typeface="Times New Roman" pitchFamily="18" charset="0"/>
                <a:ea typeface="宋体" pitchFamily="2" charset="-122"/>
                <a:cs typeface="Times New Roman" pitchFamily="18" charset="0"/>
              </a:rPr>
              <a:t>                </a:t>
            </a:r>
            <a:r>
              <a:rPr lang="zh-CN" altLang="en-US" b="1" smtClean="0">
                <a:solidFill>
                  <a:srgbClr val="C00000"/>
                </a:solidFill>
                <a:latin typeface="Times New Roman" pitchFamily="18" charset="0"/>
                <a:ea typeface="宋体" pitchFamily="2" charset="-122"/>
                <a:cs typeface="Times New Roman" pitchFamily="18" charset="0"/>
              </a:rPr>
              <a:t>客户</a:t>
            </a:r>
            <a:r>
              <a:rPr lang="en-US" altLang="zh-CN" b="1" smtClean="0">
                <a:solidFill>
                  <a:srgbClr val="C00000"/>
                </a:solidFill>
                <a:latin typeface="Times New Roman" pitchFamily="18" charset="0"/>
                <a:ea typeface="宋体" pitchFamily="2" charset="-122"/>
                <a:cs typeface="Times New Roman" pitchFamily="18" charset="0"/>
              </a:rPr>
              <a:t>-</a:t>
            </a:r>
            <a:r>
              <a:rPr lang="zh-CN" altLang="en-US" b="1" smtClean="0">
                <a:solidFill>
                  <a:srgbClr val="C00000"/>
                </a:solidFill>
                <a:latin typeface="Times New Roman" pitchFamily="18" charset="0"/>
                <a:ea typeface="宋体" pitchFamily="2" charset="-122"/>
                <a:cs typeface="Times New Roman" pitchFamily="18" charset="0"/>
              </a:rPr>
              <a:t>服务器方式</a:t>
            </a:r>
          </a:p>
          <a:p>
            <a:pPr>
              <a:lnSpc>
                <a:spcPts val="3800"/>
              </a:lnSpc>
              <a:spcBef>
                <a:spcPts val="600"/>
              </a:spcBef>
            </a:pPr>
            <a:r>
              <a:rPr lang="zh-CN" altLang="en-US" b="1" smtClean="0">
                <a:latin typeface="Times New Roman" pitchFamily="18" charset="0"/>
                <a:ea typeface="宋体" pitchFamily="2" charset="-122"/>
                <a:cs typeface="Times New Roman" pitchFamily="18" charset="0"/>
              </a:rPr>
              <a:t>计算机的</a:t>
            </a:r>
            <a:r>
              <a:rPr lang="zh-CN" altLang="en-US" b="1" smtClean="0">
                <a:solidFill>
                  <a:srgbClr val="C00000"/>
                </a:solidFill>
                <a:latin typeface="Times New Roman" pitchFamily="18" charset="0"/>
                <a:ea typeface="宋体" pitchFamily="2" charset="-122"/>
                <a:cs typeface="Times New Roman" pitchFamily="18" charset="0"/>
              </a:rPr>
              <a:t>进程</a:t>
            </a:r>
            <a:r>
              <a:rPr lang="zh-CN" altLang="en-US" b="1" smtClean="0">
                <a:latin typeface="Times New Roman" pitchFamily="18" charset="0"/>
                <a:ea typeface="宋体" pitchFamily="2" charset="-122"/>
                <a:cs typeface="Times New Roman" pitchFamily="18" charset="0"/>
              </a:rPr>
              <a:t>（</a:t>
            </a:r>
            <a:r>
              <a:rPr lang="en-US" altLang="zh-CN" b="1" smtClean="0">
                <a:latin typeface="Times New Roman" pitchFamily="18" charset="0"/>
                <a:ea typeface="宋体" pitchFamily="2" charset="-122"/>
                <a:cs typeface="Times New Roman" pitchFamily="18" charset="0"/>
              </a:rPr>
              <a:t>process</a:t>
            </a:r>
            <a:r>
              <a:rPr lang="zh-CN" altLang="en-US" b="1" smtClean="0">
                <a:latin typeface="Times New Roman" pitchFamily="18" charset="0"/>
                <a:ea typeface="宋体" pitchFamily="2" charset="-122"/>
                <a:cs typeface="Times New Roman" pitchFamily="18" charset="0"/>
              </a:rPr>
              <a:t>）就是运行着的计算机程序 </a:t>
            </a:r>
          </a:p>
          <a:p>
            <a:pPr>
              <a:lnSpc>
                <a:spcPts val="3800"/>
              </a:lnSpc>
              <a:spcBef>
                <a:spcPts val="600"/>
              </a:spcBef>
            </a:pPr>
            <a:r>
              <a:rPr lang="zh-CN" altLang="en-US" b="1" smtClean="0">
                <a:latin typeface="Times New Roman" pitchFamily="18" charset="0"/>
                <a:ea typeface="宋体" pitchFamily="2" charset="-122"/>
                <a:cs typeface="Times New Roman" pitchFamily="18" charset="0"/>
              </a:rPr>
              <a:t>为解决具体应用问题而彼此通信的进程称为“</a:t>
            </a:r>
            <a:r>
              <a:rPr lang="zh-CN" altLang="en-US" b="1" smtClean="0">
                <a:solidFill>
                  <a:srgbClr val="C00000"/>
                </a:solidFill>
                <a:latin typeface="Times New Roman" pitchFamily="18" charset="0"/>
                <a:ea typeface="宋体" pitchFamily="2" charset="-122"/>
                <a:cs typeface="Times New Roman" pitchFamily="18" charset="0"/>
              </a:rPr>
              <a:t>应用进程</a:t>
            </a:r>
            <a:r>
              <a:rPr lang="zh-CN" altLang="en-US" b="1" smtClean="0">
                <a:latin typeface="Times New Roman" pitchFamily="18" charset="0"/>
                <a:ea typeface="宋体" pitchFamily="2" charset="-122"/>
                <a:cs typeface="Times New Roman" pitchFamily="18" charset="0"/>
              </a:rPr>
              <a:t>”</a:t>
            </a:r>
          </a:p>
          <a:p>
            <a:pPr>
              <a:lnSpc>
                <a:spcPts val="3800"/>
              </a:lnSpc>
              <a:spcBef>
                <a:spcPts val="600"/>
              </a:spcBef>
            </a:pPr>
            <a:r>
              <a:rPr lang="zh-CN" altLang="en-US" b="1" smtClean="0">
                <a:latin typeface="Times New Roman" pitchFamily="18" charset="0"/>
                <a:ea typeface="宋体" pitchFamily="2" charset="-122"/>
                <a:cs typeface="Times New Roman" pitchFamily="18" charset="0"/>
              </a:rPr>
              <a:t>应用层的具体内容就是规定应用进程在通信时所遵循的协议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38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438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43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Line 2"/>
          <p:cNvSpPr>
            <a:spLocks noChangeShapeType="1"/>
          </p:cNvSpPr>
          <p:nvPr/>
        </p:nvSpPr>
        <p:spPr bwMode="auto">
          <a:xfrm flipV="1">
            <a:off x="6886575" y="3482975"/>
            <a:ext cx="915988" cy="685800"/>
          </a:xfrm>
          <a:prstGeom prst="line">
            <a:avLst/>
          </a:prstGeom>
          <a:noFill/>
          <a:ln w="12700">
            <a:solidFill>
              <a:schemeClr val="tx1"/>
            </a:solidFill>
            <a:round/>
            <a:headEnd/>
            <a:tailEnd/>
          </a:ln>
        </p:spPr>
        <p:txBody>
          <a:bodyPr lIns="91577" tIns="45789" rIns="91577" bIns="45789"/>
          <a:lstStyle/>
          <a:p>
            <a:endParaRPr lang="zh-CN" altLang="en-US"/>
          </a:p>
        </p:txBody>
      </p:sp>
      <p:sp>
        <p:nvSpPr>
          <p:cNvPr id="13315" name="Text Box 4"/>
          <p:cNvSpPr txBox="1">
            <a:spLocks noChangeArrowheads="1"/>
          </p:cNvSpPr>
          <p:nvPr/>
        </p:nvSpPr>
        <p:spPr bwMode="auto">
          <a:xfrm>
            <a:off x="323850" y="3751263"/>
            <a:ext cx="971550" cy="582612"/>
          </a:xfrm>
          <a:prstGeom prst="rect">
            <a:avLst/>
          </a:prstGeom>
          <a:noFill/>
          <a:ln w="9525">
            <a:noFill/>
            <a:miter lim="800000"/>
            <a:headEnd/>
            <a:tailEnd/>
          </a:ln>
        </p:spPr>
        <p:txBody>
          <a:bodyPr lIns="91577" tIns="45789" rIns="91577" bIns="45789">
            <a:spAutoFit/>
          </a:bodyPr>
          <a:lstStyle/>
          <a:p>
            <a:pPr eaLnBrk="0" hangingPunct="0"/>
            <a:r>
              <a:rPr lang="en-US" altLang="zh-CN" sz="1600"/>
              <a:t>Source</a:t>
            </a:r>
          </a:p>
          <a:p>
            <a:pPr eaLnBrk="0" hangingPunct="0"/>
            <a:r>
              <a:rPr lang="en-US" altLang="zh-CN" sz="1600"/>
              <a:t>“Caller”</a:t>
            </a:r>
          </a:p>
        </p:txBody>
      </p:sp>
      <p:grpSp>
        <p:nvGrpSpPr>
          <p:cNvPr id="13316" name="Group 5"/>
          <p:cNvGrpSpPr>
            <a:grpSpLocks/>
          </p:cNvGrpSpPr>
          <p:nvPr/>
        </p:nvGrpSpPr>
        <p:grpSpPr bwMode="auto">
          <a:xfrm>
            <a:off x="552450" y="3143250"/>
            <a:ext cx="592138" cy="477838"/>
            <a:chOff x="384" y="1394"/>
            <a:chExt cx="372" cy="300"/>
          </a:xfrm>
        </p:grpSpPr>
        <p:sp>
          <p:nvSpPr>
            <p:cNvPr id="13380" name="Rectangle 6"/>
            <p:cNvSpPr>
              <a:spLocks noChangeArrowheads="1"/>
            </p:cNvSpPr>
            <p:nvPr/>
          </p:nvSpPr>
          <p:spPr bwMode="auto">
            <a:xfrm>
              <a:off x="433" y="1651"/>
              <a:ext cx="264" cy="43"/>
            </a:xfrm>
            <a:prstGeom prst="rect">
              <a:avLst/>
            </a:prstGeom>
            <a:solidFill>
              <a:srgbClr val="FF0000"/>
            </a:solidFill>
            <a:ln w="9525">
              <a:noFill/>
              <a:miter lim="800000"/>
              <a:headEnd/>
              <a:tailEnd/>
            </a:ln>
          </p:spPr>
          <p:txBody>
            <a:bodyPr/>
            <a:lstStyle/>
            <a:p>
              <a:endParaRPr lang="zh-CN" altLang="en-US"/>
            </a:p>
          </p:txBody>
        </p:sp>
        <p:sp>
          <p:nvSpPr>
            <p:cNvPr id="13381" name="Freeform 7"/>
            <p:cNvSpPr>
              <a:spLocks/>
            </p:cNvSpPr>
            <p:nvPr/>
          </p:nvSpPr>
          <p:spPr bwMode="auto">
            <a:xfrm rot="-2304584">
              <a:off x="384" y="1394"/>
              <a:ext cx="372" cy="286"/>
            </a:xfrm>
            <a:custGeom>
              <a:avLst/>
              <a:gdLst>
                <a:gd name="T0" fmla="*/ 23 w 553"/>
                <a:gd name="T1" fmla="*/ 6 h 470"/>
                <a:gd name="T2" fmla="*/ 21 w 553"/>
                <a:gd name="T3" fmla="*/ 5 h 470"/>
                <a:gd name="T4" fmla="*/ 18 w 553"/>
                <a:gd name="T5" fmla="*/ 4 h 470"/>
                <a:gd name="T6" fmla="*/ 16 w 553"/>
                <a:gd name="T7" fmla="*/ 5 h 470"/>
                <a:gd name="T8" fmla="*/ 16 w 553"/>
                <a:gd name="T9" fmla="*/ 6 h 470"/>
                <a:gd name="T10" fmla="*/ 15 w 553"/>
                <a:gd name="T11" fmla="*/ 7 h 470"/>
                <a:gd name="T12" fmla="*/ 15 w 553"/>
                <a:gd name="T13" fmla="*/ 8 h 470"/>
                <a:gd name="T14" fmla="*/ 13 w 553"/>
                <a:gd name="T15" fmla="*/ 9 h 470"/>
                <a:gd name="T16" fmla="*/ 11 w 553"/>
                <a:gd name="T17" fmla="*/ 9 h 470"/>
                <a:gd name="T18" fmla="*/ 7 w 553"/>
                <a:gd name="T19" fmla="*/ 7 h 470"/>
                <a:gd name="T20" fmla="*/ 3 w 553"/>
                <a:gd name="T21" fmla="*/ 6 h 470"/>
                <a:gd name="T22" fmla="*/ 1 w 553"/>
                <a:gd name="T23" fmla="*/ 5 h 470"/>
                <a:gd name="T24" fmla="*/ 1 w 553"/>
                <a:gd name="T25" fmla="*/ 4 h 470"/>
                <a:gd name="T26" fmla="*/ 3 w 553"/>
                <a:gd name="T27" fmla="*/ 3 h 470"/>
                <a:gd name="T28" fmla="*/ 6 w 553"/>
                <a:gd name="T29" fmla="*/ 1 h 470"/>
                <a:gd name="T30" fmla="*/ 9 w 553"/>
                <a:gd name="T31" fmla="*/ 1 h 470"/>
                <a:gd name="T32" fmla="*/ 11 w 553"/>
                <a:gd name="T33" fmla="*/ 0 h 470"/>
                <a:gd name="T34" fmla="*/ 14 w 553"/>
                <a:gd name="T35" fmla="*/ 1 h 470"/>
                <a:gd name="T36" fmla="*/ 16 w 553"/>
                <a:gd name="T37" fmla="*/ 1 h 470"/>
                <a:gd name="T38" fmla="*/ 19 w 553"/>
                <a:gd name="T39" fmla="*/ 1 h 470"/>
                <a:gd name="T40" fmla="*/ 22 w 553"/>
                <a:gd name="T41" fmla="*/ 1 h 470"/>
                <a:gd name="T42" fmla="*/ 24 w 553"/>
                <a:gd name="T43" fmla="*/ 1 h 470"/>
                <a:gd name="T44" fmla="*/ 27 w 553"/>
                <a:gd name="T45" fmla="*/ 2 h 470"/>
                <a:gd name="T46" fmla="*/ 30 w 553"/>
                <a:gd name="T47" fmla="*/ 2 h 470"/>
                <a:gd name="T48" fmla="*/ 32 w 553"/>
                <a:gd name="T49" fmla="*/ 3 h 470"/>
                <a:gd name="T50" fmla="*/ 36 w 553"/>
                <a:gd name="T51" fmla="*/ 4 h 470"/>
                <a:gd name="T52" fmla="*/ 40 w 553"/>
                <a:gd name="T53" fmla="*/ 6 h 470"/>
                <a:gd name="T54" fmla="*/ 44 w 553"/>
                <a:gd name="T55" fmla="*/ 9 h 470"/>
                <a:gd name="T56" fmla="*/ 47 w 553"/>
                <a:gd name="T57" fmla="*/ 11 h 470"/>
                <a:gd name="T58" fmla="*/ 49 w 553"/>
                <a:gd name="T59" fmla="*/ 13 h 470"/>
                <a:gd name="T60" fmla="*/ 50 w 553"/>
                <a:gd name="T61" fmla="*/ 15 h 470"/>
                <a:gd name="T62" fmla="*/ 51 w 553"/>
                <a:gd name="T63" fmla="*/ 16 h 470"/>
                <a:gd name="T64" fmla="*/ 51 w 553"/>
                <a:gd name="T65" fmla="*/ 18 h 470"/>
                <a:gd name="T66" fmla="*/ 50 w 553"/>
                <a:gd name="T67" fmla="*/ 20 h 470"/>
                <a:gd name="T68" fmla="*/ 49 w 553"/>
                <a:gd name="T69" fmla="*/ 23 h 470"/>
                <a:gd name="T70" fmla="*/ 46 w 553"/>
                <a:gd name="T71" fmla="*/ 24 h 470"/>
                <a:gd name="T72" fmla="*/ 36 w 553"/>
                <a:gd name="T73" fmla="*/ 19 h 470"/>
                <a:gd name="T74" fmla="*/ 37 w 553"/>
                <a:gd name="T75" fmla="*/ 18 h 470"/>
                <a:gd name="T76" fmla="*/ 38 w 553"/>
                <a:gd name="T77" fmla="*/ 18 h 470"/>
                <a:gd name="T78" fmla="*/ 40 w 553"/>
                <a:gd name="T79" fmla="*/ 17 h 470"/>
                <a:gd name="T80" fmla="*/ 42 w 553"/>
                <a:gd name="T81" fmla="*/ 16 h 470"/>
                <a:gd name="T82" fmla="*/ 42 w 553"/>
                <a:gd name="T83" fmla="*/ 16 h 470"/>
                <a:gd name="T84" fmla="*/ 41 w 553"/>
                <a:gd name="T85" fmla="*/ 15 h 470"/>
                <a:gd name="T86" fmla="*/ 40 w 553"/>
                <a:gd name="T87" fmla="*/ 14 h 470"/>
                <a:gd name="T88" fmla="*/ 39 w 553"/>
                <a:gd name="T89" fmla="*/ 13 h 470"/>
                <a:gd name="T90" fmla="*/ 36 w 553"/>
                <a:gd name="T91" fmla="*/ 12 h 470"/>
                <a:gd name="T92" fmla="*/ 32 w 553"/>
                <a:gd name="T93" fmla="*/ 10 h 470"/>
                <a:gd name="T94" fmla="*/ 28 w 553"/>
                <a:gd name="T95" fmla="*/ 8 h 470"/>
                <a:gd name="T96" fmla="*/ 24 w 553"/>
                <a:gd name="T97" fmla="*/ 6 h 47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53"/>
                <a:gd name="T148" fmla="*/ 0 h 470"/>
                <a:gd name="T149" fmla="*/ 553 w 553"/>
                <a:gd name="T150" fmla="*/ 470 h 47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53" h="470">
                  <a:moveTo>
                    <a:pt x="262" y="122"/>
                  </a:moveTo>
                  <a:lnTo>
                    <a:pt x="250" y="114"/>
                  </a:lnTo>
                  <a:lnTo>
                    <a:pt x="237" y="106"/>
                  </a:lnTo>
                  <a:lnTo>
                    <a:pt x="223" y="98"/>
                  </a:lnTo>
                  <a:lnTo>
                    <a:pt x="209" y="92"/>
                  </a:lnTo>
                  <a:lnTo>
                    <a:pt x="196" y="89"/>
                  </a:lnTo>
                  <a:lnTo>
                    <a:pt x="186" y="89"/>
                  </a:lnTo>
                  <a:lnTo>
                    <a:pt x="179" y="95"/>
                  </a:lnTo>
                  <a:lnTo>
                    <a:pt x="177" y="106"/>
                  </a:lnTo>
                  <a:lnTo>
                    <a:pt x="175" y="117"/>
                  </a:lnTo>
                  <a:lnTo>
                    <a:pt x="172" y="127"/>
                  </a:lnTo>
                  <a:lnTo>
                    <a:pt x="167" y="136"/>
                  </a:lnTo>
                  <a:lnTo>
                    <a:pt x="162" y="144"/>
                  </a:lnTo>
                  <a:lnTo>
                    <a:pt x="155" y="153"/>
                  </a:lnTo>
                  <a:lnTo>
                    <a:pt x="147" y="162"/>
                  </a:lnTo>
                  <a:lnTo>
                    <a:pt x="139" y="168"/>
                  </a:lnTo>
                  <a:lnTo>
                    <a:pt x="129" y="176"/>
                  </a:lnTo>
                  <a:lnTo>
                    <a:pt x="115" y="170"/>
                  </a:lnTo>
                  <a:lnTo>
                    <a:pt x="97" y="160"/>
                  </a:lnTo>
                  <a:lnTo>
                    <a:pt x="75" y="149"/>
                  </a:lnTo>
                  <a:lnTo>
                    <a:pt x="53" y="136"/>
                  </a:lnTo>
                  <a:lnTo>
                    <a:pt x="34" y="125"/>
                  </a:lnTo>
                  <a:lnTo>
                    <a:pt x="16" y="114"/>
                  </a:lnTo>
                  <a:lnTo>
                    <a:pt x="5" y="107"/>
                  </a:lnTo>
                  <a:lnTo>
                    <a:pt x="0" y="105"/>
                  </a:lnTo>
                  <a:lnTo>
                    <a:pt x="8" y="90"/>
                  </a:lnTo>
                  <a:lnTo>
                    <a:pt x="19" y="73"/>
                  </a:lnTo>
                  <a:lnTo>
                    <a:pt x="31" y="57"/>
                  </a:lnTo>
                  <a:lnTo>
                    <a:pt x="46" y="41"/>
                  </a:lnTo>
                  <a:lnTo>
                    <a:pt x="62" y="26"/>
                  </a:lnTo>
                  <a:lnTo>
                    <a:pt x="80" y="13"/>
                  </a:lnTo>
                  <a:lnTo>
                    <a:pt x="98" y="5"/>
                  </a:lnTo>
                  <a:lnTo>
                    <a:pt x="117" y="0"/>
                  </a:lnTo>
                  <a:lnTo>
                    <a:pt x="127" y="0"/>
                  </a:lnTo>
                  <a:lnTo>
                    <a:pt x="137" y="0"/>
                  </a:lnTo>
                  <a:lnTo>
                    <a:pt x="150" y="2"/>
                  </a:lnTo>
                  <a:lnTo>
                    <a:pt x="162" y="3"/>
                  </a:lnTo>
                  <a:lnTo>
                    <a:pt x="175" y="4"/>
                  </a:lnTo>
                  <a:lnTo>
                    <a:pt x="189" y="6"/>
                  </a:lnTo>
                  <a:lnTo>
                    <a:pt x="203" y="10"/>
                  </a:lnTo>
                  <a:lnTo>
                    <a:pt x="218" y="12"/>
                  </a:lnTo>
                  <a:lnTo>
                    <a:pt x="232" y="17"/>
                  </a:lnTo>
                  <a:lnTo>
                    <a:pt x="247" y="20"/>
                  </a:lnTo>
                  <a:lnTo>
                    <a:pt x="262" y="25"/>
                  </a:lnTo>
                  <a:lnTo>
                    <a:pt x="276" y="29"/>
                  </a:lnTo>
                  <a:lnTo>
                    <a:pt x="291" y="34"/>
                  </a:lnTo>
                  <a:lnTo>
                    <a:pt x="303" y="40"/>
                  </a:lnTo>
                  <a:lnTo>
                    <a:pt x="317" y="45"/>
                  </a:lnTo>
                  <a:lnTo>
                    <a:pt x="330" y="51"/>
                  </a:lnTo>
                  <a:lnTo>
                    <a:pt x="351" y="61"/>
                  </a:lnTo>
                  <a:lnTo>
                    <a:pt x="372" y="74"/>
                  </a:lnTo>
                  <a:lnTo>
                    <a:pt x="392" y="89"/>
                  </a:lnTo>
                  <a:lnTo>
                    <a:pt x="414" y="105"/>
                  </a:lnTo>
                  <a:lnTo>
                    <a:pt x="435" y="124"/>
                  </a:lnTo>
                  <a:lnTo>
                    <a:pt x="456" y="144"/>
                  </a:lnTo>
                  <a:lnTo>
                    <a:pt x="477" y="167"/>
                  </a:lnTo>
                  <a:lnTo>
                    <a:pt x="497" y="193"/>
                  </a:lnTo>
                  <a:lnTo>
                    <a:pt x="509" y="210"/>
                  </a:lnTo>
                  <a:lnTo>
                    <a:pt x="518" y="228"/>
                  </a:lnTo>
                  <a:lnTo>
                    <a:pt x="527" y="249"/>
                  </a:lnTo>
                  <a:lnTo>
                    <a:pt x="535" y="269"/>
                  </a:lnTo>
                  <a:lnTo>
                    <a:pt x="542" y="288"/>
                  </a:lnTo>
                  <a:lnTo>
                    <a:pt x="547" y="305"/>
                  </a:lnTo>
                  <a:lnTo>
                    <a:pt x="550" y="321"/>
                  </a:lnTo>
                  <a:lnTo>
                    <a:pt x="553" y="334"/>
                  </a:lnTo>
                  <a:lnTo>
                    <a:pt x="553" y="356"/>
                  </a:lnTo>
                  <a:lnTo>
                    <a:pt x="549" y="378"/>
                  </a:lnTo>
                  <a:lnTo>
                    <a:pt x="545" y="399"/>
                  </a:lnTo>
                  <a:lnTo>
                    <a:pt x="538" y="419"/>
                  </a:lnTo>
                  <a:lnTo>
                    <a:pt x="527" y="436"/>
                  </a:lnTo>
                  <a:lnTo>
                    <a:pt x="516" y="451"/>
                  </a:lnTo>
                  <a:lnTo>
                    <a:pt x="502" y="463"/>
                  </a:lnTo>
                  <a:lnTo>
                    <a:pt x="487" y="470"/>
                  </a:lnTo>
                  <a:lnTo>
                    <a:pt x="393" y="381"/>
                  </a:lnTo>
                  <a:lnTo>
                    <a:pt x="396" y="370"/>
                  </a:lnTo>
                  <a:lnTo>
                    <a:pt x="400" y="361"/>
                  </a:lnTo>
                  <a:lnTo>
                    <a:pt x="406" y="351"/>
                  </a:lnTo>
                  <a:lnTo>
                    <a:pt x="414" y="343"/>
                  </a:lnTo>
                  <a:lnTo>
                    <a:pt x="422" y="338"/>
                  </a:lnTo>
                  <a:lnTo>
                    <a:pt x="433" y="332"/>
                  </a:lnTo>
                  <a:lnTo>
                    <a:pt x="444" y="326"/>
                  </a:lnTo>
                  <a:lnTo>
                    <a:pt x="457" y="323"/>
                  </a:lnTo>
                  <a:lnTo>
                    <a:pt x="459" y="317"/>
                  </a:lnTo>
                  <a:lnTo>
                    <a:pt x="458" y="309"/>
                  </a:lnTo>
                  <a:lnTo>
                    <a:pt x="453" y="300"/>
                  </a:lnTo>
                  <a:lnTo>
                    <a:pt x="448" y="289"/>
                  </a:lnTo>
                  <a:lnTo>
                    <a:pt x="441" y="279"/>
                  </a:lnTo>
                  <a:lnTo>
                    <a:pt x="433" y="270"/>
                  </a:lnTo>
                  <a:lnTo>
                    <a:pt x="426" y="260"/>
                  </a:lnTo>
                  <a:lnTo>
                    <a:pt x="419" y="254"/>
                  </a:lnTo>
                  <a:lnTo>
                    <a:pt x="406" y="241"/>
                  </a:lnTo>
                  <a:lnTo>
                    <a:pt x="389" y="225"/>
                  </a:lnTo>
                  <a:lnTo>
                    <a:pt x="369" y="208"/>
                  </a:lnTo>
                  <a:lnTo>
                    <a:pt x="347" y="188"/>
                  </a:lnTo>
                  <a:lnTo>
                    <a:pt x="324" y="170"/>
                  </a:lnTo>
                  <a:lnTo>
                    <a:pt x="302" y="152"/>
                  </a:lnTo>
                  <a:lnTo>
                    <a:pt x="280" y="136"/>
                  </a:lnTo>
                  <a:lnTo>
                    <a:pt x="262" y="122"/>
                  </a:lnTo>
                  <a:close/>
                </a:path>
              </a:pathLst>
            </a:custGeom>
            <a:solidFill>
              <a:srgbClr val="FF0000"/>
            </a:solidFill>
            <a:ln w="9525">
              <a:noFill/>
              <a:round/>
              <a:headEnd/>
              <a:tailEnd/>
            </a:ln>
          </p:spPr>
          <p:txBody>
            <a:bodyPr/>
            <a:lstStyle/>
            <a:p>
              <a:endParaRPr lang="zh-CN" altLang="en-US"/>
            </a:p>
          </p:txBody>
        </p:sp>
        <p:sp>
          <p:nvSpPr>
            <p:cNvPr id="13382" name="Line 8"/>
            <p:cNvSpPr>
              <a:spLocks noChangeShapeType="1"/>
            </p:cNvSpPr>
            <p:nvPr/>
          </p:nvSpPr>
          <p:spPr bwMode="auto">
            <a:xfrm>
              <a:off x="676" y="1569"/>
              <a:ext cx="53" cy="53"/>
            </a:xfrm>
            <a:prstGeom prst="line">
              <a:avLst/>
            </a:prstGeom>
            <a:noFill/>
            <a:ln w="0">
              <a:solidFill>
                <a:srgbClr val="FFFFFF"/>
              </a:solidFill>
              <a:round/>
              <a:headEnd/>
              <a:tailEnd/>
            </a:ln>
          </p:spPr>
          <p:txBody>
            <a:bodyPr/>
            <a:lstStyle/>
            <a:p>
              <a:endParaRPr lang="zh-CN" altLang="en-US"/>
            </a:p>
          </p:txBody>
        </p:sp>
        <p:sp>
          <p:nvSpPr>
            <p:cNvPr id="13383" name="Line 9"/>
            <p:cNvSpPr>
              <a:spLocks noChangeShapeType="1"/>
            </p:cNvSpPr>
            <p:nvPr/>
          </p:nvSpPr>
          <p:spPr bwMode="auto">
            <a:xfrm>
              <a:off x="481" y="1434"/>
              <a:ext cx="68" cy="38"/>
            </a:xfrm>
            <a:prstGeom prst="line">
              <a:avLst/>
            </a:prstGeom>
            <a:noFill/>
            <a:ln w="0">
              <a:solidFill>
                <a:srgbClr val="FFFFFF"/>
              </a:solidFill>
              <a:round/>
              <a:headEnd/>
              <a:tailEnd/>
            </a:ln>
          </p:spPr>
          <p:txBody>
            <a:bodyPr/>
            <a:lstStyle/>
            <a:p>
              <a:endParaRPr lang="zh-CN" altLang="en-US"/>
            </a:p>
          </p:txBody>
        </p:sp>
        <p:sp>
          <p:nvSpPr>
            <p:cNvPr id="13384" name="Freeform 10"/>
            <p:cNvSpPr>
              <a:spLocks/>
            </p:cNvSpPr>
            <p:nvPr/>
          </p:nvSpPr>
          <p:spPr bwMode="auto">
            <a:xfrm>
              <a:off x="433" y="1508"/>
              <a:ext cx="264" cy="133"/>
            </a:xfrm>
            <a:custGeom>
              <a:avLst/>
              <a:gdLst>
                <a:gd name="T0" fmla="*/ 8 w 529"/>
                <a:gd name="T1" fmla="*/ 4 h 266"/>
                <a:gd name="T2" fmla="*/ 8 w 529"/>
                <a:gd name="T3" fmla="*/ 3 h 266"/>
                <a:gd name="T4" fmla="*/ 7 w 529"/>
                <a:gd name="T5" fmla="*/ 3 h 266"/>
                <a:gd name="T6" fmla="*/ 7 w 529"/>
                <a:gd name="T7" fmla="*/ 3 h 266"/>
                <a:gd name="T8" fmla="*/ 7 w 529"/>
                <a:gd name="T9" fmla="*/ 3 h 266"/>
                <a:gd name="T10" fmla="*/ 6 w 529"/>
                <a:gd name="T11" fmla="*/ 2 h 266"/>
                <a:gd name="T12" fmla="*/ 6 w 529"/>
                <a:gd name="T13" fmla="*/ 2 h 266"/>
                <a:gd name="T14" fmla="*/ 6 w 529"/>
                <a:gd name="T15" fmla="*/ 1 h 266"/>
                <a:gd name="T16" fmla="*/ 7 w 529"/>
                <a:gd name="T17" fmla="*/ 1 h 266"/>
                <a:gd name="T18" fmla="*/ 6 w 529"/>
                <a:gd name="T19" fmla="*/ 1 h 266"/>
                <a:gd name="T20" fmla="*/ 6 w 529"/>
                <a:gd name="T21" fmla="*/ 1 h 266"/>
                <a:gd name="T22" fmla="*/ 6 w 529"/>
                <a:gd name="T23" fmla="*/ 1 h 266"/>
                <a:gd name="T24" fmla="*/ 6 w 529"/>
                <a:gd name="T25" fmla="*/ 0 h 266"/>
                <a:gd name="T26" fmla="*/ 5 w 529"/>
                <a:gd name="T27" fmla="*/ 1 h 266"/>
                <a:gd name="T28" fmla="*/ 5 w 529"/>
                <a:gd name="T29" fmla="*/ 1 h 266"/>
                <a:gd name="T30" fmla="*/ 5 w 529"/>
                <a:gd name="T31" fmla="*/ 1 h 266"/>
                <a:gd name="T32" fmla="*/ 2 w 529"/>
                <a:gd name="T33" fmla="*/ 1 h 266"/>
                <a:gd name="T34" fmla="*/ 2 w 529"/>
                <a:gd name="T35" fmla="*/ 1 h 266"/>
                <a:gd name="T36" fmla="*/ 1 w 529"/>
                <a:gd name="T37" fmla="*/ 1 h 266"/>
                <a:gd name="T38" fmla="*/ 1 w 529"/>
                <a:gd name="T39" fmla="*/ 1 h 266"/>
                <a:gd name="T40" fmla="*/ 1 w 529"/>
                <a:gd name="T41" fmla="*/ 1 h 266"/>
                <a:gd name="T42" fmla="*/ 0 w 529"/>
                <a:gd name="T43" fmla="*/ 1 h 266"/>
                <a:gd name="T44" fmla="*/ 0 w 529"/>
                <a:gd name="T45" fmla="*/ 1 h 266"/>
                <a:gd name="T46" fmla="*/ 1 w 529"/>
                <a:gd name="T47" fmla="*/ 1 h 266"/>
                <a:gd name="T48" fmla="*/ 1 w 529"/>
                <a:gd name="T49" fmla="*/ 1 h 266"/>
                <a:gd name="T50" fmla="*/ 1 w 529"/>
                <a:gd name="T51" fmla="*/ 2 h 266"/>
                <a:gd name="T52" fmla="*/ 1 w 529"/>
                <a:gd name="T53" fmla="*/ 2 h 266"/>
                <a:gd name="T54" fmla="*/ 1 w 529"/>
                <a:gd name="T55" fmla="*/ 3 h 266"/>
                <a:gd name="T56" fmla="*/ 0 w 529"/>
                <a:gd name="T57" fmla="*/ 3 h 266"/>
                <a:gd name="T58" fmla="*/ 0 w 529"/>
                <a:gd name="T59" fmla="*/ 3 h 266"/>
                <a:gd name="T60" fmla="*/ 0 w 529"/>
                <a:gd name="T61" fmla="*/ 3 h 266"/>
                <a:gd name="T62" fmla="*/ 0 w 529"/>
                <a:gd name="T63" fmla="*/ 4 h 266"/>
                <a:gd name="T64" fmla="*/ 8 w 529"/>
                <a:gd name="T65" fmla="*/ 4 h 2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9"/>
                <a:gd name="T100" fmla="*/ 0 h 266"/>
                <a:gd name="T101" fmla="*/ 529 w 529"/>
                <a:gd name="T102" fmla="*/ 266 h 26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9" h="266">
                  <a:moveTo>
                    <a:pt x="529" y="266"/>
                  </a:moveTo>
                  <a:lnTo>
                    <a:pt x="527" y="256"/>
                  </a:lnTo>
                  <a:lnTo>
                    <a:pt x="523" y="250"/>
                  </a:lnTo>
                  <a:lnTo>
                    <a:pt x="517" y="245"/>
                  </a:lnTo>
                  <a:lnTo>
                    <a:pt x="509" y="242"/>
                  </a:lnTo>
                  <a:lnTo>
                    <a:pt x="501" y="240"/>
                  </a:lnTo>
                  <a:lnTo>
                    <a:pt x="490" y="235"/>
                  </a:lnTo>
                  <a:lnTo>
                    <a:pt x="480" y="229"/>
                  </a:lnTo>
                  <a:lnTo>
                    <a:pt x="469" y="220"/>
                  </a:lnTo>
                  <a:lnTo>
                    <a:pt x="457" y="208"/>
                  </a:lnTo>
                  <a:lnTo>
                    <a:pt x="447" y="196"/>
                  </a:lnTo>
                  <a:lnTo>
                    <a:pt x="439" y="182"/>
                  </a:lnTo>
                  <a:lnTo>
                    <a:pt x="433" y="166"/>
                  </a:lnTo>
                  <a:lnTo>
                    <a:pt x="429" y="150"/>
                  </a:lnTo>
                  <a:lnTo>
                    <a:pt x="427" y="131"/>
                  </a:lnTo>
                  <a:lnTo>
                    <a:pt x="429" y="113"/>
                  </a:lnTo>
                  <a:lnTo>
                    <a:pt x="434" y="93"/>
                  </a:lnTo>
                  <a:lnTo>
                    <a:pt x="464" y="93"/>
                  </a:lnTo>
                  <a:lnTo>
                    <a:pt x="464" y="49"/>
                  </a:lnTo>
                  <a:lnTo>
                    <a:pt x="425" y="49"/>
                  </a:lnTo>
                  <a:lnTo>
                    <a:pt x="425" y="22"/>
                  </a:lnTo>
                  <a:lnTo>
                    <a:pt x="425" y="18"/>
                  </a:lnTo>
                  <a:lnTo>
                    <a:pt x="422" y="9"/>
                  </a:lnTo>
                  <a:lnTo>
                    <a:pt x="415" y="5"/>
                  </a:lnTo>
                  <a:lnTo>
                    <a:pt x="406" y="1"/>
                  </a:lnTo>
                  <a:lnTo>
                    <a:pt x="395" y="0"/>
                  </a:lnTo>
                  <a:lnTo>
                    <a:pt x="383" y="1"/>
                  </a:lnTo>
                  <a:lnTo>
                    <a:pt x="374" y="5"/>
                  </a:lnTo>
                  <a:lnTo>
                    <a:pt x="367" y="9"/>
                  </a:lnTo>
                  <a:lnTo>
                    <a:pt x="365" y="18"/>
                  </a:lnTo>
                  <a:lnTo>
                    <a:pt x="366" y="22"/>
                  </a:lnTo>
                  <a:lnTo>
                    <a:pt x="366" y="49"/>
                  </a:lnTo>
                  <a:lnTo>
                    <a:pt x="147" y="49"/>
                  </a:lnTo>
                  <a:lnTo>
                    <a:pt x="147" y="22"/>
                  </a:lnTo>
                  <a:lnTo>
                    <a:pt x="144" y="14"/>
                  </a:lnTo>
                  <a:lnTo>
                    <a:pt x="137" y="9"/>
                  </a:lnTo>
                  <a:lnTo>
                    <a:pt x="128" y="6"/>
                  </a:lnTo>
                  <a:lnTo>
                    <a:pt x="118" y="6"/>
                  </a:lnTo>
                  <a:lnTo>
                    <a:pt x="107" y="7"/>
                  </a:lnTo>
                  <a:lnTo>
                    <a:pt x="98" y="11"/>
                  </a:lnTo>
                  <a:lnTo>
                    <a:pt x="91" y="15"/>
                  </a:lnTo>
                  <a:lnTo>
                    <a:pt x="89" y="22"/>
                  </a:lnTo>
                  <a:lnTo>
                    <a:pt x="89" y="51"/>
                  </a:lnTo>
                  <a:lnTo>
                    <a:pt x="53" y="51"/>
                  </a:lnTo>
                  <a:lnTo>
                    <a:pt x="53" y="93"/>
                  </a:lnTo>
                  <a:lnTo>
                    <a:pt x="57" y="93"/>
                  </a:lnTo>
                  <a:lnTo>
                    <a:pt x="65" y="93"/>
                  </a:lnTo>
                  <a:lnTo>
                    <a:pt x="75" y="93"/>
                  </a:lnTo>
                  <a:lnTo>
                    <a:pt x="87" y="93"/>
                  </a:lnTo>
                  <a:lnTo>
                    <a:pt x="91" y="107"/>
                  </a:lnTo>
                  <a:lnTo>
                    <a:pt x="94" y="122"/>
                  </a:lnTo>
                  <a:lnTo>
                    <a:pt x="94" y="139"/>
                  </a:lnTo>
                  <a:lnTo>
                    <a:pt x="91" y="157"/>
                  </a:lnTo>
                  <a:lnTo>
                    <a:pt x="86" y="174"/>
                  </a:lnTo>
                  <a:lnTo>
                    <a:pt x="79" y="190"/>
                  </a:lnTo>
                  <a:lnTo>
                    <a:pt x="69" y="206"/>
                  </a:lnTo>
                  <a:lnTo>
                    <a:pt x="57" y="220"/>
                  </a:lnTo>
                  <a:lnTo>
                    <a:pt x="45" y="229"/>
                  </a:lnTo>
                  <a:lnTo>
                    <a:pt x="35" y="236"/>
                  </a:lnTo>
                  <a:lnTo>
                    <a:pt x="26" y="241"/>
                  </a:lnTo>
                  <a:lnTo>
                    <a:pt x="17" y="244"/>
                  </a:lnTo>
                  <a:lnTo>
                    <a:pt x="11" y="248"/>
                  </a:lnTo>
                  <a:lnTo>
                    <a:pt x="5" y="251"/>
                  </a:lnTo>
                  <a:lnTo>
                    <a:pt x="1" y="257"/>
                  </a:lnTo>
                  <a:lnTo>
                    <a:pt x="0" y="266"/>
                  </a:lnTo>
                  <a:lnTo>
                    <a:pt x="529" y="266"/>
                  </a:lnTo>
                  <a:close/>
                </a:path>
              </a:pathLst>
            </a:custGeom>
            <a:solidFill>
              <a:srgbClr val="FF0000"/>
            </a:solidFill>
            <a:ln w="9525">
              <a:noFill/>
              <a:round/>
              <a:headEnd/>
              <a:tailEnd/>
            </a:ln>
          </p:spPr>
          <p:txBody>
            <a:bodyPr/>
            <a:lstStyle/>
            <a:p>
              <a:endParaRPr lang="zh-CN" altLang="en-US"/>
            </a:p>
          </p:txBody>
        </p:sp>
        <p:sp>
          <p:nvSpPr>
            <p:cNvPr id="13385" name="Freeform 11"/>
            <p:cNvSpPr>
              <a:spLocks/>
            </p:cNvSpPr>
            <p:nvPr/>
          </p:nvSpPr>
          <p:spPr bwMode="auto">
            <a:xfrm>
              <a:off x="558" y="1547"/>
              <a:ext cx="40" cy="39"/>
            </a:xfrm>
            <a:custGeom>
              <a:avLst/>
              <a:gdLst>
                <a:gd name="T0" fmla="*/ 2 w 79"/>
                <a:gd name="T1" fmla="*/ 1 h 80"/>
                <a:gd name="T2" fmla="*/ 2 w 79"/>
                <a:gd name="T3" fmla="*/ 1 h 80"/>
                <a:gd name="T4" fmla="*/ 2 w 79"/>
                <a:gd name="T5" fmla="*/ 1 h 80"/>
                <a:gd name="T6" fmla="*/ 2 w 79"/>
                <a:gd name="T7" fmla="*/ 0 h 80"/>
                <a:gd name="T8" fmla="*/ 2 w 79"/>
                <a:gd name="T9" fmla="*/ 0 h 80"/>
                <a:gd name="T10" fmla="*/ 1 w 79"/>
                <a:gd name="T11" fmla="*/ 0 h 80"/>
                <a:gd name="T12" fmla="*/ 1 w 79"/>
                <a:gd name="T13" fmla="*/ 0 h 80"/>
                <a:gd name="T14" fmla="*/ 1 w 79"/>
                <a:gd name="T15" fmla="*/ 0 h 80"/>
                <a:gd name="T16" fmla="*/ 1 w 79"/>
                <a:gd name="T17" fmla="*/ 0 h 80"/>
                <a:gd name="T18" fmla="*/ 0 w 79"/>
                <a:gd name="T19" fmla="*/ 0 h 80"/>
                <a:gd name="T20" fmla="*/ 0 w 79"/>
                <a:gd name="T21" fmla="*/ 0 h 80"/>
                <a:gd name="T22" fmla="*/ 1 w 79"/>
                <a:gd name="T23" fmla="*/ 0 h 80"/>
                <a:gd name="T24" fmla="*/ 1 w 79"/>
                <a:gd name="T25" fmla="*/ 0 h 80"/>
                <a:gd name="T26" fmla="*/ 1 w 79"/>
                <a:gd name="T27" fmla="*/ 0 h 80"/>
                <a:gd name="T28" fmla="*/ 1 w 79"/>
                <a:gd name="T29" fmla="*/ 0 h 80"/>
                <a:gd name="T30" fmla="*/ 1 w 79"/>
                <a:gd name="T31" fmla="*/ 0 h 80"/>
                <a:gd name="T32" fmla="*/ 1 w 79"/>
                <a:gd name="T33" fmla="*/ 0 h 80"/>
                <a:gd name="T34" fmla="*/ 2 w 79"/>
                <a:gd name="T35" fmla="*/ 1 h 80"/>
                <a:gd name="T36" fmla="*/ 2 w 79"/>
                <a:gd name="T37" fmla="*/ 1 h 80"/>
                <a:gd name="T38" fmla="*/ 2 w 79"/>
                <a:gd name="T39" fmla="*/ 1 h 80"/>
                <a:gd name="T40" fmla="*/ 2 w 79"/>
                <a:gd name="T41" fmla="*/ 1 h 8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9"/>
                <a:gd name="T64" fmla="*/ 0 h 80"/>
                <a:gd name="T65" fmla="*/ 79 w 79"/>
                <a:gd name="T66" fmla="*/ 80 h 8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9" h="80">
                  <a:moveTo>
                    <a:pt x="79" y="80"/>
                  </a:moveTo>
                  <a:lnTo>
                    <a:pt x="79" y="80"/>
                  </a:lnTo>
                  <a:lnTo>
                    <a:pt x="77" y="65"/>
                  </a:lnTo>
                  <a:lnTo>
                    <a:pt x="72" y="50"/>
                  </a:lnTo>
                  <a:lnTo>
                    <a:pt x="65" y="36"/>
                  </a:lnTo>
                  <a:lnTo>
                    <a:pt x="55" y="23"/>
                  </a:lnTo>
                  <a:lnTo>
                    <a:pt x="44" y="14"/>
                  </a:lnTo>
                  <a:lnTo>
                    <a:pt x="30" y="7"/>
                  </a:lnTo>
                  <a:lnTo>
                    <a:pt x="15" y="3"/>
                  </a:lnTo>
                  <a:lnTo>
                    <a:pt x="0" y="0"/>
                  </a:lnTo>
                  <a:lnTo>
                    <a:pt x="0" y="12"/>
                  </a:lnTo>
                  <a:lnTo>
                    <a:pt x="15" y="12"/>
                  </a:lnTo>
                  <a:lnTo>
                    <a:pt x="27" y="17"/>
                  </a:lnTo>
                  <a:lnTo>
                    <a:pt x="39" y="23"/>
                  </a:lnTo>
                  <a:lnTo>
                    <a:pt x="48" y="30"/>
                  </a:lnTo>
                  <a:lnTo>
                    <a:pt x="56" y="41"/>
                  </a:lnTo>
                  <a:lnTo>
                    <a:pt x="63" y="52"/>
                  </a:lnTo>
                  <a:lnTo>
                    <a:pt x="68" y="65"/>
                  </a:lnTo>
                  <a:lnTo>
                    <a:pt x="68" y="80"/>
                  </a:lnTo>
                  <a:lnTo>
                    <a:pt x="79" y="80"/>
                  </a:lnTo>
                  <a:close/>
                </a:path>
              </a:pathLst>
            </a:custGeom>
            <a:solidFill>
              <a:srgbClr val="FFFFFF"/>
            </a:solidFill>
            <a:ln w="9525">
              <a:noFill/>
              <a:round/>
              <a:headEnd/>
              <a:tailEnd/>
            </a:ln>
          </p:spPr>
          <p:txBody>
            <a:bodyPr/>
            <a:lstStyle/>
            <a:p>
              <a:endParaRPr lang="zh-CN" altLang="en-US"/>
            </a:p>
          </p:txBody>
        </p:sp>
        <p:sp>
          <p:nvSpPr>
            <p:cNvPr id="13386" name="Freeform 12"/>
            <p:cNvSpPr>
              <a:spLocks/>
            </p:cNvSpPr>
            <p:nvPr/>
          </p:nvSpPr>
          <p:spPr bwMode="auto">
            <a:xfrm>
              <a:off x="558" y="1586"/>
              <a:ext cx="40" cy="40"/>
            </a:xfrm>
            <a:custGeom>
              <a:avLst/>
              <a:gdLst>
                <a:gd name="T0" fmla="*/ 0 w 79"/>
                <a:gd name="T1" fmla="*/ 2 h 78"/>
                <a:gd name="T2" fmla="*/ 0 w 79"/>
                <a:gd name="T3" fmla="*/ 2 h 78"/>
                <a:gd name="T4" fmla="*/ 1 w 79"/>
                <a:gd name="T5" fmla="*/ 2 h 78"/>
                <a:gd name="T6" fmla="*/ 1 w 79"/>
                <a:gd name="T7" fmla="*/ 2 h 78"/>
                <a:gd name="T8" fmla="*/ 1 w 79"/>
                <a:gd name="T9" fmla="*/ 2 h 78"/>
                <a:gd name="T10" fmla="*/ 1 w 79"/>
                <a:gd name="T11" fmla="*/ 1 h 78"/>
                <a:gd name="T12" fmla="*/ 2 w 79"/>
                <a:gd name="T13" fmla="*/ 1 h 78"/>
                <a:gd name="T14" fmla="*/ 2 w 79"/>
                <a:gd name="T15" fmla="*/ 1 h 78"/>
                <a:gd name="T16" fmla="*/ 2 w 79"/>
                <a:gd name="T17" fmla="*/ 1 h 78"/>
                <a:gd name="T18" fmla="*/ 2 w 79"/>
                <a:gd name="T19" fmla="*/ 0 h 78"/>
                <a:gd name="T20" fmla="*/ 2 w 79"/>
                <a:gd name="T21" fmla="*/ 0 h 78"/>
                <a:gd name="T22" fmla="*/ 2 w 79"/>
                <a:gd name="T23" fmla="*/ 1 h 78"/>
                <a:gd name="T24" fmla="*/ 1 w 79"/>
                <a:gd name="T25" fmla="*/ 1 h 78"/>
                <a:gd name="T26" fmla="*/ 1 w 79"/>
                <a:gd name="T27" fmla="*/ 1 h 78"/>
                <a:gd name="T28" fmla="*/ 1 w 79"/>
                <a:gd name="T29" fmla="*/ 1 h 78"/>
                <a:gd name="T30" fmla="*/ 1 w 79"/>
                <a:gd name="T31" fmla="*/ 1 h 78"/>
                <a:gd name="T32" fmla="*/ 1 w 79"/>
                <a:gd name="T33" fmla="*/ 1 h 78"/>
                <a:gd name="T34" fmla="*/ 1 w 79"/>
                <a:gd name="T35" fmla="*/ 2 h 78"/>
                <a:gd name="T36" fmla="*/ 0 w 79"/>
                <a:gd name="T37" fmla="*/ 2 h 78"/>
                <a:gd name="T38" fmla="*/ 0 w 79"/>
                <a:gd name="T39" fmla="*/ 2 h 78"/>
                <a:gd name="T40" fmla="*/ 0 w 79"/>
                <a:gd name="T41" fmla="*/ 2 h 7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9"/>
                <a:gd name="T64" fmla="*/ 0 h 78"/>
                <a:gd name="T65" fmla="*/ 79 w 79"/>
                <a:gd name="T66" fmla="*/ 78 h 7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9" h="78">
                  <a:moveTo>
                    <a:pt x="0" y="78"/>
                  </a:moveTo>
                  <a:lnTo>
                    <a:pt x="0" y="78"/>
                  </a:lnTo>
                  <a:lnTo>
                    <a:pt x="15" y="76"/>
                  </a:lnTo>
                  <a:lnTo>
                    <a:pt x="30" y="71"/>
                  </a:lnTo>
                  <a:lnTo>
                    <a:pt x="44" y="64"/>
                  </a:lnTo>
                  <a:lnTo>
                    <a:pt x="55" y="55"/>
                  </a:lnTo>
                  <a:lnTo>
                    <a:pt x="65" y="42"/>
                  </a:lnTo>
                  <a:lnTo>
                    <a:pt x="72" y="31"/>
                  </a:lnTo>
                  <a:lnTo>
                    <a:pt x="77" y="15"/>
                  </a:lnTo>
                  <a:lnTo>
                    <a:pt x="79" y="0"/>
                  </a:lnTo>
                  <a:lnTo>
                    <a:pt x="68" y="0"/>
                  </a:lnTo>
                  <a:lnTo>
                    <a:pt x="68" y="15"/>
                  </a:lnTo>
                  <a:lnTo>
                    <a:pt x="63" y="26"/>
                  </a:lnTo>
                  <a:lnTo>
                    <a:pt x="56" y="38"/>
                  </a:lnTo>
                  <a:lnTo>
                    <a:pt x="48" y="48"/>
                  </a:lnTo>
                  <a:lnTo>
                    <a:pt x="39" y="55"/>
                  </a:lnTo>
                  <a:lnTo>
                    <a:pt x="27" y="62"/>
                  </a:lnTo>
                  <a:lnTo>
                    <a:pt x="15" y="67"/>
                  </a:lnTo>
                  <a:lnTo>
                    <a:pt x="0" y="67"/>
                  </a:lnTo>
                  <a:lnTo>
                    <a:pt x="0" y="78"/>
                  </a:lnTo>
                  <a:close/>
                </a:path>
              </a:pathLst>
            </a:custGeom>
            <a:solidFill>
              <a:srgbClr val="FFFFFF"/>
            </a:solidFill>
            <a:ln w="9525">
              <a:noFill/>
              <a:round/>
              <a:headEnd/>
              <a:tailEnd/>
            </a:ln>
          </p:spPr>
          <p:txBody>
            <a:bodyPr/>
            <a:lstStyle/>
            <a:p>
              <a:endParaRPr lang="zh-CN" altLang="en-US"/>
            </a:p>
          </p:txBody>
        </p:sp>
        <p:sp>
          <p:nvSpPr>
            <p:cNvPr id="13387" name="Freeform 13"/>
            <p:cNvSpPr>
              <a:spLocks/>
            </p:cNvSpPr>
            <p:nvPr/>
          </p:nvSpPr>
          <p:spPr bwMode="auto">
            <a:xfrm>
              <a:off x="519" y="1586"/>
              <a:ext cx="39" cy="40"/>
            </a:xfrm>
            <a:custGeom>
              <a:avLst/>
              <a:gdLst>
                <a:gd name="T0" fmla="*/ 0 w 79"/>
                <a:gd name="T1" fmla="*/ 0 h 78"/>
                <a:gd name="T2" fmla="*/ 0 w 79"/>
                <a:gd name="T3" fmla="*/ 0 h 78"/>
                <a:gd name="T4" fmla="*/ 0 w 79"/>
                <a:gd name="T5" fmla="*/ 1 h 78"/>
                <a:gd name="T6" fmla="*/ 0 w 79"/>
                <a:gd name="T7" fmla="*/ 1 h 78"/>
                <a:gd name="T8" fmla="*/ 0 w 79"/>
                <a:gd name="T9" fmla="*/ 1 h 78"/>
                <a:gd name="T10" fmla="*/ 0 w 79"/>
                <a:gd name="T11" fmla="*/ 1 h 78"/>
                <a:gd name="T12" fmla="*/ 0 w 79"/>
                <a:gd name="T13" fmla="*/ 2 h 78"/>
                <a:gd name="T14" fmla="*/ 0 w 79"/>
                <a:gd name="T15" fmla="*/ 2 h 78"/>
                <a:gd name="T16" fmla="*/ 1 w 79"/>
                <a:gd name="T17" fmla="*/ 2 h 78"/>
                <a:gd name="T18" fmla="*/ 1 w 79"/>
                <a:gd name="T19" fmla="*/ 2 h 78"/>
                <a:gd name="T20" fmla="*/ 1 w 79"/>
                <a:gd name="T21" fmla="*/ 2 h 78"/>
                <a:gd name="T22" fmla="*/ 1 w 79"/>
                <a:gd name="T23" fmla="*/ 2 h 78"/>
                <a:gd name="T24" fmla="*/ 0 w 79"/>
                <a:gd name="T25" fmla="*/ 1 h 78"/>
                <a:gd name="T26" fmla="*/ 0 w 79"/>
                <a:gd name="T27" fmla="*/ 1 h 78"/>
                <a:gd name="T28" fmla="*/ 0 w 79"/>
                <a:gd name="T29" fmla="*/ 1 h 78"/>
                <a:gd name="T30" fmla="*/ 0 w 79"/>
                <a:gd name="T31" fmla="*/ 1 h 78"/>
                <a:gd name="T32" fmla="*/ 0 w 79"/>
                <a:gd name="T33" fmla="*/ 1 h 78"/>
                <a:gd name="T34" fmla="*/ 0 w 79"/>
                <a:gd name="T35" fmla="*/ 1 h 78"/>
                <a:gd name="T36" fmla="*/ 0 w 79"/>
                <a:gd name="T37" fmla="*/ 0 h 78"/>
                <a:gd name="T38" fmla="*/ 0 w 79"/>
                <a:gd name="T39" fmla="*/ 0 h 78"/>
                <a:gd name="T40" fmla="*/ 0 w 79"/>
                <a:gd name="T41" fmla="*/ 0 h 7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9"/>
                <a:gd name="T64" fmla="*/ 0 h 78"/>
                <a:gd name="T65" fmla="*/ 79 w 79"/>
                <a:gd name="T66" fmla="*/ 78 h 7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9" h="78">
                  <a:moveTo>
                    <a:pt x="0" y="0"/>
                  </a:moveTo>
                  <a:lnTo>
                    <a:pt x="0" y="0"/>
                  </a:lnTo>
                  <a:lnTo>
                    <a:pt x="3" y="15"/>
                  </a:lnTo>
                  <a:lnTo>
                    <a:pt x="7" y="31"/>
                  </a:lnTo>
                  <a:lnTo>
                    <a:pt x="14" y="42"/>
                  </a:lnTo>
                  <a:lnTo>
                    <a:pt x="23" y="55"/>
                  </a:lnTo>
                  <a:lnTo>
                    <a:pt x="36" y="64"/>
                  </a:lnTo>
                  <a:lnTo>
                    <a:pt x="48" y="71"/>
                  </a:lnTo>
                  <a:lnTo>
                    <a:pt x="64" y="76"/>
                  </a:lnTo>
                  <a:lnTo>
                    <a:pt x="79" y="78"/>
                  </a:lnTo>
                  <a:lnTo>
                    <a:pt x="79" y="67"/>
                  </a:lnTo>
                  <a:lnTo>
                    <a:pt x="64" y="67"/>
                  </a:lnTo>
                  <a:lnTo>
                    <a:pt x="52" y="62"/>
                  </a:lnTo>
                  <a:lnTo>
                    <a:pt x="41" y="55"/>
                  </a:lnTo>
                  <a:lnTo>
                    <a:pt x="30" y="48"/>
                  </a:lnTo>
                  <a:lnTo>
                    <a:pt x="23" y="38"/>
                  </a:lnTo>
                  <a:lnTo>
                    <a:pt x="16" y="26"/>
                  </a:lnTo>
                  <a:lnTo>
                    <a:pt x="12" y="15"/>
                  </a:lnTo>
                  <a:lnTo>
                    <a:pt x="12" y="0"/>
                  </a:lnTo>
                  <a:lnTo>
                    <a:pt x="0" y="0"/>
                  </a:lnTo>
                  <a:close/>
                </a:path>
              </a:pathLst>
            </a:custGeom>
            <a:solidFill>
              <a:srgbClr val="FFFFFF"/>
            </a:solidFill>
            <a:ln w="9525">
              <a:noFill/>
              <a:round/>
              <a:headEnd/>
              <a:tailEnd/>
            </a:ln>
          </p:spPr>
          <p:txBody>
            <a:bodyPr/>
            <a:lstStyle/>
            <a:p>
              <a:endParaRPr lang="zh-CN" altLang="en-US"/>
            </a:p>
          </p:txBody>
        </p:sp>
        <p:sp>
          <p:nvSpPr>
            <p:cNvPr id="13388" name="Freeform 14"/>
            <p:cNvSpPr>
              <a:spLocks/>
            </p:cNvSpPr>
            <p:nvPr/>
          </p:nvSpPr>
          <p:spPr bwMode="auto">
            <a:xfrm>
              <a:off x="519" y="1547"/>
              <a:ext cx="39" cy="39"/>
            </a:xfrm>
            <a:custGeom>
              <a:avLst/>
              <a:gdLst>
                <a:gd name="T0" fmla="*/ 1 w 79"/>
                <a:gd name="T1" fmla="*/ 0 h 80"/>
                <a:gd name="T2" fmla="*/ 1 w 79"/>
                <a:gd name="T3" fmla="*/ 0 h 80"/>
                <a:gd name="T4" fmla="*/ 1 w 79"/>
                <a:gd name="T5" fmla="*/ 0 h 80"/>
                <a:gd name="T6" fmla="*/ 0 w 79"/>
                <a:gd name="T7" fmla="*/ 0 h 80"/>
                <a:gd name="T8" fmla="*/ 0 w 79"/>
                <a:gd name="T9" fmla="*/ 0 h 80"/>
                <a:gd name="T10" fmla="*/ 0 w 79"/>
                <a:gd name="T11" fmla="*/ 0 h 80"/>
                <a:gd name="T12" fmla="*/ 0 w 79"/>
                <a:gd name="T13" fmla="*/ 0 h 80"/>
                <a:gd name="T14" fmla="*/ 0 w 79"/>
                <a:gd name="T15" fmla="*/ 0 h 80"/>
                <a:gd name="T16" fmla="*/ 0 w 79"/>
                <a:gd name="T17" fmla="*/ 1 h 80"/>
                <a:gd name="T18" fmla="*/ 0 w 79"/>
                <a:gd name="T19" fmla="*/ 1 h 80"/>
                <a:gd name="T20" fmla="*/ 0 w 79"/>
                <a:gd name="T21" fmla="*/ 1 h 80"/>
                <a:gd name="T22" fmla="*/ 0 w 79"/>
                <a:gd name="T23" fmla="*/ 1 h 80"/>
                <a:gd name="T24" fmla="*/ 0 w 79"/>
                <a:gd name="T25" fmla="*/ 0 h 80"/>
                <a:gd name="T26" fmla="*/ 0 w 79"/>
                <a:gd name="T27" fmla="*/ 0 h 80"/>
                <a:gd name="T28" fmla="*/ 0 w 79"/>
                <a:gd name="T29" fmla="*/ 0 h 80"/>
                <a:gd name="T30" fmla="*/ 0 w 79"/>
                <a:gd name="T31" fmla="*/ 0 h 80"/>
                <a:gd name="T32" fmla="*/ 0 w 79"/>
                <a:gd name="T33" fmla="*/ 0 h 80"/>
                <a:gd name="T34" fmla="*/ 1 w 79"/>
                <a:gd name="T35" fmla="*/ 0 h 80"/>
                <a:gd name="T36" fmla="*/ 1 w 79"/>
                <a:gd name="T37" fmla="*/ 0 h 80"/>
                <a:gd name="T38" fmla="*/ 1 w 79"/>
                <a:gd name="T39" fmla="*/ 0 h 80"/>
                <a:gd name="T40" fmla="*/ 1 w 79"/>
                <a:gd name="T41" fmla="*/ 0 h 8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9"/>
                <a:gd name="T64" fmla="*/ 0 h 80"/>
                <a:gd name="T65" fmla="*/ 79 w 79"/>
                <a:gd name="T66" fmla="*/ 80 h 8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9" h="80">
                  <a:moveTo>
                    <a:pt x="79" y="0"/>
                  </a:moveTo>
                  <a:lnTo>
                    <a:pt x="79" y="0"/>
                  </a:lnTo>
                  <a:lnTo>
                    <a:pt x="64" y="3"/>
                  </a:lnTo>
                  <a:lnTo>
                    <a:pt x="48" y="7"/>
                  </a:lnTo>
                  <a:lnTo>
                    <a:pt x="36" y="14"/>
                  </a:lnTo>
                  <a:lnTo>
                    <a:pt x="23" y="23"/>
                  </a:lnTo>
                  <a:lnTo>
                    <a:pt x="14" y="36"/>
                  </a:lnTo>
                  <a:lnTo>
                    <a:pt x="7" y="50"/>
                  </a:lnTo>
                  <a:lnTo>
                    <a:pt x="3" y="65"/>
                  </a:lnTo>
                  <a:lnTo>
                    <a:pt x="0" y="80"/>
                  </a:lnTo>
                  <a:lnTo>
                    <a:pt x="12" y="80"/>
                  </a:lnTo>
                  <a:lnTo>
                    <a:pt x="12" y="65"/>
                  </a:lnTo>
                  <a:lnTo>
                    <a:pt x="16" y="52"/>
                  </a:lnTo>
                  <a:lnTo>
                    <a:pt x="23" y="41"/>
                  </a:lnTo>
                  <a:lnTo>
                    <a:pt x="30" y="30"/>
                  </a:lnTo>
                  <a:lnTo>
                    <a:pt x="41" y="23"/>
                  </a:lnTo>
                  <a:lnTo>
                    <a:pt x="52" y="17"/>
                  </a:lnTo>
                  <a:lnTo>
                    <a:pt x="64" y="12"/>
                  </a:lnTo>
                  <a:lnTo>
                    <a:pt x="79" y="12"/>
                  </a:lnTo>
                  <a:lnTo>
                    <a:pt x="79" y="0"/>
                  </a:lnTo>
                  <a:close/>
                </a:path>
              </a:pathLst>
            </a:custGeom>
            <a:solidFill>
              <a:srgbClr val="FFFFFF"/>
            </a:solidFill>
            <a:ln w="9525">
              <a:noFill/>
              <a:round/>
              <a:headEnd/>
              <a:tailEnd/>
            </a:ln>
          </p:spPr>
          <p:txBody>
            <a:bodyPr/>
            <a:lstStyle/>
            <a:p>
              <a:endParaRPr lang="zh-CN" altLang="en-US"/>
            </a:p>
          </p:txBody>
        </p:sp>
        <p:sp>
          <p:nvSpPr>
            <p:cNvPr id="13389" name="Rectangle 15"/>
            <p:cNvSpPr>
              <a:spLocks noChangeArrowheads="1"/>
            </p:cNvSpPr>
            <p:nvPr/>
          </p:nvSpPr>
          <p:spPr bwMode="auto">
            <a:xfrm>
              <a:off x="432" y="1641"/>
              <a:ext cx="265" cy="10"/>
            </a:xfrm>
            <a:prstGeom prst="rect">
              <a:avLst/>
            </a:prstGeom>
            <a:solidFill>
              <a:srgbClr val="FFFFFF"/>
            </a:solidFill>
            <a:ln w="9525">
              <a:noFill/>
              <a:miter lim="800000"/>
              <a:headEnd/>
              <a:tailEnd/>
            </a:ln>
          </p:spPr>
          <p:txBody>
            <a:bodyPr/>
            <a:lstStyle/>
            <a:p>
              <a:endParaRPr lang="zh-CN" altLang="en-US"/>
            </a:p>
          </p:txBody>
        </p:sp>
      </p:grpSp>
      <p:sp>
        <p:nvSpPr>
          <p:cNvPr id="13317" name="Rectangle 16"/>
          <p:cNvSpPr>
            <a:spLocks noChangeArrowheads="1"/>
          </p:cNvSpPr>
          <p:nvPr/>
        </p:nvSpPr>
        <p:spPr bwMode="auto">
          <a:xfrm>
            <a:off x="2003425" y="4667250"/>
            <a:ext cx="841375" cy="831850"/>
          </a:xfrm>
          <a:prstGeom prst="rect">
            <a:avLst/>
          </a:prstGeom>
          <a:noFill/>
          <a:ln w="9525">
            <a:noFill/>
            <a:miter lim="800000"/>
            <a:headEnd/>
            <a:tailEnd/>
          </a:ln>
        </p:spPr>
        <p:txBody>
          <a:bodyPr wrap="none" lIns="91577" tIns="45789" rIns="91577" bIns="45789">
            <a:spAutoFit/>
          </a:bodyPr>
          <a:lstStyle/>
          <a:p>
            <a:pPr eaLnBrk="0" hangingPunct="0"/>
            <a:r>
              <a:rPr lang="en-US" altLang="zh-CN" sz="1600"/>
              <a:t>Central </a:t>
            </a:r>
          </a:p>
          <a:p>
            <a:pPr eaLnBrk="0" hangingPunct="0"/>
            <a:r>
              <a:rPr lang="en-US" altLang="zh-CN" sz="1600"/>
              <a:t>Office</a:t>
            </a:r>
          </a:p>
          <a:p>
            <a:pPr eaLnBrk="0" hangingPunct="0"/>
            <a:r>
              <a:rPr lang="en-US" altLang="zh-CN" sz="1600"/>
              <a:t>“C.O.”</a:t>
            </a:r>
          </a:p>
        </p:txBody>
      </p:sp>
      <p:pic>
        <p:nvPicPr>
          <p:cNvPr id="13318" name="Picture 17" descr="bl00194_"/>
          <p:cNvPicPr>
            <a:picLocks noChangeAspect="1" noChangeArrowheads="1"/>
          </p:cNvPicPr>
          <p:nvPr/>
        </p:nvPicPr>
        <p:blipFill>
          <a:blip r:embed="rId3"/>
          <a:srcRect/>
          <a:stretch>
            <a:fillRect/>
          </a:stretch>
        </p:blipFill>
        <p:spPr bwMode="auto">
          <a:xfrm>
            <a:off x="4368800" y="5048250"/>
            <a:ext cx="787400" cy="976313"/>
          </a:xfrm>
          <a:prstGeom prst="rect">
            <a:avLst/>
          </a:prstGeom>
          <a:noFill/>
          <a:ln w="9525">
            <a:noFill/>
            <a:miter lim="800000"/>
            <a:headEnd/>
            <a:tailEnd/>
          </a:ln>
        </p:spPr>
      </p:pic>
      <p:sp>
        <p:nvSpPr>
          <p:cNvPr id="13319" name="Text Box 18"/>
          <p:cNvSpPr txBox="1">
            <a:spLocks noChangeArrowheads="1"/>
          </p:cNvSpPr>
          <p:nvPr/>
        </p:nvSpPr>
        <p:spPr bwMode="auto">
          <a:xfrm>
            <a:off x="7389813" y="3627438"/>
            <a:ext cx="1450975" cy="581025"/>
          </a:xfrm>
          <a:prstGeom prst="rect">
            <a:avLst/>
          </a:prstGeom>
          <a:noFill/>
          <a:ln w="9525">
            <a:noFill/>
            <a:miter lim="800000"/>
            <a:headEnd/>
            <a:tailEnd/>
          </a:ln>
        </p:spPr>
        <p:txBody>
          <a:bodyPr lIns="91577" tIns="45789" rIns="91577" bIns="45789">
            <a:spAutoFit/>
          </a:bodyPr>
          <a:lstStyle/>
          <a:p>
            <a:pPr algn="ctr" eaLnBrk="0" hangingPunct="0"/>
            <a:r>
              <a:rPr lang="en-US" altLang="zh-CN" sz="1600"/>
              <a:t>Destination</a:t>
            </a:r>
          </a:p>
          <a:p>
            <a:pPr algn="ctr" eaLnBrk="0" hangingPunct="0"/>
            <a:r>
              <a:rPr lang="en-US" altLang="zh-CN" sz="1600"/>
              <a:t>“Callee”</a:t>
            </a:r>
          </a:p>
        </p:txBody>
      </p:sp>
      <p:sp>
        <p:nvSpPr>
          <p:cNvPr id="13320" name="AutoShape 19"/>
          <p:cNvSpPr>
            <a:spLocks noChangeArrowheads="1"/>
          </p:cNvSpPr>
          <p:nvPr/>
        </p:nvSpPr>
        <p:spPr bwMode="auto">
          <a:xfrm rot="3284493">
            <a:off x="3300413" y="2835275"/>
            <a:ext cx="381000" cy="1603375"/>
          </a:xfrm>
          <a:prstGeom prst="can">
            <a:avLst>
              <a:gd name="adj" fmla="val 42512"/>
            </a:avLst>
          </a:prstGeom>
          <a:solidFill>
            <a:schemeClr val="accent1"/>
          </a:solidFill>
          <a:ln w="12700">
            <a:solidFill>
              <a:schemeClr val="tx1"/>
            </a:solidFill>
            <a:round/>
            <a:headEnd/>
            <a:tailEnd/>
          </a:ln>
        </p:spPr>
        <p:txBody>
          <a:bodyPr wrap="none" lIns="91577" tIns="45789" rIns="91577" bIns="45789" anchor="ctr"/>
          <a:lstStyle/>
          <a:p>
            <a:endParaRPr lang="zh-CN" altLang="en-US"/>
          </a:p>
        </p:txBody>
      </p:sp>
      <p:sp>
        <p:nvSpPr>
          <p:cNvPr id="13321" name="AutoShape 20"/>
          <p:cNvSpPr>
            <a:spLocks noChangeArrowheads="1"/>
          </p:cNvSpPr>
          <p:nvPr/>
        </p:nvSpPr>
        <p:spPr bwMode="auto">
          <a:xfrm rot="7561455">
            <a:off x="3375819" y="4133056"/>
            <a:ext cx="382588" cy="1603375"/>
          </a:xfrm>
          <a:prstGeom prst="can">
            <a:avLst>
              <a:gd name="adj" fmla="val 42336"/>
            </a:avLst>
          </a:prstGeom>
          <a:solidFill>
            <a:schemeClr val="accent1"/>
          </a:solidFill>
          <a:ln w="12700">
            <a:solidFill>
              <a:schemeClr val="tx1"/>
            </a:solidFill>
            <a:round/>
            <a:headEnd/>
            <a:tailEnd/>
          </a:ln>
        </p:spPr>
        <p:txBody>
          <a:bodyPr wrap="none" lIns="91577" tIns="45789" rIns="91577" bIns="45789" anchor="ctr"/>
          <a:lstStyle/>
          <a:p>
            <a:endParaRPr lang="zh-CN" altLang="en-US"/>
          </a:p>
        </p:txBody>
      </p:sp>
      <p:sp>
        <p:nvSpPr>
          <p:cNvPr id="13322" name="AutoShape 21"/>
          <p:cNvSpPr>
            <a:spLocks noChangeArrowheads="1"/>
          </p:cNvSpPr>
          <p:nvPr/>
        </p:nvSpPr>
        <p:spPr bwMode="auto">
          <a:xfrm rot="7561455">
            <a:off x="5665788" y="2911475"/>
            <a:ext cx="381000" cy="1603375"/>
          </a:xfrm>
          <a:prstGeom prst="can">
            <a:avLst>
              <a:gd name="adj" fmla="val 42512"/>
            </a:avLst>
          </a:prstGeom>
          <a:solidFill>
            <a:schemeClr val="accent1"/>
          </a:solidFill>
          <a:ln w="12700">
            <a:solidFill>
              <a:schemeClr val="tx1"/>
            </a:solidFill>
            <a:round/>
            <a:headEnd/>
            <a:tailEnd/>
          </a:ln>
        </p:spPr>
        <p:txBody>
          <a:bodyPr wrap="none" lIns="91577" tIns="45789" rIns="91577" bIns="45789" anchor="ctr"/>
          <a:lstStyle/>
          <a:p>
            <a:endParaRPr lang="zh-CN" altLang="en-US"/>
          </a:p>
        </p:txBody>
      </p:sp>
      <p:sp>
        <p:nvSpPr>
          <p:cNvPr id="13323" name="AutoShape 22"/>
          <p:cNvSpPr>
            <a:spLocks noChangeArrowheads="1"/>
          </p:cNvSpPr>
          <p:nvPr/>
        </p:nvSpPr>
        <p:spPr bwMode="auto">
          <a:xfrm rot="3284493">
            <a:off x="5741194" y="4285456"/>
            <a:ext cx="382588" cy="1603375"/>
          </a:xfrm>
          <a:prstGeom prst="can">
            <a:avLst>
              <a:gd name="adj" fmla="val 42336"/>
            </a:avLst>
          </a:prstGeom>
          <a:solidFill>
            <a:schemeClr val="accent1"/>
          </a:solidFill>
          <a:ln w="12700">
            <a:solidFill>
              <a:schemeClr val="tx1"/>
            </a:solidFill>
            <a:round/>
            <a:headEnd/>
            <a:tailEnd/>
          </a:ln>
        </p:spPr>
        <p:txBody>
          <a:bodyPr wrap="none" lIns="91577" tIns="45789" rIns="91577" bIns="45789" anchor="ctr"/>
          <a:lstStyle/>
          <a:p>
            <a:endParaRPr lang="zh-CN" altLang="en-US"/>
          </a:p>
        </p:txBody>
      </p:sp>
      <p:sp>
        <p:nvSpPr>
          <p:cNvPr id="13324" name="Rectangle 23"/>
          <p:cNvSpPr>
            <a:spLocks noChangeArrowheads="1"/>
          </p:cNvSpPr>
          <p:nvPr/>
        </p:nvSpPr>
        <p:spPr bwMode="auto">
          <a:xfrm>
            <a:off x="6596063" y="4746625"/>
            <a:ext cx="841375" cy="831850"/>
          </a:xfrm>
          <a:prstGeom prst="rect">
            <a:avLst/>
          </a:prstGeom>
          <a:noFill/>
          <a:ln w="9525">
            <a:noFill/>
            <a:miter lim="800000"/>
            <a:headEnd/>
            <a:tailEnd/>
          </a:ln>
        </p:spPr>
        <p:txBody>
          <a:bodyPr wrap="none" lIns="91577" tIns="45789" rIns="91577" bIns="45789">
            <a:spAutoFit/>
          </a:bodyPr>
          <a:lstStyle/>
          <a:p>
            <a:pPr eaLnBrk="0" hangingPunct="0"/>
            <a:r>
              <a:rPr lang="en-US" altLang="zh-CN" sz="1600"/>
              <a:t>Central </a:t>
            </a:r>
          </a:p>
          <a:p>
            <a:pPr eaLnBrk="0" hangingPunct="0"/>
            <a:r>
              <a:rPr lang="en-US" altLang="zh-CN" sz="1600"/>
              <a:t>Office</a:t>
            </a:r>
          </a:p>
          <a:p>
            <a:pPr eaLnBrk="0" hangingPunct="0"/>
            <a:r>
              <a:rPr lang="en-US" altLang="zh-CN" sz="1600"/>
              <a:t>“C.O.”</a:t>
            </a:r>
          </a:p>
        </p:txBody>
      </p:sp>
      <p:sp>
        <p:nvSpPr>
          <p:cNvPr id="13325" name="Text Box 24"/>
          <p:cNvSpPr txBox="1">
            <a:spLocks noChangeArrowheads="1"/>
          </p:cNvSpPr>
          <p:nvPr/>
        </p:nvSpPr>
        <p:spPr bwMode="auto">
          <a:xfrm>
            <a:off x="4216400" y="5975350"/>
            <a:ext cx="993775" cy="584200"/>
          </a:xfrm>
          <a:prstGeom prst="rect">
            <a:avLst/>
          </a:prstGeom>
          <a:noFill/>
          <a:ln w="9525">
            <a:noFill/>
            <a:miter lim="800000"/>
            <a:headEnd/>
            <a:tailEnd/>
          </a:ln>
        </p:spPr>
        <p:txBody>
          <a:bodyPr wrap="none" lIns="91577" tIns="45789" rIns="91577" bIns="45789">
            <a:spAutoFit/>
          </a:bodyPr>
          <a:lstStyle/>
          <a:p>
            <a:pPr algn="ctr" eaLnBrk="0" hangingPunct="0"/>
            <a:r>
              <a:rPr lang="en-US" altLang="zh-CN" sz="1600"/>
              <a:t>Trunk</a:t>
            </a:r>
          </a:p>
          <a:p>
            <a:pPr algn="ctr" eaLnBrk="0" hangingPunct="0"/>
            <a:r>
              <a:rPr lang="en-US" altLang="zh-CN" sz="1600"/>
              <a:t>Exchange</a:t>
            </a:r>
          </a:p>
        </p:txBody>
      </p:sp>
      <p:pic>
        <p:nvPicPr>
          <p:cNvPr id="13326" name="Picture 25" descr="bl00194_"/>
          <p:cNvPicPr>
            <a:picLocks noChangeAspect="1" noChangeArrowheads="1"/>
          </p:cNvPicPr>
          <p:nvPr/>
        </p:nvPicPr>
        <p:blipFill>
          <a:blip r:embed="rId3"/>
          <a:srcRect/>
          <a:stretch>
            <a:fillRect/>
          </a:stretch>
        </p:blipFill>
        <p:spPr bwMode="auto">
          <a:xfrm>
            <a:off x="4292600" y="2452688"/>
            <a:ext cx="785813" cy="976312"/>
          </a:xfrm>
          <a:prstGeom prst="rect">
            <a:avLst/>
          </a:prstGeom>
          <a:noFill/>
          <a:ln w="9525">
            <a:noFill/>
            <a:miter lim="800000"/>
            <a:headEnd/>
            <a:tailEnd/>
          </a:ln>
        </p:spPr>
      </p:pic>
      <p:grpSp>
        <p:nvGrpSpPr>
          <p:cNvPr id="3" name="Group 26"/>
          <p:cNvGrpSpPr>
            <a:grpSpLocks/>
          </p:cNvGrpSpPr>
          <p:nvPr/>
        </p:nvGrpSpPr>
        <p:grpSpPr bwMode="auto">
          <a:xfrm>
            <a:off x="1011238" y="3063875"/>
            <a:ext cx="6867525" cy="1222375"/>
            <a:chOff x="528" y="1561"/>
            <a:chExt cx="4320" cy="768"/>
          </a:xfrm>
        </p:grpSpPr>
        <p:sp>
          <p:nvSpPr>
            <p:cNvPr id="13376" name="Line 27"/>
            <p:cNvSpPr>
              <a:spLocks noChangeShapeType="1"/>
            </p:cNvSpPr>
            <p:nvPr/>
          </p:nvSpPr>
          <p:spPr bwMode="auto">
            <a:xfrm>
              <a:off x="528" y="1897"/>
              <a:ext cx="720" cy="336"/>
            </a:xfrm>
            <a:prstGeom prst="line">
              <a:avLst/>
            </a:prstGeom>
            <a:noFill/>
            <a:ln w="19050">
              <a:solidFill>
                <a:schemeClr val="tx1"/>
              </a:solidFill>
              <a:round/>
              <a:headEnd/>
              <a:tailEnd/>
            </a:ln>
          </p:spPr>
          <p:txBody>
            <a:bodyPr/>
            <a:lstStyle/>
            <a:p>
              <a:endParaRPr lang="zh-CN" altLang="en-US"/>
            </a:p>
          </p:txBody>
        </p:sp>
        <p:sp>
          <p:nvSpPr>
            <p:cNvPr id="13377" name="Line 28"/>
            <p:cNvSpPr>
              <a:spLocks noChangeShapeType="1"/>
            </p:cNvSpPr>
            <p:nvPr/>
          </p:nvSpPr>
          <p:spPr bwMode="auto">
            <a:xfrm flipV="1">
              <a:off x="4272" y="1801"/>
              <a:ext cx="576" cy="432"/>
            </a:xfrm>
            <a:prstGeom prst="line">
              <a:avLst/>
            </a:prstGeom>
            <a:noFill/>
            <a:ln w="19050">
              <a:solidFill>
                <a:schemeClr val="tx1"/>
              </a:solidFill>
              <a:round/>
              <a:headEnd/>
              <a:tailEnd/>
            </a:ln>
          </p:spPr>
          <p:txBody>
            <a:bodyPr/>
            <a:lstStyle/>
            <a:p>
              <a:endParaRPr lang="zh-CN" altLang="en-US"/>
            </a:p>
          </p:txBody>
        </p:sp>
        <p:sp>
          <p:nvSpPr>
            <p:cNvPr id="13378" name="Line 29"/>
            <p:cNvSpPr>
              <a:spLocks noChangeShapeType="1"/>
            </p:cNvSpPr>
            <p:nvPr/>
          </p:nvSpPr>
          <p:spPr bwMode="auto">
            <a:xfrm flipV="1">
              <a:off x="1584" y="1561"/>
              <a:ext cx="1008" cy="720"/>
            </a:xfrm>
            <a:prstGeom prst="line">
              <a:avLst/>
            </a:prstGeom>
            <a:noFill/>
            <a:ln w="19050">
              <a:solidFill>
                <a:schemeClr val="tx1"/>
              </a:solidFill>
              <a:round/>
              <a:headEnd/>
              <a:tailEnd/>
            </a:ln>
          </p:spPr>
          <p:txBody>
            <a:bodyPr/>
            <a:lstStyle/>
            <a:p>
              <a:endParaRPr lang="zh-CN" altLang="en-US"/>
            </a:p>
          </p:txBody>
        </p:sp>
        <p:sp>
          <p:nvSpPr>
            <p:cNvPr id="13379" name="Line 30"/>
            <p:cNvSpPr>
              <a:spLocks noChangeShapeType="1"/>
            </p:cNvSpPr>
            <p:nvPr/>
          </p:nvSpPr>
          <p:spPr bwMode="auto">
            <a:xfrm flipH="1" flipV="1">
              <a:off x="3072" y="1609"/>
              <a:ext cx="1008" cy="720"/>
            </a:xfrm>
            <a:prstGeom prst="line">
              <a:avLst/>
            </a:prstGeom>
            <a:noFill/>
            <a:ln w="19050">
              <a:solidFill>
                <a:schemeClr val="tx1"/>
              </a:solidFill>
              <a:round/>
              <a:headEnd/>
              <a:tailEnd/>
            </a:ln>
          </p:spPr>
          <p:txBody>
            <a:bodyPr/>
            <a:lstStyle/>
            <a:p>
              <a:endParaRPr lang="zh-CN" altLang="en-US"/>
            </a:p>
          </p:txBody>
        </p:sp>
      </p:grpSp>
      <p:pic>
        <p:nvPicPr>
          <p:cNvPr id="13328" name="Picture 31"/>
          <p:cNvPicPr>
            <a:picLocks noChangeAspect="1" noChangeArrowheads="1"/>
          </p:cNvPicPr>
          <p:nvPr/>
        </p:nvPicPr>
        <p:blipFill>
          <a:blip r:embed="rId4"/>
          <a:srcRect/>
          <a:stretch>
            <a:fillRect/>
          </a:stretch>
        </p:blipFill>
        <p:spPr bwMode="auto">
          <a:xfrm>
            <a:off x="2079625" y="4056063"/>
            <a:ext cx="762000" cy="541337"/>
          </a:xfrm>
          <a:prstGeom prst="rect">
            <a:avLst/>
          </a:prstGeom>
          <a:noFill/>
          <a:ln w="9525">
            <a:noFill/>
            <a:miter lim="800000"/>
            <a:headEnd/>
            <a:tailEnd/>
          </a:ln>
        </p:spPr>
      </p:pic>
      <p:pic>
        <p:nvPicPr>
          <p:cNvPr id="13329" name="Picture 32"/>
          <p:cNvPicPr>
            <a:picLocks noChangeAspect="1" noChangeArrowheads="1"/>
          </p:cNvPicPr>
          <p:nvPr/>
        </p:nvPicPr>
        <p:blipFill>
          <a:blip r:embed="rId4"/>
          <a:srcRect/>
          <a:stretch>
            <a:fillRect/>
          </a:stretch>
        </p:blipFill>
        <p:spPr bwMode="auto">
          <a:xfrm>
            <a:off x="6581775" y="4132263"/>
            <a:ext cx="762000" cy="541337"/>
          </a:xfrm>
          <a:prstGeom prst="rect">
            <a:avLst/>
          </a:prstGeom>
          <a:noFill/>
          <a:ln w="9525">
            <a:noFill/>
            <a:miter lim="800000"/>
            <a:headEnd/>
            <a:tailEnd/>
          </a:ln>
        </p:spPr>
      </p:pic>
      <p:grpSp>
        <p:nvGrpSpPr>
          <p:cNvPr id="4" name="Group 33"/>
          <p:cNvGrpSpPr>
            <a:grpSpLocks/>
          </p:cNvGrpSpPr>
          <p:nvPr/>
        </p:nvGrpSpPr>
        <p:grpSpPr bwMode="auto">
          <a:xfrm>
            <a:off x="400050" y="1573213"/>
            <a:ext cx="6334125" cy="4238625"/>
            <a:chOff x="144" y="624"/>
            <a:chExt cx="3984" cy="2665"/>
          </a:xfrm>
        </p:grpSpPr>
        <p:grpSp>
          <p:nvGrpSpPr>
            <p:cNvPr id="13344" name="Group 34"/>
            <p:cNvGrpSpPr>
              <a:grpSpLocks/>
            </p:cNvGrpSpPr>
            <p:nvPr/>
          </p:nvGrpSpPr>
          <p:grpSpPr bwMode="auto">
            <a:xfrm>
              <a:off x="144" y="624"/>
              <a:ext cx="3984" cy="2665"/>
              <a:chOff x="144" y="624"/>
              <a:chExt cx="3984" cy="2665"/>
            </a:xfrm>
          </p:grpSpPr>
          <p:grpSp>
            <p:nvGrpSpPr>
              <p:cNvPr id="13351" name="Group 35"/>
              <p:cNvGrpSpPr>
                <a:grpSpLocks/>
              </p:cNvGrpSpPr>
              <p:nvPr/>
            </p:nvGrpSpPr>
            <p:grpSpPr bwMode="auto">
              <a:xfrm>
                <a:off x="1584" y="1465"/>
                <a:ext cx="2544" cy="1824"/>
                <a:chOff x="1584" y="1465"/>
                <a:chExt cx="2544" cy="1824"/>
              </a:xfrm>
            </p:grpSpPr>
            <p:grpSp>
              <p:nvGrpSpPr>
                <p:cNvPr id="13353" name="Group 36"/>
                <p:cNvGrpSpPr>
                  <a:grpSpLocks/>
                </p:cNvGrpSpPr>
                <p:nvPr/>
              </p:nvGrpSpPr>
              <p:grpSpPr bwMode="auto">
                <a:xfrm>
                  <a:off x="3120" y="2377"/>
                  <a:ext cx="1008" cy="912"/>
                  <a:chOff x="3168" y="2160"/>
                  <a:chExt cx="1008" cy="912"/>
                </a:xfrm>
              </p:grpSpPr>
              <p:sp>
                <p:nvSpPr>
                  <p:cNvPr id="13371" name="Line 37"/>
                  <p:cNvSpPr>
                    <a:spLocks noChangeShapeType="1"/>
                  </p:cNvSpPr>
                  <p:nvPr/>
                </p:nvSpPr>
                <p:spPr bwMode="auto">
                  <a:xfrm flipV="1">
                    <a:off x="3168" y="2160"/>
                    <a:ext cx="1008" cy="720"/>
                  </a:xfrm>
                  <a:prstGeom prst="line">
                    <a:avLst/>
                  </a:prstGeom>
                  <a:noFill/>
                  <a:ln w="12700">
                    <a:solidFill>
                      <a:schemeClr val="tx1"/>
                    </a:solidFill>
                    <a:round/>
                    <a:headEnd/>
                    <a:tailEnd/>
                  </a:ln>
                </p:spPr>
                <p:txBody>
                  <a:bodyPr/>
                  <a:lstStyle/>
                  <a:p>
                    <a:endParaRPr lang="zh-CN" altLang="en-US"/>
                  </a:p>
                </p:txBody>
              </p:sp>
              <p:sp>
                <p:nvSpPr>
                  <p:cNvPr id="13372" name="Line 38"/>
                  <p:cNvSpPr>
                    <a:spLocks noChangeShapeType="1"/>
                  </p:cNvSpPr>
                  <p:nvPr/>
                </p:nvSpPr>
                <p:spPr bwMode="auto">
                  <a:xfrm flipV="1">
                    <a:off x="3168" y="2208"/>
                    <a:ext cx="1008" cy="720"/>
                  </a:xfrm>
                  <a:prstGeom prst="line">
                    <a:avLst/>
                  </a:prstGeom>
                  <a:noFill/>
                  <a:ln w="12700">
                    <a:solidFill>
                      <a:schemeClr val="tx1"/>
                    </a:solidFill>
                    <a:round/>
                    <a:headEnd/>
                    <a:tailEnd/>
                  </a:ln>
                </p:spPr>
                <p:txBody>
                  <a:bodyPr/>
                  <a:lstStyle/>
                  <a:p>
                    <a:endParaRPr lang="zh-CN" altLang="en-US"/>
                  </a:p>
                </p:txBody>
              </p:sp>
              <p:sp>
                <p:nvSpPr>
                  <p:cNvPr id="13373" name="Line 39"/>
                  <p:cNvSpPr>
                    <a:spLocks noChangeShapeType="1"/>
                  </p:cNvSpPr>
                  <p:nvPr/>
                </p:nvSpPr>
                <p:spPr bwMode="auto">
                  <a:xfrm flipV="1">
                    <a:off x="3168" y="2256"/>
                    <a:ext cx="1008" cy="720"/>
                  </a:xfrm>
                  <a:prstGeom prst="line">
                    <a:avLst/>
                  </a:prstGeom>
                  <a:noFill/>
                  <a:ln w="12700">
                    <a:solidFill>
                      <a:schemeClr val="tx1"/>
                    </a:solidFill>
                    <a:round/>
                    <a:headEnd/>
                    <a:tailEnd/>
                  </a:ln>
                </p:spPr>
                <p:txBody>
                  <a:bodyPr/>
                  <a:lstStyle/>
                  <a:p>
                    <a:endParaRPr lang="zh-CN" altLang="en-US"/>
                  </a:p>
                </p:txBody>
              </p:sp>
              <p:sp>
                <p:nvSpPr>
                  <p:cNvPr id="13374" name="Line 40"/>
                  <p:cNvSpPr>
                    <a:spLocks noChangeShapeType="1"/>
                  </p:cNvSpPr>
                  <p:nvPr/>
                </p:nvSpPr>
                <p:spPr bwMode="auto">
                  <a:xfrm flipV="1">
                    <a:off x="3168" y="2304"/>
                    <a:ext cx="1008" cy="720"/>
                  </a:xfrm>
                  <a:prstGeom prst="line">
                    <a:avLst/>
                  </a:prstGeom>
                  <a:noFill/>
                  <a:ln w="12700">
                    <a:solidFill>
                      <a:schemeClr val="tx1"/>
                    </a:solidFill>
                    <a:round/>
                    <a:headEnd/>
                    <a:tailEnd/>
                  </a:ln>
                </p:spPr>
                <p:txBody>
                  <a:bodyPr/>
                  <a:lstStyle/>
                  <a:p>
                    <a:endParaRPr lang="zh-CN" altLang="en-US"/>
                  </a:p>
                </p:txBody>
              </p:sp>
              <p:sp>
                <p:nvSpPr>
                  <p:cNvPr id="13375" name="Line 41"/>
                  <p:cNvSpPr>
                    <a:spLocks noChangeShapeType="1"/>
                  </p:cNvSpPr>
                  <p:nvPr/>
                </p:nvSpPr>
                <p:spPr bwMode="auto">
                  <a:xfrm flipV="1">
                    <a:off x="3168" y="2352"/>
                    <a:ext cx="1008" cy="720"/>
                  </a:xfrm>
                  <a:prstGeom prst="line">
                    <a:avLst/>
                  </a:prstGeom>
                  <a:noFill/>
                  <a:ln w="12700">
                    <a:solidFill>
                      <a:schemeClr val="tx1"/>
                    </a:solidFill>
                    <a:round/>
                    <a:headEnd/>
                    <a:tailEnd/>
                  </a:ln>
                </p:spPr>
                <p:txBody>
                  <a:bodyPr/>
                  <a:lstStyle/>
                  <a:p>
                    <a:endParaRPr lang="zh-CN" altLang="en-US"/>
                  </a:p>
                </p:txBody>
              </p:sp>
            </p:grpSp>
            <p:grpSp>
              <p:nvGrpSpPr>
                <p:cNvPr id="13354" name="Group 42"/>
                <p:cNvGrpSpPr>
                  <a:grpSpLocks/>
                </p:cNvGrpSpPr>
                <p:nvPr/>
              </p:nvGrpSpPr>
              <p:grpSpPr bwMode="auto">
                <a:xfrm flipH="1">
                  <a:off x="1632" y="2281"/>
                  <a:ext cx="1008" cy="912"/>
                  <a:chOff x="912" y="2736"/>
                  <a:chExt cx="1008" cy="912"/>
                </a:xfrm>
              </p:grpSpPr>
              <p:sp>
                <p:nvSpPr>
                  <p:cNvPr id="13366" name="Line 43"/>
                  <p:cNvSpPr>
                    <a:spLocks noChangeShapeType="1"/>
                  </p:cNvSpPr>
                  <p:nvPr/>
                </p:nvSpPr>
                <p:spPr bwMode="auto">
                  <a:xfrm flipV="1">
                    <a:off x="912" y="2736"/>
                    <a:ext cx="1008" cy="720"/>
                  </a:xfrm>
                  <a:prstGeom prst="line">
                    <a:avLst/>
                  </a:prstGeom>
                  <a:noFill/>
                  <a:ln w="12700">
                    <a:solidFill>
                      <a:schemeClr val="tx1"/>
                    </a:solidFill>
                    <a:round/>
                    <a:headEnd/>
                    <a:tailEnd/>
                  </a:ln>
                </p:spPr>
                <p:txBody>
                  <a:bodyPr/>
                  <a:lstStyle/>
                  <a:p>
                    <a:endParaRPr lang="zh-CN" altLang="en-US"/>
                  </a:p>
                </p:txBody>
              </p:sp>
              <p:sp>
                <p:nvSpPr>
                  <p:cNvPr id="13367" name="Line 44"/>
                  <p:cNvSpPr>
                    <a:spLocks noChangeShapeType="1"/>
                  </p:cNvSpPr>
                  <p:nvPr/>
                </p:nvSpPr>
                <p:spPr bwMode="auto">
                  <a:xfrm flipV="1">
                    <a:off x="912" y="2784"/>
                    <a:ext cx="1008" cy="720"/>
                  </a:xfrm>
                  <a:prstGeom prst="line">
                    <a:avLst/>
                  </a:prstGeom>
                  <a:noFill/>
                  <a:ln w="12700">
                    <a:solidFill>
                      <a:schemeClr val="tx1"/>
                    </a:solidFill>
                    <a:round/>
                    <a:headEnd/>
                    <a:tailEnd/>
                  </a:ln>
                </p:spPr>
                <p:txBody>
                  <a:bodyPr/>
                  <a:lstStyle/>
                  <a:p>
                    <a:endParaRPr lang="zh-CN" altLang="en-US"/>
                  </a:p>
                </p:txBody>
              </p:sp>
              <p:sp>
                <p:nvSpPr>
                  <p:cNvPr id="13368" name="Line 45"/>
                  <p:cNvSpPr>
                    <a:spLocks noChangeShapeType="1"/>
                  </p:cNvSpPr>
                  <p:nvPr/>
                </p:nvSpPr>
                <p:spPr bwMode="auto">
                  <a:xfrm flipV="1">
                    <a:off x="912" y="2832"/>
                    <a:ext cx="1008" cy="720"/>
                  </a:xfrm>
                  <a:prstGeom prst="line">
                    <a:avLst/>
                  </a:prstGeom>
                  <a:noFill/>
                  <a:ln w="12700">
                    <a:solidFill>
                      <a:schemeClr val="tx1"/>
                    </a:solidFill>
                    <a:round/>
                    <a:headEnd/>
                    <a:tailEnd/>
                  </a:ln>
                </p:spPr>
                <p:txBody>
                  <a:bodyPr/>
                  <a:lstStyle/>
                  <a:p>
                    <a:endParaRPr lang="zh-CN" altLang="en-US"/>
                  </a:p>
                </p:txBody>
              </p:sp>
              <p:sp>
                <p:nvSpPr>
                  <p:cNvPr id="13369" name="Line 46"/>
                  <p:cNvSpPr>
                    <a:spLocks noChangeShapeType="1"/>
                  </p:cNvSpPr>
                  <p:nvPr/>
                </p:nvSpPr>
                <p:spPr bwMode="auto">
                  <a:xfrm flipV="1">
                    <a:off x="912" y="2880"/>
                    <a:ext cx="1008" cy="720"/>
                  </a:xfrm>
                  <a:prstGeom prst="line">
                    <a:avLst/>
                  </a:prstGeom>
                  <a:noFill/>
                  <a:ln w="12700">
                    <a:solidFill>
                      <a:schemeClr val="tx1"/>
                    </a:solidFill>
                    <a:round/>
                    <a:headEnd/>
                    <a:tailEnd/>
                  </a:ln>
                </p:spPr>
                <p:txBody>
                  <a:bodyPr/>
                  <a:lstStyle/>
                  <a:p>
                    <a:endParaRPr lang="zh-CN" altLang="en-US"/>
                  </a:p>
                </p:txBody>
              </p:sp>
              <p:sp>
                <p:nvSpPr>
                  <p:cNvPr id="13370" name="Line 47"/>
                  <p:cNvSpPr>
                    <a:spLocks noChangeShapeType="1"/>
                  </p:cNvSpPr>
                  <p:nvPr/>
                </p:nvSpPr>
                <p:spPr bwMode="auto">
                  <a:xfrm flipV="1">
                    <a:off x="912" y="2928"/>
                    <a:ext cx="1008" cy="720"/>
                  </a:xfrm>
                  <a:prstGeom prst="line">
                    <a:avLst/>
                  </a:prstGeom>
                  <a:noFill/>
                  <a:ln w="12700">
                    <a:solidFill>
                      <a:schemeClr val="tx1"/>
                    </a:solidFill>
                    <a:round/>
                    <a:headEnd/>
                    <a:tailEnd/>
                  </a:ln>
                </p:spPr>
                <p:txBody>
                  <a:bodyPr/>
                  <a:lstStyle/>
                  <a:p>
                    <a:endParaRPr lang="zh-CN" altLang="en-US"/>
                  </a:p>
                </p:txBody>
              </p:sp>
            </p:grpSp>
            <p:grpSp>
              <p:nvGrpSpPr>
                <p:cNvPr id="13355" name="Group 48"/>
                <p:cNvGrpSpPr>
                  <a:grpSpLocks/>
                </p:cNvGrpSpPr>
                <p:nvPr/>
              </p:nvGrpSpPr>
              <p:grpSpPr bwMode="auto">
                <a:xfrm>
                  <a:off x="1584" y="1465"/>
                  <a:ext cx="2496" cy="960"/>
                  <a:chOff x="1584" y="1465"/>
                  <a:chExt cx="2496" cy="960"/>
                </a:xfrm>
              </p:grpSpPr>
              <p:grpSp>
                <p:nvGrpSpPr>
                  <p:cNvPr id="13356" name="Group 49"/>
                  <p:cNvGrpSpPr>
                    <a:grpSpLocks/>
                  </p:cNvGrpSpPr>
                  <p:nvPr/>
                </p:nvGrpSpPr>
                <p:grpSpPr bwMode="auto">
                  <a:xfrm>
                    <a:off x="1584" y="1465"/>
                    <a:ext cx="1008" cy="912"/>
                    <a:chOff x="1584" y="1465"/>
                    <a:chExt cx="1008" cy="912"/>
                  </a:xfrm>
                </p:grpSpPr>
                <p:sp>
                  <p:nvSpPr>
                    <p:cNvPr id="13362" name="Line 50"/>
                    <p:cNvSpPr>
                      <a:spLocks noChangeShapeType="1"/>
                    </p:cNvSpPr>
                    <p:nvPr/>
                  </p:nvSpPr>
                  <p:spPr bwMode="auto">
                    <a:xfrm flipV="1">
                      <a:off x="1584" y="1657"/>
                      <a:ext cx="1008" cy="720"/>
                    </a:xfrm>
                    <a:prstGeom prst="line">
                      <a:avLst/>
                    </a:prstGeom>
                    <a:noFill/>
                    <a:ln w="9525">
                      <a:solidFill>
                        <a:schemeClr val="tx1"/>
                      </a:solidFill>
                      <a:round/>
                      <a:headEnd/>
                      <a:tailEnd/>
                    </a:ln>
                  </p:spPr>
                  <p:txBody>
                    <a:bodyPr/>
                    <a:lstStyle/>
                    <a:p>
                      <a:endParaRPr lang="zh-CN" altLang="en-US"/>
                    </a:p>
                  </p:txBody>
                </p:sp>
                <p:sp>
                  <p:nvSpPr>
                    <p:cNvPr id="13363" name="Line 51"/>
                    <p:cNvSpPr>
                      <a:spLocks noChangeShapeType="1"/>
                    </p:cNvSpPr>
                    <p:nvPr/>
                  </p:nvSpPr>
                  <p:spPr bwMode="auto">
                    <a:xfrm flipV="1">
                      <a:off x="1584" y="1465"/>
                      <a:ext cx="1008" cy="720"/>
                    </a:xfrm>
                    <a:prstGeom prst="line">
                      <a:avLst/>
                    </a:prstGeom>
                    <a:noFill/>
                    <a:ln w="9525">
                      <a:solidFill>
                        <a:schemeClr val="tx1"/>
                      </a:solidFill>
                      <a:round/>
                      <a:headEnd/>
                      <a:tailEnd/>
                    </a:ln>
                  </p:spPr>
                  <p:txBody>
                    <a:bodyPr/>
                    <a:lstStyle/>
                    <a:p>
                      <a:endParaRPr lang="zh-CN" altLang="en-US"/>
                    </a:p>
                  </p:txBody>
                </p:sp>
                <p:sp>
                  <p:nvSpPr>
                    <p:cNvPr id="13364" name="Line 52"/>
                    <p:cNvSpPr>
                      <a:spLocks noChangeShapeType="1"/>
                    </p:cNvSpPr>
                    <p:nvPr/>
                  </p:nvSpPr>
                  <p:spPr bwMode="auto">
                    <a:xfrm flipV="1">
                      <a:off x="1584" y="1513"/>
                      <a:ext cx="1008" cy="720"/>
                    </a:xfrm>
                    <a:prstGeom prst="line">
                      <a:avLst/>
                    </a:prstGeom>
                    <a:noFill/>
                    <a:ln w="9525">
                      <a:solidFill>
                        <a:schemeClr val="tx1"/>
                      </a:solidFill>
                      <a:round/>
                      <a:headEnd/>
                      <a:tailEnd/>
                    </a:ln>
                  </p:spPr>
                  <p:txBody>
                    <a:bodyPr/>
                    <a:lstStyle/>
                    <a:p>
                      <a:endParaRPr lang="zh-CN" altLang="en-US"/>
                    </a:p>
                  </p:txBody>
                </p:sp>
                <p:sp>
                  <p:nvSpPr>
                    <p:cNvPr id="13365" name="Line 53"/>
                    <p:cNvSpPr>
                      <a:spLocks noChangeShapeType="1"/>
                    </p:cNvSpPr>
                    <p:nvPr/>
                  </p:nvSpPr>
                  <p:spPr bwMode="auto">
                    <a:xfrm flipV="1">
                      <a:off x="1584" y="1609"/>
                      <a:ext cx="1008" cy="720"/>
                    </a:xfrm>
                    <a:prstGeom prst="line">
                      <a:avLst/>
                    </a:prstGeom>
                    <a:noFill/>
                    <a:ln w="9525">
                      <a:solidFill>
                        <a:schemeClr val="tx1"/>
                      </a:solidFill>
                      <a:round/>
                      <a:headEnd/>
                      <a:tailEnd/>
                    </a:ln>
                  </p:spPr>
                  <p:txBody>
                    <a:bodyPr/>
                    <a:lstStyle/>
                    <a:p>
                      <a:endParaRPr lang="zh-CN" altLang="en-US"/>
                    </a:p>
                  </p:txBody>
                </p:sp>
              </p:grpSp>
              <p:grpSp>
                <p:nvGrpSpPr>
                  <p:cNvPr id="13357" name="Group 54"/>
                  <p:cNvGrpSpPr>
                    <a:grpSpLocks/>
                  </p:cNvGrpSpPr>
                  <p:nvPr/>
                </p:nvGrpSpPr>
                <p:grpSpPr bwMode="auto">
                  <a:xfrm>
                    <a:off x="3072" y="1513"/>
                    <a:ext cx="1008" cy="912"/>
                    <a:chOff x="3072" y="1513"/>
                    <a:chExt cx="1008" cy="912"/>
                  </a:xfrm>
                </p:grpSpPr>
                <p:sp>
                  <p:nvSpPr>
                    <p:cNvPr id="13358" name="Line 55"/>
                    <p:cNvSpPr>
                      <a:spLocks noChangeShapeType="1"/>
                    </p:cNvSpPr>
                    <p:nvPr/>
                  </p:nvSpPr>
                  <p:spPr bwMode="auto">
                    <a:xfrm flipH="1" flipV="1">
                      <a:off x="3072" y="1513"/>
                      <a:ext cx="1008" cy="720"/>
                    </a:xfrm>
                    <a:prstGeom prst="line">
                      <a:avLst/>
                    </a:prstGeom>
                    <a:noFill/>
                    <a:ln w="9525">
                      <a:solidFill>
                        <a:schemeClr val="tx1"/>
                      </a:solidFill>
                      <a:round/>
                      <a:headEnd/>
                      <a:tailEnd/>
                    </a:ln>
                  </p:spPr>
                  <p:txBody>
                    <a:bodyPr/>
                    <a:lstStyle/>
                    <a:p>
                      <a:endParaRPr lang="zh-CN" altLang="en-US"/>
                    </a:p>
                  </p:txBody>
                </p:sp>
                <p:sp>
                  <p:nvSpPr>
                    <p:cNvPr id="13359" name="Line 56"/>
                    <p:cNvSpPr>
                      <a:spLocks noChangeShapeType="1"/>
                    </p:cNvSpPr>
                    <p:nvPr/>
                  </p:nvSpPr>
                  <p:spPr bwMode="auto">
                    <a:xfrm flipH="1" flipV="1">
                      <a:off x="3072" y="1561"/>
                      <a:ext cx="1008" cy="720"/>
                    </a:xfrm>
                    <a:prstGeom prst="line">
                      <a:avLst/>
                    </a:prstGeom>
                    <a:noFill/>
                    <a:ln w="9525">
                      <a:solidFill>
                        <a:schemeClr val="tx1"/>
                      </a:solidFill>
                      <a:round/>
                      <a:headEnd/>
                      <a:tailEnd/>
                    </a:ln>
                  </p:spPr>
                  <p:txBody>
                    <a:bodyPr/>
                    <a:lstStyle/>
                    <a:p>
                      <a:endParaRPr lang="zh-CN" altLang="en-US"/>
                    </a:p>
                  </p:txBody>
                </p:sp>
                <p:sp>
                  <p:nvSpPr>
                    <p:cNvPr id="13360" name="Line 57"/>
                    <p:cNvSpPr>
                      <a:spLocks noChangeShapeType="1"/>
                    </p:cNvSpPr>
                    <p:nvPr/>
                  </p:nvSpPr>
                  <p:spPr bwMode="auto">
                    <a:xfrm flipH="1" flipV="1">
                      <a:off x="3072" y="1657"/>
                      <a:ext cx="1008" cy="720"/>
                    </a:xfrm>
                    <a:prstGeom prst="line">
                      <a:avLst/>
                    </a:prstGeom>
                    <a:noFill/>
                    <a:ln w="9525">
                      <a:solidFill>
                        <a:schemeClr val="tx1"/>
                      </a:solidFill>
                      <a:round/>
                      <a:headEnd/>
                      <a:tailEnd/>
                    </a:ln>
                  </p:spPr>
                  <p:txBody>
                    <a:bodyPr/>
                    <a:lstStyle/>
                    <a:p>
                      <a:endParaRPr lang="zh-CN" altLang="en-US"/>
                    </a:p>
                  </p:txBody>
                </p:sp>
                <p:sp>
                  <p:nvSpPr>
                    <p:cNvPr id="13361" name="Line 58"/>
                    <p:cNvSpPr>
                      <a:spLocks noChangeShapeType="1"/>
                    </p:cNvSpPr>
                    <p:nvPr/>
                  </p:nvSpPr>
                  <p:spPr bwMode="auto">
                    <a:xfrm flipH="1" flipV="1">
                      <a:off x="3072" y="1705"/>
                      <a:ext cx="1008" cy="720"/>
                    </a:xfrm>
                    <a:prstGeom prst="line">
                      <a:avLst/>
                    </a:prstGeom>
                    <a:noFill/>
                    <a:ln w="9525">
                      <a:solidFill>
                        <a:schemeClr val="tx1"/>
                      </a:solidFill>
                      <a:round/>
                      <a:headEnd/>
                      <a:tailEnd/>
                    </a:ln>
                  </p:spPr>
                  <p:txBody>
                    <a:bodyPr/>
                    <a:lstStyle/>
                    <a:p>
                      <a:endParaRPr lang="zh-CN" altLang="en-US"/>
                    </a:p>
                  </p:txBody>
                </p:sp>
              </p:grpSp>
            </p:grpSp>
          </p:grpSp>
          <p:sp>
            <p:nvSpPr>
              <p:cNvPr id="13352" name="AutoShape 59"/>
              <p:cNvSpPr>
                <a:spLocks noChangeArrowheads="1"/>
              </p:cNvSpPr>
              <p:nvPr/>
            </p:nvSpPr>
            <p:spPr bwMode="auto">
              <a:xfrm>
                <a:off x="144" y="624"/>
                <a:ext cx="2256" cy="912"/>
              </a:xfrm>
              <a:prstGeom prst="wedgeRoundRectCallout">
                <a:avLst>
                  <a:gd name="adj1" fmla="val 38343"/>
                  <a:gd name="adj2" fmla="val 76315"/>
                  <a:gd name="adj3" fmla="val 16667"/>
                </a:avLst>
              </a:prstGeom>
              <a:solidFill>
                <a:schemeClr val="bg1"/>
              </a:solidFill>
              <a:ln w="9525">
                <a:solidFill>
                  <a:schemeClr val="tx1"/>
                </a:solidFill>
                <a:miter lim="800000"/>
                <a:headEnd/>
                <a:tailEnd/>
              </a:ln>
            </p:spPr>
            <p:txBody>
              <a:bodyPr/>
              <a:lstStyle/>
              <a:p>
                <a:pPr algn="ctr" eaLnBrk="0" hangingPunct="0"/>
                <a:r>
                  <a:rPr lang="en-US" altLang="zh-CN" sz="1600"/>
                  <a:t>Each phone call is allocated 64kb/s. So, a 2.5Gb/s trunk line can carry about 39,000 calls.</a:t>
                </a:r>
              </a:p>
            </p:txBody>
          </p:sp>
        </p:grpSp>
        <p:grpSp>
          <p:nvGrpSpPr>
            <p:cNvPr id="13345" name="Group 60"/>
            <p:cNvGrpSpPr>
              <a:grpSpLocks/>
            </p:cNvGrpSpPr>
            <p:nvPr/>
          </p:nvGrpSpPr>
          <p:grpSpPr bwMode="auto">
            <a:xfrm>
              <a:off x="576" y="1248"/>
              <a:ext cx="1344" cy="192"/>
              <a:chOff x="288" y="1200"/>
              <a:chExt cx="1824" cy="240"/>
            </a:xfrm>
          </p:grpSpPr>
          <p:sp>
            <p:nvSpPr>
              <p:cNvPr id="13346" name="AutoShape 61"/>
              <p:cNvSpPr>
                <a:spLocks noChangeArrowheads="1"/>
              </p:cNvSpPr>
              <p:nvPr/>
            </p:nvSpPr>
            <p:spPr bwMode="auto">
              <a:xfrm rot="5400000">
                <a:off x="1104" y="672"/>
                <a:ext cx="240" cy="1296"/>
              </a:xfrm>
              <a:prstGeom prst="can">
                <a:avLst>
                  <a:gd name="adj" fmla="val 63450"/>
                </a:avLst>
              </a:prstGeom>
              <a:solidFill>
                <a:schemeClr val="accent1">
                  <a:alpha val="50195"/>
                </a:schemeClr>
              </a:solidFill>
              <a:ln w="9525">
                <a:solidFill>
                  <a:schemeClr val="tx1"/>
                </a:solidFill>
                <a:round/>
                <a:headEnd/>
                <a:tailEnd/>
              </a:ln>
            </p:spPr>
            <p:txBody>
              <a:bodyPr wrap="none" anchor="ctr"/>
              <a:lstStyle/>
              <a:p>
                <a:endParaRPr lang="zh-CN" altLang="en-US"/>
              </a:p>
            </p:txBody>
          </p:sp>
          <p:sp>
            <p:nvSpPr>
              <p:cNvPr id="13347" name="Line 62"/>
              <p:cNvSpPr>
                <a:spLocks noChangeShapeType="1"/>
              </p:cNvSpPr>
              <p:nvPr/>
            </p:nvSpPr>
            <p:spPr bwMode="auto">
              <a:xfrm>
                <a:off x="288" y="1248"/>
                <a:ext cx="1824" cy="0"/>
              </a:xfrm>
              <a:prstGeom prst="line">
                <a:avLst/>
              </a:prstGeom>
              <a:noFill/>
              <a:ln w="9525">
                <a:solidFill>
                  <a:schemeClr val="tx1"/>
                </a:solidFill>
                <a:round/>
                <a:headEnd/>
                <a:tailEnd/>
              </a:ln>
            </p:spPr>
            <p:txBody>
              <a:bodyPr/>
              <a:lstStyle/>
              <a:p>
                <a:endParaRPr lang="zh-CN" altLang="en-US"/>
              </a:p>
            </p:txBody>
          </p:sp>
          <p:sp>
            <p:nvSpPr>
              <p:cNvPr id="13348" name="Line 63"/>
              <p:cNvSpPr>
                <a:spLocks noChangeShapeType="1"/>
              </p:cNvSpPr>
              <p:nvPr/>
            </p:nvSpPr>
            <p:spPr bwMode="auto">
              <a:xfrm>
                <a:off x="288" y="1296"/>
                <a:ext cx="1824" cy="0"/>
              </a:xfrm>
              <a:prstGeom prst="line">
                <a:avLst/>
              </a:prstGeom>
              <a:noFill/>
              <a:ln w="9525">
                <a:solidFill>
                  <a:schemeClr val="tx1"/>
                </a:solidFill>
                <a:round/>
                <a:headEnd/>
                <a:tailEnd/>
              </a:ln>
            </p:spPr>
            <p:txBody>
              <a:bodyPr/>
              <a:lstStyle/>
              <a:p>
                <a:endParaRPr lang="zh-CN" altLang="en-US"/>
              </a:p>
            </p:txBody>
          </p:sp>
          <p:sp>
            <p:nvSpPr>
              <p:cNvPr id="13349" name="Line 64"/>
              <p:cNvSpPr>
                <a:spLocks noChangeShapeType="1"/>
              </p:cNvSpPr>
              <p:nvPr/>
            </p:nvSpPr>
            <p:spPr bwMode="auto">
              <a:xfrm>
                <a:off x="288" y="1344"/>
                <a:ext cx="1824" cy="0"/>
              </a:xfrm>
              <a:prstGeom prst="line">
                <a:avLst/>
              </a:prstGeom>
              <a:noFill/>
              <a:ln w="9525">
                <a:solidFill>
                  <a:schemeClr val="tx1"/>
                </a:solidFill>
                <a:round/>
                <a:headEnd/>
                <a:tailEnd/>
              </a:ln>
            </p:spPr>
            <p:txBody>
              <a:bodyPr/>
              <a:lstStyle/>
              <a:p>
                <a:endParaRPr lang="zh-CN" altLang="en-US"/>
              </a:p>
            </p:txBody>
          </p:sp>
          <p:sp>
            <p:nvSpPr>
              <p:cNvPr id="13350" name="Line 65"/>
              <p:cNvSpPr>
                <a:spLocks noChangeShapeType="1"/>
              </p:cNvSpPr>
              <p:nvPr/>
            </p:nvSpPr>
            <p:spPr bwMode="auto">
              <a:xfrm>
                <a:off x="288" y="1392"/>
                <a:ext cx="1824" cy="0"/>
              </a:xfrm>
              <a:prstGeom prst="line">
                <a:avLst/>
              </a:prstGeom>
              <a:noFill/>
              <a:ln w="9525">
                <a:solidFill>
                  <a:schemeClr val="tx1"/>
                </a:solidFill>
                <a:round/>
                <a:headEnd/>
                <a:tailEnd/>
              </a:ln>
            </p:spPr>
            <p:txBody>
              <a:bodyPr/>
              <a:lstStyle/>
              <a:p>
                <a:endParaRPr lang="zh-CN" altLang="en-US"/>
              </a:p>
            </p:txBody>
          </p:sp>
        </p:grpSp>
      </p:grpSp>
      <p:sp>
        <p:nvSpPr>
          <p:cNvPr id="13331" name="Line 66"/>
          <p:cNvSpPr>
            <a:spLocks noChangeShapeType="1"/>
          </p:cNvSpPr>
          <p:nvPr/>
        </p:nvSpPr>
        <p:spPr bwMode="auto">
          <a:xfrm>
            <a:off x="1087438" y="3635375"/>
            <a:ext cx="1144587" cy="533400"/>
          </a:xfrm>
          <a:prstGeom prst="line">
            <a:avLst/>
          </a:prstGeom>
          <a:noFill/>
          <a:ln w="12700">
            <a:solidFill>
              <a:schemeClr val="tx1"/>
            </a:solidFill>
            <a:round/>
            <a:headEnd/>
            <a:tailEnd/>
          </a:ln>
        </p:spPr>
        <p:txBody>
          <a:bodyPr lIns="91577" tIns="45789" rIns="91577" bIns="45789"/>
          <a:lstStyle/>
          <a:p>
            <a:endParaRPr lang="zh-CN" altLang="en-US"/>
          </a:p>
        </p:txBody>
      </p:sp>
      <p:grpSp>
        <p:nvGrpSpPr>
          <p:cNvPr id="13332" name="Group 67"/>
          <p:cNvGrpSpPr>
            <a:grpSpLocks/>
          </p:cNvGrpSpPr>
          <p:nvPr/>
        </p:nvGrpSpPr>
        <p:grpSpPr bwMode="auto">
          <a:xfrm>
            <a:off x="7726363" y="3005138"/>
            <a:ext cx="590550" cy="477837"/>
            <a:chOff x="384" y="1394"/>
            <a:chExt cx="372" cy="300"/>
          </a:xfrm>
        </p:grpSpPr>
        <p:sp>
          <p:nvSpPr>
            <p:cNvPr id="13334" name="Rectangle 68"/>
            <p:cNvSpPr>
              <a:spLocks noChangeArrowheads="1"/>
            </p:cNvSpPr>
            <p:nvPr/>
          </p:nvSpPr>
          <p:spPr bwMode="auto">
            <a:xfrm>
              <a:off x="433" y="1651"/>
              <a:ext cx="264" cy="43"/>
            </a:xfrm>
            <a:prstGeom prst="rect">
              <a:avLst/>
            </a:prstGeom>
            <a:solidFill>
              <a:srgbClr val="FF0000"/>
            </a:solidFill>
            <a:ln w="9525">
              <a:noFill/>
              <a:miter lim="800000"/>
              <a:headEnd/>
              <a:tailEnd/>
            </a:ln>
          </p:spPr>
          <p:txBody>
            <a:bodyPr/>
            <a:lstStyle/>
            <a:p>
              <a:endParaRPr lang="zh-CN" altLang="en-US"/>
            </a:p>
          </p:txBody>
        </p:sp>
        <p:sp>
          <p:nvSpPr>
            <p:cNvPr id="13335" name="Freeform 69"/>
            <p:cNvSpPr>
              <a:spLocks/>
            </p:cNvSpPr>
            <p:nvPr/>
          </p:nvSpPr>
          <p:spPr bwMode="auto">
            <a:xfrm rot="-2304584">
              <a:off x="384" y="1394"/>
              <a:ext cx="372" cy="286"/>
            </a:xfrm>
            <a:custGeom>
              <a:avLst/>
              <a:gdLst>
                <a:gd name="T0" fmla="*/ 23 w 553"/>
                <a:gd name="T1" fmla="*/ 6 h 470"/>
                <a:gd name="T2" fmla="*/ 21 w 553"/>
                <a:gd name="T3" fmla="*/ 5 h 470"/>
                <a:gd name="T4" fmla="*/ 18 w 553"/>
                <a:gd name="T5" fmla="*/ 4 h 470"/>
                <a:gd name="T6" fmla="*/ 16 w 553"/>
                <a:gd name="T7" fmla="*/ 5 h 470"/>
                <a:gd name="T8" fmla="*/ 16 w 553"/>
                <a:gd name="T9" fmla="*/ 6 h 470"/>
                <a:gd name="T10" fmla="*/ 15 w 553"/>
                <a:gd name="T11" fmla="*/ 7 h 470"/>
                <a:gd name="T12" fmla="*/ 15 w 553"/>
                <a:gd name="T13" fmla="*/ 8 h 470"/>
                <a:gd name="T14" fmla="*/ 13 w 553"/>
                <a:gd name="T15" fmla="*/ 9 h 470"/>
                <a:gd name="T16" fmla="*/ 11 w 553"/>
                <a:gd name="T17" fmla="*/ 9 h 470"/>
                <a:gd name="T18" fmla="*/ 7 w 553"/>
                <a:gd name="T19" fmla="*/ 7 h 470"/>
                <a:gd name="T20" fmla="*/ 3 w 553"/>
                <a:gd name="T21" fmla="*/ 6 h 470"/>
                <a:gd name="T22" fmla="*/ 1 w 553"/>
                <a:gd name="T23" fmla="*/ 5 h 470"/>
                <a:gd name="T24" fmla="*/ 1 w 553"/>
                <a:gd name="T25" fmla="*/ 4 h 470"/>
                <a:gd name="T26" fmla="*/ 3 w 553"/>
                <a:gd name="T27" fmla="*/ 3 h 470"/>
                <a:gd name="T28" fmla="*/ 6 w 553"/>
                <a:gd name="T29" fmla="*/ 1 h 470"/>
                <a:gd name="T30" fmla="*/ 9 w 553"/>
                <a:gd name="T31" fmla="*/ 1 h 470"/>
                <a:gd name="T32" fmla="*/ 11 w 553"/>
                <a:gd name="T33" fmla="*/ 0 h 470"/>
                <a:gd name="T34" fmla="*/ 14 w 553"/>
                <a:gd name="T35" fmla="*/ 1 h 470"/>
                <a:gd name="T36" fmla="*/ 16 w 553"/>
                <a:gd name="T37" fmla="*/ 1 h 470"/>
                <a:gd name="T38" fmla="*/ 19 w 553"/>
                <a:gd name="T39" fmla="*/ 1 h 470"/>
                <a:gd name="T40" fmla="*/ 22 w 553"/>
                <a:gd name="T41" fmla="*/ 1 h 470"/>
                <a:gd name="T42" fmla="*/ 24 w 553"/>
                <a:gd name="T43" fmla="*/ 1 h 470"/>
                <a:gd name="T44" fmla="*/ 27 w 553"/>
                <a:gd name="T45" fmla="*/ 2 h 470"/>
                <a:gd name="T46" fmla="*/ 30 w 553"/>
                <a:gd name="T47" fmla="*/ 2 h 470"/>
                <a:gd name="T48" fmla="*/ 32 w 553"/>
                <a:gd name="T49" fmla="*/ 3 h 470"/>
                <a:gd name="T50" fmla="*/ 36 w 553"/>
                <a:gd name="T51" fmla="*/ 4 h 470"/>
                <a:gd name="T52" fmla="*/ 40 w 553"/>
                <a:gd name="T53" fmla="*/ 6 h 470"/>
                <a:gd name="T54" fmla="*/ 44 w 553"/>
                <a:gd name="T55" fmla="*/ 9 h 470"/>
                <a:gd name="T56" fmla="*/ 47 w 553"/>
                <a:gd name="T57" fmla="*/ 11 h 470"/>
                <a:gd name="T58" fmla="*/ 49 w 553"/>
                <a:gd name="T59" fmla="*/ 13 h 470"/>
                <a:gd name="T60" fmla="*/ 50 w 553"/>
                <a:gd name="T61" fmla="*/ 15 h 470"/>
                <a:gd name="T62" fmla="*/ 51 w 553"/>
                <a:gd name="T63" fmla="*/ 16 h 470"/>
                <a:gd name="T64" fmla="*/ 51 w 553"/>
                <a:gd name="T65" fmla="*/ 18 h 470"/>
                <a:gd name="T66" fmla="*/ 50 w 553"/>
                <a:gd name="T67" fmla="*/ 20 h 470"/>
                <a:gd name="T68" fmla="*/ 49 w 553"/>
                <a:gd name="T69" fmla="*/ 23 h 470"/>
                <a:gd name="T70" fmla="*/ 46 w 553"/>
                <a:gd name="T71" fmla="*/ 24 h 470"/>
                <a:gd name="T72" fmla="*/ 36 w 553"/>
                <a:gd name="T73" fmla="*/ 19 h 470"/>
                <a:gd name="T74" fmla="*/ 37 w 553"/>
                <a:gd name="T75" fmla="*/ 18 h 470"/>
                <a:gd name="T76" fmla="*/ 38 w 553"/>
                <a:gd name="T77" fmla="*/ 18 h 470"/>
                <a:gd name="T78" fmla="*/ 40 w 553"/>
                <a:gd name="T79" fmla="*/ 17 h 470"/>
                <a:gd name="T80" fmla="*/ 42 w 553"/>
                <a:gd name="T81" fmla="*/ 16 h 470"/>
                <a:gd name="T82" fmla="*/ 42 w 553"/>
                <a:gd name="T83" fmla="*/ 16 h 470"/>
                <a:gd name="T84" fmla="*/ 41 w 553"/>
                <a:gd name="T85" fmla="*/ 15 h 470"/>
                <a:gd name="T86" fmla="*/ 40 w 553"/>
                <a:gd name="T87" fmla="*/ 14 h 470"/>
                <a:gd name="T88" fmla="*/ 39 w 553"/>
                <a:gd name="T89" fmla="*/ 13 h 470"/>
                <a:gd name="T90" fmla="*/ 36 w 553"/>
                <a:gd name="T91" fmla="*/ 12 h 470"/>
                <a:gd name="T92" fmla="*/ 32 w 553"/>
                <a:gd name="T93" fmla="*/ 10 h 470"/>
                <a:gd name="T94" fmla="*/ 28 w 553"/>
                <a:gd name="T95" fmla="*/ 8 h 470"/>
                <a:gd name="T96" fmla="*/ 24 w 553"/>
                <a:gd name="T97" fmla="*/ 6 h 47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53"/>
                <a:gd name="T148" fmla="*/ 0 h 470"/>
                <a:gd name="T149" fmla="*/ 553 w 553"/>
                <a:gd name="T150" fmla="*/ 470 h 47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53" h="470">
                  <a:moveTo>
                    <a:pt x="262" y="122"/>
                  </a:moveTo>
                  <a:lnTo>
                    <a:pt x="250" y="114"/>
                  </a:lnTo>
                  <a:lnTo>
                    <a:pt x="237" y="106"/>
                  </a:lnTo>
                  <a:lnTo>
                    <a:pt x="223" y="98"/>
                  </a:lnTo>
                  <a:lnTo>
                    <a:pt x="209" y="92"/>
                  </a:lnTo>
                  <a:lnTo>
                    <a:pt x="196" y="89"/>
                  </a:lnTo>
                  <a:lnTo>
                    <a:pt x="186" y="89"/>
                  </a:lnTo>
                  <a:lnTo>
                    <a:pt x="179" y="95"/>
                  </a:lnTo>
                  <a:lnTo>
                    <a:pt x="177" y="106"/>
                  </a:lnTo>
                  <a:lnTo>
                    <a:pt x="175" y="117"/>
                  </a:lnTo>
                  <a:lnTo>
                    <a:pt x="172" y="127"/>
                  </a:lnTo>
                  <a:lnTo>
                    <a:pt x="167" y="136"/>
                  </a:lnTo>
                  <a:lnTo>
                    <a:pt x="162" y="144"/>
                  </a:lnTo>
                  <a:lnTo>
                    <a:pt x="155" y="153"/>
                  </a:lnTo>
                  <a:lnTo>
                    <a:pt x="147" y="162"/>
                  </a:lnTo>
                  <a:lnTo>
                    <a:pt x="139" y="168"/>
                  </a:lnTo>
                  <a:lnTo>
                    <a:pt x="129" y="176"/>
                  </a:lnTo>
                  <a:lnTo>
                    <a:pt x="115" y="170"/>
                  </a:lnTo>
                  <a:lnTo>
                    <a:pt x="97" y="160"/>
                  </a:lnTo>
                  <a:lnTo>
                    <a:pt x="75" y="149"/>
                  </a:lnTo>
                  <a:lnTo>
                    <a:pt x="53" y="136"/>
                  </a:lnTo>
                  <a:lnTo>
                    <a:pt x="34" y="125"/>
                  </a:lnTo>
                  <a:lnTo>
                    <a:pt x="16" y="114"/>
                  </a:lnTo>
                  <a:lnTo>
                    <a:pt x="5" y="107"/>
                  </a:lnTo>
                  <a:lnTo>
                    <a:pt x="0" y="105"/>
                  </a:lnTo>
                  <a:lnTo>
                    <a:pt x="8" y="90"/>
                  </a:lnTo>
                  <a:lnTo>
                    <a:pt x="19" y="73"/>
                  </a:lnTo>
                  <a:lnTo>
                    <a:pt x="31" y="57"/>
                  </a:lnTo>
                  <a:lnTo>
                    <a:pt x="46" y="41"/>
                  </a:lnTo>
                  <a:lnTo>
                    <a:pt x="62" y="26"/>
                  </a:lnTo>
                  <a:lnTo>
                    <a:pt x="80" y="13"/>
                  </a:lnTo>
                  <a:lnTo>
                    <a:pt x="98" y="5"/>
                  </a:lnTo>
                  <a:lnTo>
                    <a:pt x="117" y="0"/>
                  </a:lnTo>
                  <a:lnTo>
                    <a:pt x="127" y="0"/>
                  </a:lnTo>
                  <a:lnTo>
                    <a:pt x="137" y="0"/>
                  </a:lnTo>
                  <a:lnTo>
                    <a:pt x="150" y="2"/>
                  </a:lnTo>
                  <a:lnTo>
                    <a:pt x="162" y="3"/>
                  </a:lnTo>
                  <a:lnTo>
                    <a:pt x="175" y="4"/>
                  </a:lnTo>
                  <a:lnTo>
                    <a:pt x="189" y="6"/>
                  </a:lnTo>
                  <a:lnTo>
                    <a:pt x="203" y="10"/>
                  </a:lnTo>
                  <a:lnTo>
                    <a:pt x="218" y="12"/>
                  </a:lnTo>
                  <a:lnTo>
                    <a:pt x="232" y="17"/>
                  </a:lnTo>
                  <a:lnTo>
                    <a:pt x="247" y="20"/>
                  </a:lnTo>
                  <a:lnTo>
                    <a:pt x="262" y="25"/>
                  </a:lnTo>
                  <a:lnTo>
                    <a:pt x="276" y="29"/>
                  </a:lnTo>
                  <a:lnTo>
                    <a:pt x="291" y="34"/>
                  </a:lnTo>
                  <a:lnTo>
                    <a:pt x="303" y="40"/>
                  </a:lnTo>
                  <a:lnTo>
                    <a:pt x="317" y="45"/>
                  </a:lnTo>
                  <a:lnTo>
                    <a:pt x="330" y="51"/>
                  </a:lnTo>
                  <a:lnTo>
                    <a:pt x="351" y="61"/>
                  </a:lnTo>
                  <a:lnTo>
                    <a:pt x="372" y="74"/>
                  </a:lnTo>
                  <a:lnTo>
                    <a:pt x="392" y="89"/>
                  </a:lnTo>
                  <a:lnTo>
                    <a:pt x="414" y="105"/>
                  </a:lnTo>
                  <a:lnTo>
                    <a:pt x="435" y="124"/>
                  </a:lnTo>
                  <a:lnTo>
                    <a:pt x="456" y="144"/>
                  </a:lnTo>
                  <a:lnTo>
                    <a:pt x="477" y="167"/>
                  </a:lnTo>
                  <a:lnTo>
                    <a:pt x="497" y="193"/>
                  </a:lnTo>
                  <a:lnTo>
                    <a:pt x="509" y="210"/>
                  </a:lnTo>
                  <a:lnTo>
                    <a:pt x="518" y="228"/>
                  </a:lnTo>
                  <a:lnTo>
                    <a:pt x="527" y="249"/>
                  </a:lnTo>
                  <a:lnTo>
                    <a:pt x="535" y="269"/>
                  </a:lnTo>
                  <a:lnTo>
                    <a:pt x="542" y="288"/>
                  </a:lnTo>
                  <a:lnTo>
                    <a:pt x="547" y="305"/>
                  </a:lnTo>
                  <a:lnTo>
                    <a:pt x="550" y="321"/>
                  </a:lnTo>
                  <a:lnTo>
                    <a:pt x="553" y="334"/>
                  </a:lnTo>
                  <a:lnTo>
                    <a:pt x="553" y="356"/>
                  </a:lnTo>
                  <a:lnTo>
                    <a:pt x="549" y="378"/>
                  </a:lnTo>
                  <a:lnTo>
                    <a:pt x="545" y="399"/>
                  </a:lnTo>
                  <a:lnTo>
                    <a:pt x="538" y="419"/>
                  </a:lnTo>
                  <a:lnTo>
                    <a:pt x="527" y="436"/>
                  </a:lnTo>
                  <a:lnTo>
                    <a:pt x="516" y="451"/>
                  </a:lnTo>
                  <a:lnTo>
                    <a:pt x="502" y="463"/>
                  </a:lnTo>
                  <a:lnTo>
                    <a:pt x="487" y="470"/>
                  </a:lnTo>
                  <a:lnTo>
                    <a:pt x="393" y="381"/>
                  </a:lnTo>
                  <a:lnTo>
                    <a:pt x="396" y="370"/>
                  </a:lnTo>
                  <a:lnTo>
                    <a:pt x="400" y="361"/>
                  </a:lnTo>
                  <a:lnTo>
                    <a:pt x="406" y="351"/>
                  </a:lnTo>
                  <a:lnTo>
                    <a:pt x="414" y="343"/>
                  </a:lnTo>
                  <a:lnTo>
                    <a:pt x="422" y="338"/>
                  </a:lnTo>
                  <a:lnTo>
                    <a:pt x="433" y="332"/>
                  </a:lnTo>
                  <a:lnTo>
                    <a:pt x="444" y="326"/>
                  </a:lnTo>
                  <a:lnTo>
                    <a:pt x="457" y="323"/>
                  </a:lnTo>
                  <a:lnTo>
                    <a:pt x="459" y="317"/>
                  </a:lnTo>
                  <a:lnTo>
                    <a:pt x="458" y="309"/>
                  </a:lnTo>
                  <a:lnTo>
                    <a:pt x="453" y="300"/>
                  </a:lnTo>
                  <a:lnTo>
                    <a:pt x="448" y="289"/>
                  </a:lnTo>
                  <a:lnTo>
                    <a:pt x="441" y="279"/>
                  </a:lnTo>
                  <a:lnTo>
                    <a:pt x="433" y="270"/>
                  </a:lnTo>
                  <a:lnTo>
                    <a:pt x="426" y="260"/>
                  </a:lnTo>
                  <a:lnTo>
                    <a:pt x="419" y="254"/>
                  </a:lnTo>
                  <a:lnTo>
                    <a:pt x="406" y="241"/>
                  </a:lnTo>
                  <a:lnTo>
                    <a:pt x="389" y="225"/>
                  </a:lnTo>
                  <a:lnTo>
                    <a:pt x="369" y="208"/>
                  </a:lnTo>
                  <a:lnTo>
                    <a:pt x="347" y="188"/>
                  </a:lnTo>
                  <a:lnTo>
                    <a:pt x="324" y="170"/>
                  </a:lnTo>
                  <a:lnTo>
                    <a:pt x="302" y="152"/>
                  </a:lnTo>
                  <a:lnTo>
                    <a:pt x="280" y="136"/>
                  </a:lnTo>
                  <a:lnTo>
                    <a:pt x="262" y="122"/>
                  </a:lnTo>
                  <a:close/>
                </a:path>
              </a:pathLst>
            </a:custGeom>
            <a:solidFill>
              <a:srgbClr val="FF0000"/>
            </a:solidFill>
            <a:ln w="9525">
              <a:noFill/>
              <a:round/>
              <a:headEnd/>
              <a:tailEnd/>
            </a:ln>
          </p:spPr>
          <p:txBody>
            <a:bodyPr/>
            <a:lstStyle/>
            <a:p>
              <a:endParaRPr lang="zh-CN" altLang="en-US"/>
            </a:p>
          </p:txBody>
        </p:sp>
        <p:sp>
          <p:nvSpPr>
            <p:cNvPr id="13336" name="Line 70"/>
            <p:cNvSpPr>
              <a:spLocks noChangeShapeType="1"/>
            </p:cNvSpPr>
            <p:nvPr/>
          </p:nvSpPr>
          <p:spPr bwMode="auto">
            <a:xfrm>
              <a:off x="676" y="1569"/>
              <a:ext cx="53" cy="53"/>
            </a:xfrm>
            <a:prstGeom prst="line">
              <a:avLst/>
            </a:prstGeom>
            <a:noFill/>
            <a:ln w="0">
              <a:solidFill>
                <a:srgbClr val="FFFFFF"/>
              </a:solidFill>
              <a:round/>
              <a:headEnd/>
              <a:tailEnd/>
            </a:ln>
          </p:spPr>
          <p:txBody>
            <a:bodyPr/>
            <a:lstStyle/>
            <a:p>
              <a:endParaRPr lang="zh-CN" altLang="en-US"/>
            </a:p>
          </p:txBody>
        </p:sp>
        <p:sp>
          <p:nvSpPr>
            <p:cNvPr id="13337" name="Line 71"/>
            <p:cNvSpPr>
              <a:spLocks noChangeShapeType="1"/>
            </p:cNvSpPr>
            <p:nvPr/>
          </p:nvSpPr>
          <p:spPr bwMode="auto">
            <a:xfrm>
              <a:off x="481" y="1434"/>
              <a:ext cx="68" cy="38"/>
            </a:xfrm>
            <a:prstGeom prst="line">
              <a:avLst/>
            </a:prstGeom>
            <a:noFill/>
            <a:ln w="0">
              <a:solidFill>
                <a:srgbClr val="FFFFFF"/>
              </a:solidFill>
              <a:round/>
              <a:headEnd/>
              <a:tailEnd/>
            </a:ln>
          </p:spPr>
          <p:txBody>
            <a:bodyPr/>
            <a:lstStyle/>
            <a:p>
              <a:endParaRPr lang="zh-CN" altLang="en-US"/>
            </a:p>
          </p:txBody>
        </p:sp>
        <p:sp>
          <p:nvSpPr>
            <p:cNvPr id="13338" name="Freeform 72"/>
            <p:cNvSpPr>
              <a:spLocks/>
            </p:cNvSpPr>
            <p:nvPr/>
          </p:nvSpPr>
          <p:spPr bwMode="auto">
            <a:xfrm>
              <a:off x="433" y="1508"/>
              <a:ext cx="264" cy="133"/>
            </a:xfrm>
            <a:custGeom>
              <a:avLst/>
              <a:gdLst>
                <a:gd name="T0" fmla="*/ 8 w 529"/>
                <a:gd name="T1" fmla="*/ 4 h 266"/>
                <a:gd name="T2" fmla="*/ 8 w 529"/>
                <a:gd name="T3" fmla="*/ 3 h 266"/>
                <a:gd name="T4" fmla="*/ 7 w 529"/>
                <a:gd name="T5" fmla="*/ 3 h 266"/>
                <a:gd name="T6" fmla="*/ 7 w 529"/>
                <a:gd name="T7" fmla="*/ 3 h 266"/>
                <a:gd name="T8" fmla="*/ 7 w 529"/>
                <a:gd name="T9" fmla="*/ 3 h 266"/>
                <a:gd name="T10" fmla="*/ 6 w 529"/>
                <a:gd name="T11" fmla="*/ 2 h 266"/>
                <a:gd name="T12" fmla="*/ 6 w 529"/>
                <a:gd name="T13" fmla="*/ 2 h 266"/>
                <a:gd name="T14" fmla="*/ 6 w 529"/>
                <a:gd name="T15" fmla="*/ 1 h 266"/>
                <a:gd name="T16" fmla="*/ 7 w 529"/>
                <a:gd name="T17" fmla="*/ 1 h 266"/>
                <a:gd name="T18" fmla="*/ 6 w 529"/>
                <a:gd name="T19" fmla="*/ 1 h 266"/>
                <a:gd name="T20" fmla="*/ 6 w 529"/>
                <a:gd name="T21" fmla="*/ 1 h 266"/>
                <a:gd name="T22" fmla="*/ 6 w 529"/>
                <a:gd name="T23" fmla="*/ 1 h 266"/>
                <a:gd name="T24" fmla="*/ 6 w 529"/>
                <a:gd name="T25" fmla="*/ 0 h 266"/>
                <a:gd name="T26" fmla="*/ 5 w 529"/>
                <a:gd name="T27" fmla="*/ 1 h 266"/>
                <a:gd name="T28" fmla="*/ 5 w 529"/>
                <a:gd name="T29" fmla="*/ 1 h 266"/>
                <a:gd name="T30" fmla="*/ 5 w 529"/>
                <a:gd name="T31" fmla="*/ 1 h 266"/>
                <a:gd name="T32" fmla="*/ 2 w 529"/>
                <a:gd name="T33" fmla="*/ 1 h 266"/>
                <a:gd name="T34" fmla="*/ 2 w 529"/>
                <a:gd name="T35" fmla="*/ 1 h 266"/>
                <a:gd name="T36" fmla="*/ 1 w 529"/>
                <a:gd name="T37" fmla="*/ 1 h 266"/>
                <a:gd name="T38" fmla="*/ 1 w 529"/>
                <a:gd name="T39" fmla="*/ 1 h 266"/>
                <a:gd name="T40" fmla="*/ 1 w 529"/>
                <a:gd name="T41" fmla="*/ 1 h 266"/>
                <a:gd name="T42" fmla="*/ 0 w 529"/>
                <a:gd name="T43" fmla="*/ 1 h 266"/>
                <a:gd name="T44" fmla="*/ 0 w 529"/>
                <a:gd name="T45" fmla="*/ 1 h 266"/>
                <a:gd name="T46" fmla="*/ 1 w 529"/>
                <a:gd name="T47" fmla="*/ 1 h 266"/>
                <a:gd name="T48" fmla="*/ 1 w 529"/>
                <a:gd name="T49" fmla="*/ 1 h 266"/>
                <a:gd name="T50" fmla="*/ 1 w 529"/>
                <a:gd name="T51" fmla="*/ 2 h 266"/>
                <a:gd name="T52" fmla="*/ 1 w 529"/>
                <a:gd name="T53" fmla="*/ 2 h 266"/>
                <a:gd name="T54" fmla="*/ 1 w 529"/>
                <a:gd name="T55" fmla="*/ 3 h 266"/>
                <a:gd name="T56" fmla="*/ 0 w 529"/>
                <a:gd name="T57" fmla="*/ 3 h 266"/>
                <a:gd name="T58" fmla="*/ 0 w 529"/>
                <a:gd name="T59" fmla="*/ 3 h 266"/>
                <a:gd name="T60" fmla="*/ 0 w 529"/>
                <a:gd name="T61" fmla="*/ 3 h 266"/>
                <a:gd name="T62" fmla="*/ 0 w 529"/>
                <a:gd name="T63" fmla="*/ 4 h 266"/>
                <a:gd name="T64" fmla="*/ 8 w 529"/>
                <a:gd name="T65" fmla="*/ 4 h 2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9"/>
                <a:gd name="T100" fmla="*/ 0 h 266"/>
                <a:gd name="T101" fmla="*/ 529 w 529"/>
                <a:gd name="T102" fmla="*/ 266 h 26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9" h="266">
                  <a:moveTo>
                    <a:pt x="529" y="266"/>
                  </a:moveTo>
                  <a:lnTo>
                    <a:pt x="527" y="256"/>
                  </a:lnTo>
                  <a:lnTo>
                    <a:pt x="523" y="250"/>
                  </a:lnTo>
                  <a:lnTo>
                    <a:pt x="517" y="245"/>
                  </a:lnTo>
                  <a:lnTo>
                    <a:pt x="509" y="242"/>
                  </a:lnTo>
                  <a:lnTo>
                    <a:pt x="501" y="240"/>
                  </a:lnTo>
                  <a:lnTo>
                    <a:pt x="490" y="235"/>
                  </a:lnTo>
                  <a:lnTo>
                    <a:pt x="480" y="229"/>
                  </a:lnTo>
                  <a:lnTo>
                    <a:pt x="469" y="220"/>
                  </a:lnTo>
                  <a:lnTo>
                    <a:pt x="457" y="208"/>
                  </a:lnTo>
                  <a:lnTo>
                    <a:pt x="447" y="196"/>
                  </a:lnTo>
                  <a:lnTo>
                    <a:pt x="439" y="182"/>
                  </a:lnTo>
                  <a:lnTo>
                    <a:pt x="433" y="166"/>
                  </a:lnTo>
                  <a:lnTo>
                    <a:pt x="429" y="150"/>
                  </a:lnTo>
                  <a:lnTo>
                    <a:pt x="427" y="131"/>
                  </a:lnTo>
                  <a:lnTo>
                    <a:pt x="429" y="113"/>
                  </a:lnTo>
                  <a:lnTo>
                    <a:pt x="434" y="93"/>
                  </a:lnTo>
                  <a:lnTo>
                    <a:pt x="464" y="93"/>
                  </a:lnTo>
                  <a:lnTo>
                    <a:pt x="464" y="49"/>
                  </a:lnTo>
                  <a:lnTo>
                    <a:pt x="425" y="49"/>
                  </a:lnTo>
                  <a:lnTo>
                    <a:pt x="425" y="22"/>
                  </a:lnTo>
                  <a:lnTo>
                    <a:pt x="425" y="18"/>
                  </a:lnTo>
                  <a:lnTo>
                    <a:pt x="422" y="9"/>
                  </a:lnTo>
                  <a:lnTo>
                    <a:pt x="415" y="5"/>
                  </a:lnTo>
                  <a:lnTo>
                    <a:pt x="406" y="1"/>
                  </a:lnTo>
                  <a:lnTo>
                    <a:pt x="395" y="0"/>
                  </a:lnTo>
                  <a:lnTo>
                    <a:pt x="383" y="1"/>
                  </a:lnTo>
                  <a:lnTo>
                    <a:pt x="374" y="5"/>
                  </a:lnTo>
                  <a:lnTo>
                    <a:pt x="367" y="9"/>
                  </a:lnTo>
                  <a:lnTo>
                    <a:pt x="365" y="18"/>
                  </a:lnTo>
                  <a:lnTo>
                    <a:pt x="366" y="22"/>
                  </a:lnTo>
                  <a:lnTo>
                    <a:pt x="366" y="49"/>
                  </a:lnTo>
                  <a:lnTo>
                    <a:pt x="147" y="49"/>
                  </a:lnTo>
                  <a:lnTo>
                    <a:pt x="147" y="22"/>
                  </a:lnTo>
                  <a:lnTo>
                    <a:pt x="144" y="14"/>
                  </a:lnTo>
                  <a:lnTo>
                    <a:pt x="137" y="9"/>
                  </a:lnTo>
                  <a:lnTo>
                    <a:pt x="128" y="6"/>
                  </a:lnTo>
                  <a:lnTo>
                    <a:pt x="118" y="6"/>
                  </a:lnTo>
                  <a:lnTo>
                    <a:pt x="107" y="7"/>
                  </a:lnTo>
                  <a:lnTo>
                    <a:pt x="98" y="11"/>
                  </a:lnTo>
                  <a:lnTo>
                    <a:pt x="91" y="15"/>
                  </a:lnTo>
                  <a:lnTo>
                    <a:pt x="89" y="22"/>
                  </a:lnTo>
                  <a:lnTo>
                    <a:pt x="89" y="51"/>
                  </a:lnTo>
                  <a:lnTo>
                    <a:pt x="53" y="51"/>
                  </a:lnTo>
                  <a:lnTo>
                    <a:pt x="53" y="93"/>
                  </a:lnTo>
                  <a:lnTo>
                    <a:pt x="57" y="93"/>
                  </a:lnTo>
                  <a:lnTo>
                    <a:pt x="65" y="93"/>
                  </a:lnTo>
                  <a:lnTo>
                    <a:pt x="75" y="93"/>
                  </a:lnTo>
                  <a:lnTo>
                    <a:pt x="87" y="93"/>
                  </a:lnTo>
                  <a:lnTo>
                    <a:pt x="91" y="107"/>
                  </a:lnTo>
                  <a:lnTo>
                    <a:pt x="94" y="122"/>
                  </a:lnTo>
                  <a:lnTo>
                    <a:pt x="94" y="139"/>
                  </a:lnTo>
                  <a:lnTo>
                    <a:pt x="91" y="157"/>
                  </a:lnTo>
                  <a:lnTo>
                    <a:pt x="86" y="174"/>
                  </a:lnTo>
                  <a:lnTo>
                    <a:pt x="79" y="190"/>
                  </a:lnTo>
                  <a:lnTo>
                    <a:pt x="69" y="206"/>
                  </a:lnTo>
                  <a:lnTo>
                    <a:pt x="57" y="220"/>
                  </a:lnTo>
                  <a:lnTo>
                    <a:pt x="45" y="229"/>
                  </a:lnTo>
                  <a:lnTo>
                    <a:pt x="35" y="236"/>
                  </a:lnTo>
                  <a:lnTo>
                    <a:pt x="26" y="241"/>
                  </a:lnTo>
                  <a:lnTo>
                    <a:pt x="17" y="244"/>
                  </a:lnTo>
                  <a:lnTo>
                    <a:pt x="11" y="248"/>
                  </a:lnTo>
                  <a:lnTo>
                    <a:pt x="5" y="251"/>
                  </a:lnTo>
                  <a:lnTo>
                    <a:pt x="1" y="257"/>
                  </a:lnTo>
                  <a:lnTo>
                    <a:pt x="0" y="266"/>
                  </a:lnTo>
                  <a:lnTo>
                    <a:pt x="529" y="266"/>
                  </a:lnTo>
                  <a:close/>
                </a:path>
              </a:pathLst>
            </a:custGeom>
            <a:solidFill>
              <a:srgbClr val="FF0000"/>
            </a:solidFill>
            <a:ln w="9525">
              <a:noFill/>
              <a:round/>
              <a:headEnd/>
              <a:tailEnd/>
            </a:ln>
          </p:spPr>
          <p:txBody>
            <a:bodyPr/>
            <a:lstStyle/>
            <a:p>
              <a:endParaRPr lang="zh-CN" altLang="en-US"/>
            </a:p>
          </p:txBody>
        </p:sp>
        <p:sp>
          <p:nvSpPr>
            <p:cNvPr id="13339" name="Freeform 73"/>
            <p:cNvSpPr>
              <a:spLocks/>
            </p:cNvSpPr>
            <p:nvPr/>
          </p:nvSpPr>
          <p:spPr bwMode="auto">
            <a:xfrm>
              <a:off x="558" y="1547"/>
              <a:ext cx="40" cy="39"/>
            </a:xfrm>
            <a:custGeom>
              <a:avLst/>
              <a:gdLst>
                <a:gd name="T0" fmla="*/ 2 w 79"/>
                <a:gd name="T1" fmla="*/ 1 h 80"/>
                <a:gd name="T2" fmla="*/ 2 w 79"/>
                <a:gd name="T3" fmla="*/ 1 h 80"/>
                <a:gd name="T4" fmla="*/ 2 w 79"/>
                <a:gd name="T5" fmla="*/ 1 h 80"/>
                <a:gd name="T6" fmla="*/ 2 w 79"/>
                <a:gd name="T7" fmla="*/ 0 h 80"/>
                <a:gd name="T8" fmla="*/ 2 w 79"/>
                <a:gd name="T9" fmla="*/ 0 h 80"/>
                <a:gd name="T10" fmla="*/ 1 w 79"/>
                <a:gd name="T11" fmla="*/ 0 h 80"/>
                <a:gd name="T12" fmla="*/ 1 w 79"/>
                <a:gd name="T13" fmla="*/ 0 h 80"/>
                <a:gd name="T14" fmla="*/ 1 w 79"/>
                <a:gd name="T15" fmla="*/ 0 h 80"/>
                <a:gd name="T16" fmla="*/ 1 w 79"/>
                <a:gd name="T17" fmla="*/ 0 h 80"/>
                <a:gd name="T18" fmla="*/ 0 w 79"/>
                <a:gd name="T19" fmla="*/ 0 h 80"/>
                <a:gd name="T20" fmla="*/ 0 w 79"/>
                <a:gd name="T21" fmla="*/ 0 h 80"/>
                <a:gd name="T22" fmla="*/ 1 w 79"/>
                <a:gd name="T23" fmla="*/ 0 h 80"/>
                <a:gd name="T24" fmla="*/ 1 w 79"/>
                <a:gd name="T25" fmla="*/ 0 h 80"/>
                <a:gd name="T26" fmla="*/ 1 w 79"/>
                <a:gd name="T27" fmla="*/ 0 h 80"/>
                <a:gd name="T28" fmla="*/ 1 w 79"/>
                <a:gd name="T29" fmla="*/ 0 h 80"/>
                <a:gd name="T30" fmla="*/ 1 w 79"/>
                <a:gd name="T31" fmla="*/ 0 h 80"/>
                <a:gd name="T32" fmla="*/ 1 w 79"/>
                <a:gd name="T33" fmla="*/ 0 h 80"/>
                <a:gd name="T34" fmla="*/ 2 w 79"/>
                <a:gd name="T35" fmla="*/ 1 h 80"/>
                <a:gd name="T36" fmla="*/ 2 w 79"/>
                <a:gd name="T37" fmla="*/ 1 h 80"/>
                <a:gd name="T38" fmla="*/ 2 w 79"/>
                <a:gd name="T39" fmla="*/ 1 h 80"/>
                <a:gd name="T40" fmla="*/ 2 w 79"/>
                <a:gd name="T41" fmla="*/ 1 h 8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9"/>
                <a:gd name="T64" fmla="*/ 0 h 80"/>
                <a:gd name="T65" fmla="*/ 79 w 79"/>
                <a:gd name="T66" fmla="*/ 80 h 8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9" h="80">
                  <a:moveTo>
                    <a:pt x="79" y="80"/>
                  </a:moveTo>
                  <a:lnTo>
                    <a:pt x="79" y="80"/>
                  </a:lnTo>
                  <a:lnTo>
                    <a:pt x="77" y="65"/>
                  </a:lnTo>
                  <a:lnTo>
                    <a:pt x="72" y="50"/>
                  </a:lnTo>
                  <a:lnTo>
                    <a:pt x="65" y="36"/>
                  </a:lnTo>
                  <a:lnTo>
                    <a:pt x="55" y="23"/>
                  </a:lnTo>
                  <a:lnTo>
                    <a:pt x="44" y="14"/>
                  </a:lnTo>
                  <a:lnTo>
                    <a:pt x="30" y="7"/>
                  </a:lnTo>
                  <a:lnTo>
                    <a:pt x="15" y="3"/>
                  </a:lnTo>
                  <a:lnTo>
                    <a:pt x="0" y="0"/>
                  </a:lnTo>
                  <a:lnTo>
                    <a:pt x="0" y="12"/>
                  </a:lnTo>
                  <a:lnTo>
                    <a:pt x="15" y="12"/>
                  </a:lnTo>
                  <a:lnTo>
                    <a:pt x="27" y="17"/>
                  </a:lnTo>
                  <a:lnTo>
                    <a:pt x="39" y="23"/>
                  </a:lnTo>
                  <a:lnTo>
                    <a:pt x="48" y="30"/>
                  </a:lnTo>
                  <a:lnTo>
                    <a:pt x="56" y="41"/>
                  </a:lnTo>
                  <a:lnTo>
                    <a:pt x="63" y="52"/>
                  </a:lnTo>
                  <a:lnTo>
                    <a:pt x="68" y="65"/>
                  </a:lnTo>
                  <a:lnTo>
                    <a:pt x="68" y="80"/>
                  </a:lnTo>
                  <a:lnTo>
                    <a:pt x="79" y="80"/>
                  </a:lnTo>
                  <a:close/>
                </a:path>
              </a:pathLst>
            </a:custGeom>
            <a:solidFill>
              <a:srgbClr val="FFFFFF"/>
            </a:solidFill>
            <a:ln w="9525">
              <a:noFill/>
              <a:round/>
              <a:headEnd/>
              <a:tailEnd/>
            </a:ln>
          </p:spPr>
          <p:txBody>
            <a:bodyPr/>
            <a:lstStyle/>
            <a:p>
              <a:endParaRPr lang="zh-CN" altLang="en-US"/>
            </a:p>
          </p:txBody>
        </p:sp>
        <p:sp>
          <p:nvSpPr>
            <p:cNvPr id="13340" name="Freeform 74"/>
            <p:cNvSpPr>
              <a:spLocks/>
            </p:cNvSpPr>
            <p:nvPr/>
          </p:nvSpPr>
          <p:spPr bwMode="auto">
            <a:xfrm>
              <a:off x="558" y="1586"/>
              <a:ext cx="40" cy="40"/>
            </a:xfrm>
            <a:custGeom>
              <a:avLst/>
              <a:gdLst>
                <a:gd name="T0" fmla="*/ 0 w 79"/>
                <a:gd name="T1" fmla="*/ 2 h 78"/>
                <a:gd name="T2" fmla="*/ 0 w 79"/>
                <a:gd name="T3" fmla="*/ 2 h 78"/>
                <a:gd name="T4" fmla="*/ 1 w 79"/>
                <a:gd name="T5" fmla="*/ 2 h 78"/>
                <a:gd name="T6" fmla="*/ 1 w 79"/>
                <a:gd name="T7" fmla="*/ 2 h 78"/>
                <a:gd name="T8" fmla="*/ 1 w 79"/>
                <a:gd name="T9" fmla="*/ 2 h 78"/>
                <a:gd name="T10" fmla="*/ 1 w 79"/>
                <a:gd name="T11" fmla="*/ 1 h 78"/>
                <a:gd name="T12" fmla="*/ 2 w 79"/>
                <a:gd name="T13" fmla="*/ 1 h 78"/>
                <a:gd name="T14" fmla="*/ 2 w 79"/>
                <a:gd name="T15" fmla="*/ 1 h 78"/>
                <a:gd name="T16" fmla="*/ 2 w 79"/>
                <a:gd name="T17" fmla="*/ 1 h 78"/>
                <a:gd name="T18" fmla="*/ 2 w 79"/>
                <a:gd name="T19" fmla="*/ 0 h 78"/>
                <a:gd name="T20" fmla="*/ 2 w 79"/>
                <a:gd name="T21" fmla="*/ 0 h 78"/>
                <a:gd name="T22" fmla="*/ 2 w 79"/>
                <a:gd name="T23" fmla="*/ 1 h 78"/>
                <a:gd name="T24" fmla="*/ 1 w 79"/>
                <a:gd name="T25" fmla="*/ 1 h 78"/>
                <a:gd name="T26" fmla="*/ 1 w 79"/>
                <a:gd name="T27" fmla="*/ 1 h 78"/>
                <a:gd name="T28" fmla="*/ 1 w 79"/>
                <a:gd name="T29" fmla="*/ 1 h 78"/>
                <a:gd name="T30" fmla="*/ 1 w 79"/>
                <a:gd name="T31" fmla="*/ 1 h 78"/>
                <a:gd name="T32" fmla="*/ 1 w 79"/>
                <a:gd name="T33" fmla="*/ 1 h 78"/>
                <a:gd name="T34" fmla="*/ 1 w 79"/>
                <a:gd name="T35" fmla="*/ 2 h 78"/>
                <a:gd name="T36" fmla="*/ 0 w 79"/>
                <a:gd name="T37" fmla="*/ 2 h 78"/>
                <a:gd name="T38" fmla="*/ 0 w 79"/>
                <a:gd name="T39" fmla="*/ 2 h 78"/>
                <a:gd name="T40" fmla="*/ 0 w 79"/>
                <a:gd name="T41" fmla="*/ 2 h 7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9"/>
                <a:gd name="T64" fmla="*/ 0 h 78"/>
                <a:gd name="T65" fmla="*/ 79 w 79"/>
                <a:gd name="T66" fmla="*/ 78 h 7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9" h="78">
                  <a:moveTo>
                    <a:pt x="0" y="78"/>
                  </a:moveTo>
                  <a:lnTo>
                    <a:pt x="0" y="78"/>
                  </a:lnTo>
                  <a:lnTo>
                    <a:pt x="15" y="76"/>
                  </a:lnTo>
                  <a:lnTo>
                    <a:pt x="30" y="71"/>
                  </a:lnTo>
                  <a:lnTo>
                    <a:pt x="44" y="64"/>
                  </a:lnTo>
                  <a:lnTo>
                    <a:pt x="55" y="55"/>
                  </a:lnTo>
                  <a:lnTo>
                    <a:pt x="65" y="42"/>
                  </a:lnTo>
                  <a:lnTo>
                    <a:pt x="72" y="31"/>
                  </a:lnTo>
                  <a:lnTo>
                    <a:pt x="77" y="15"/>
                  </a:lnTo>
                  <a:lnTo>
                    <a:pt x="79" y="0"/>
                  </a:lnTo>
                  <a:lnTo>
                    <a:pt x="68" y="0"/>
                  </a:lnTo>
                  <a:lnTo>
                    <a:pt x="68" y="15"/>
                  </a:lnTo>
                  <a:lnTo>
                    <a:pt x="63" y="26"/>
                  </a:lnTo>
                  <a:lnTo>
                    <a:pt x="56" y="38"/>
                  </a:lnTo>
                  <a:lnTo>
                    <a:pt x="48" y="48"/>
                  </a:lnTo>
                  <a:lnTo>
                    <a:pt x="39" y="55"/>
                  </a:lnTo>
                  <a:lnTo>
                    <a:pt x="27" y="62"/>
                  </a:lnTo>
                  <a:lnTo>
                    <a:pt x="15" y="67"/>
                  </a:lnTo>
                  <a:lnTo>
                    <a:pt x="0" y="67"/>
                  </a:lnTo>
                  <a:lnTo>
                    <a:pt x="0" y="78"/>
                  </a:lnTo>
                  <a:close/>
                </a:path>
              </a:pathLst>
            </a:custGeom>
            <a:solidFill>
              <a:srgbClr val="FFFFFF"/>
            </a:solidFill>
            <a:ln w="9525">
              <a:noFill/>
              <a:round/>
              <a:headEnd/>
              <a:tailEnd/>
            </a:ln>
          </p:spPr>
          <p:txBody>
            <a:bodyPr/>
            <a:lstStyle/>
            <a:p>
              <a:endParaRPr lang="zh-CN" altLang="en-US"/>
            </a:p>
          </p:txBody>
        </p:sp>
        <p:sp>
          <p:nvSpPr>
            <p:cNvPr id="13341" name="Freeform 75"/>
            <p:cNvSpPr>
              <a:spLocks/>
            </p:cNvSpPr>
            <p:nvPr/>
          </p:nvSpPr>
          <p:spPr bwMode="auto">
            <a:xfrm>
              <a:off x="519" y="1586"/>
              <a:ext cx="39" cy="40"/>
            </a:xfrm>
            <a:custGeom>
              <a:avLst/>
              <a:gdLst>
                <a:gd name="T0" fmla="*/ 0 w 79"/>
                <a:gd name="T1" fmla="*/ 0 h 78"/>
                <a:gd name="T2" fmla="*/ 0 w 79"/>
                <a:gd name="T3" fmla="*/ 0 h 78"/>
                <a:gd name="T4" fmla="*/ 0 w 79"/>
                <a:gd name="T5" fmla="*/ 1 h 78"/>
                <a:gd name="T6" fmla="*/ 0 w 79"/>
                <a:gd name="T7" fmla="*/ 1 h 78"/>
                <a:gd name="T8" fmla="*/ 0 w 79"/>
                <a:gd name="T9" fmla="*/ 1 h 78"/>
                <a:gd name="T10" fmla="*/ 0 w 79"/>
                <a:gd name="T11" fmla="*/ 1 h 78"/>
                <a:gd name="T12" fmla="*/ 0 w 79"/>
                <a:gd name="T13" fmla="*/ 2 h 78"/>
                <a:gd name="T14" fmla="*/ 0 w 79"/>
                <a:gd name="T15" fmla="*/ 2 h 78"/>
                <a:gd name="T16" fmla="*/ 1 w 79"/>
                <a:gd name="T17" fmla="*/ 2 h 78"/>
                <a:gd name="T18" fmla="*/ 1 w 79"/>
                <a:gd name="T19" fmla="*/ 2 h 78"/>
                <a:gd name="T20" fmla="*/ 1 w 79"/>
                <a:gd name="T21" fmla="*/ 2 h 78"/>
                <a:gd name="T22" fmla="*/ 1 w 79"/>
                <a:gd name="T23" fmla="*/ 2 h 78"/>
                <a:gd name="T24" fmla="*/ 0 w 79"/>
                <a:gd name="T25" fmla="*/ 1 h 78"/>
                <a:gd name="T26" fmla="*/ 0 w 79"/>
                <a:gd name="T27" fmla="*/ 1 h 78"/>
                <a:gd name="T28" fmla="*/ 0 w 79"/>
                <a:gd name="T29" fmla="*/ 1 h 78"/>
                <a:gd name="T30" fmla="*/ 0 w 79"/>
                <a:gd name="T31" fmla="*/ 1 h 78"/>
                <a:gd name="T32" fmla="*/ 0 w 79"/>
                <a:gd name="T33" fmla="*/ 1 h 78"/>
                <a:gd name="T34" fmla="*/ 0 w 79"/>
                <a:gd name="T35" fmla="*/ 1 h 78"/>
                <a:gd name="T36" fmla="*/ 0 w 79"/>
                <a:gd name="T37" fmla="*/ 0 h 78"/>
                <a:gd name="T38" fmla="*/ 0 w 79"/>
                <a:gd name="T39" fmla="*/ 0 h 78"/>
                <a:gd name="T40" fmla="*/ 0 w 79"/>
                <a:gd name="T41" fmla="*/ 0 h 7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9"/>
                <a:gd name="T64" fmla="*/ 0 h 78"/>
                <a:gd name="T65" fmla="*/ 79 w 79"/>
                <a:gd name="T66" fmla="*/ 78 h 7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9" h="78">
                  <a:moveTo>
                    <a:pt x="0" y="0"/>
                  </a:moveTo>
                  <a:lnTo>
                    <a:pt x="0" y="0"/>
                  </a:lnTo>
                  <a:lnTo>
                    <a:pt x="3" y="15"/>
                  </a:lnTo>
                  <a:lnTo>
                    <a:pt x="7" y="31"/>
                  </a:lnTo>
                  <a:lnTo>
                    <a:pt x="14" y="42"/>
                  </a:lnTo>
                  <a:lnTo>
                    <a:pt x="23" y="55"/>
                  </a:lnTo>
                  <a:lnTo>
                    <a:pt x="36" y="64"/>
                  </a:lnTo>
                  <a:lnTo>
                    <a:pt x="48" y="71"/>
                  </a:lnTo>
                  <a:lnTo>
                    <a:pt x="64" y="76"/>
                  </a:lnTo>
                  <a:lnTo>
                    <a:pt x="79" y="78"/>
                  </a:lnTo>
                  <a:lnTo>
                    <a:pt x="79" y="67"/>
                  </a:lnTo>
                  <a:lnTo>
                    <a:pt x="64" y="67"/>
                  </a:lnTo>
                  <a:lnTo>
                    <a:pt x="52" y="62"/>
                  </a:lnTo>
                  <a:lnTo>
                    <a:pt x="41" y="55"/>
                  </a:lnTo>
                  <a:lnTo>
                    <a:pt x="30" y="48"/>
                  </a:lnTo>
                  <a:lnTo>
                    <a:pt x="23" y="38"/>
                  </a:lnTo>
                  <a:lnTo>
                    <a:pt x="16" y="26"/>
                  </a:lnTo>
                  <a:lnTo>
                    <a:pt x="12" y="15"/>
                  </a:lnTo>
                  <a:lnTo>
                    <a:pt x="12" y="0"/>
                  </a:lnTo>
                  <a:lnTo>
                    <a:pt x="0" y="0"/>
                  </a:lnTo>
                  <a:close/>
                </a:path>
              </a:pathLst>
            </a:custGeom>
            <a:solidFill>
              <a:srgbClr val="FFFFFF"/>
            </a:solidFill>
            <a:ln w="9525">
              <a:noFill/>
              <a:round/>
              <a:headEnd/>
              <a:tailEnd/>
            </a:ln>
          </p:spPr>
          <p:txBody>
            <a:bodyPr/>
            <a:lstStyle/>
            <a:p>
              <a:endParaRPr lang="zh-CN" altLang="en-US"/>
            </a:p>
          </p:txBody>
        </p:sp>
        <p:sp>
          <p:nvSpPr>
            <p:cNvPr id="13342" name="Freeform 76"/>
            <p:cNvSpPr>
              <a:spLocks/>
            </p:cNvSpPr>
            <p:nvPr/>
          </p:nvSpPr>
          <p:spPr bwMode="auto">
            <a:xfrm>
              <a:off x="519" y="1547"/>
              <a:ext cx="39" cy="39"/>
            </a:xfrm>
            <a:custGeom>
              <a:avLst/>
              <a:gdLst>
                <a:gd name="T0" fmla="*/ 1 w 79"/>
                <a:gd name="T1" fmla="*/ 0 h 80"/>
                <a:gd name="T2" fmla="*/ 1 w 79"/>
                <a:gd name="T3" fmla="*/ 0 h 80"/>
                <a:gd name="T4" fmla="*/ 1 w 79"/>
                <a:gd name="T5" fmla="*/ 0 h 80"/>
                <a:gd name="T6" fmla="*/ 0 w 79"/>
                <a:gd name="T7" fmla="*/ 0 h 80"/>
                <a:gd name="T8" fmla="*/ 0 w 79"/>
                <a:gd name="T9" fmla="*/ 0 h 80"/>
                <a:gd name="T10" fmla="*/ 0 w 79"/>
                <a:gd name="T11" fmla="*/ 0 h 80"/>
                <a:gd name="T12" fmla="*/ 0 w 79"/>
                <a:gd name="T13" fmla="*/ 0 h 80"/>
                <a:gd name="T14" fmla="*/ 0 w 79"/>
                <a:gd name="T15" fmla="*/ 0 h 80"/>
                <a:gd name="T16" fmla="*/ 0 w 79"/>
                <a:gd name="T17" fmla="*/ 1 h 80"/>
                <a:gd name="T18" fmla="*/ 0 w 79"/>
                <a:gd name="T19" fmla="*/ 1 h 80"/>
                <a:gd name="T20" fmla="*/ 0 w 79"/>
                <a:gd name="T21" fmla="*/ 1 h 80"/>
                <a:gd name="T22" fmla="*/ 0 w 79"/>
                <a:gd name="T23" fmla="*/ 1 h 80"/>
                <a:gd name="T24" fmla="*/ 0 w 79"/>
                <a:gd name="T25" fmla="*/ 0 h 80"/>
                <a:gd name="T26" fmla="*/ 0 w 79"/>
                <a:gd name="T27" fmla="*/ 0 h 80"/>
                <a:gd name="T28" fmla="*/ 0 w 79"/>
                <a:gd name="T29" fmla="*/ 0 h 80"/>
                <a:gd name="T30" fmla="*/ 0 w 79"/>
                <a:gd name="T31" fmla="*/ 0 h 80"/>
                <a:gd name="T32" fmla="*/ 0 w 79"/>
                <a:gd name="T33" fmla="*/ 0 h 80"/>
                <a:gd name="T34" fmla="*/ 1 w 79"/>
                <a:gd name="T35" fmla="*/ 0 h 80"/>
                <a:gd name="T36" fmla="*/ 1 w 79"/>
                <a:gd name="T37" fmla="*/ 0 h 80"/>
                <a:gd name="T38" fmla="*/ 1 w 79"/>
                <a:gd name="T39" fmla="*/ 0 h 80"/>
                <a:gd name="T40" fmla="*/ 1 w 79"/>
                <a:gd name="T41" fmla="*/ 0 h 8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9"/>
                <a:gd name="T64" fmla="*/ 0 h 80"/>
                <a:gd name="T65" fmla="*/ 79 w 79"/>
                <a:gd name="T66" fmla="*/ 80 h 8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9" h="80">
                  <a:moveTo>
                    <a:pt x="79" y="0"/>
                  </a:moveTo>
                  <a:lnTo>
                    <a:pt x="79" y="0"/>
                  </a:lnTo>
                  <a:lnTo>
                    <a:pt x="64" y="3"/>
                  </a:lnTo>
                  <a:lnTo>
                    <a:pt x="48" y="7"/>
                  </a:lnTo>
                  <a:lnTo>
                    <a:pt x="36" y="14"/>
                  </a:lnTo>
                  <a:lnTo>
                    <a:pt x="23" y="23"/>
                  </a:lnTo>
                  <a:lnTo>
                    <a:pt x="14" y="36"/>
                  </a:lnTo>
                  <a:lnTo>
                    <a:pt x="7" y="50"/>
                  </a:lnTo>
                  <a:lnTo>
                    <a:pt x="3" y="65"/>
                  </a:lnTo>
                  <a:lnTo>
                    <a:pt x="0" y="80"/>
                  </a:lnTo>
                  <a:lnTo>
                    <a:pt x="12" y="80"/>
                  </a:lnTo>
                  <a:lnTo>
                    <a:pt x="12" y="65"/>
                  </a:lnTo>
                  <a:lnTo>
                    <a:pt x="16" y="52"/>
                  </a:lnTo>
                  <a:lnTo>
                    <a:pt x="23" y="41"/>
                  </a:lnTo>
                  <a:lnTo>
                    <a:pt x="30" y="30"/>
                  </a:lnTo>
                  <a:lnTo>
                    <a:pt x="41" y="23"/>
                  </a:lnTo>
                  <a:lnTo>
                    <a:pt x="52" y="17"/>
                  </a:lnTo>
                  <a:lnTo>
                    <a:pt x="64" y="12"/>
                  </a:lnTo>
                  <a:lnTo>
                    <a:pt x="79" y="12"/>
                  </a:lnTo>
                  <a:lnTo>
                    <a:pt x="79" y="0"/>
                  </a:lnTo>
                  <a:close/>
                </a:path>
              </a:pathLst>
            </a:custGeom>
            <a:solidFill>
              <a:srgbClr val="FFFFFF"/>
            </a:solidFill>
            <a:ln w="9525">
              <a:noFill/>
              <a:round/>
              <a:headEnd/>
              <a:tailEnd/>
            </a:ln>
          </p:spPr>
          <p:txBody>
            <a:bodyPr/>
            <a:lstStyle/>
            <a:p>
              <a:endParaRPr lang="zh-CN" altLang="en-US"/>
            </a:p>
          </p:txBody>
        </p:sp>
        <p:sp>
          <p:nvSpPr>
            <p:cNvPr id="13343" name="Rectangle 77"/>
            <p:cNvSpPr>
              <a:spLocks noChangeArrowheads="1"/>
            </p:cNvSpPr>
            <p:nvPr/>
          </p:nvSpPr>
          <p:spPr bwMode="auto">
            <a:xfrm>
              <a:off x="432" y="1641"/>
              <a:ext cx="265" cy="10"/>
            </a:xfrm>
            <a:prstGeom prst="rect">
              <a:avLst/>
            </a:prstGeom>
            <a:solidFill>
              <a:srgbClr val="FFFFFF"/>
            </a:solidFill>
            <a:ln w="9525">
              <a:noFill/>
              <a:miter lim="800000"/>
              <a:headEnd/>
              <a:tailEnd/>
            </a:ln>
          </p:spPr>
          <p:txBody>
            <a:bodyPr/>
            <a:lstStyle/>
            <a:p>
              <a:endParaRPr lang="zh-CN" altLang="en-US"/>
            </a:p>
          </p:txBody>
        </p:sp>
      </p:grpSp>
      <p:sp>
        <p:nvSpPr>
          <p:cNvPr id="884815" name="Rectangle 79"/>
          <p:cNvSpPr>
            <a:spLocks noGrp="1" noChangeArrowheads="1"/>
          </p:cNvSpPr>
          <p:nvPr>
            <p:ph type="title"/>
          </p:nvPr>
        </p:nvSpPr>
        <p:spPr>
          <a:xfrm>
            <a:off x="311150" y="387350"/>
            <a:ext cx="8435975" cy="804863"/>
          </a:xfrm>
        </p:spPr>
        <p:txBody>
          <a:bodyPr/>
          <a:lstStyle/>
          <a:p>
            <a:pPr>
              <a:defRPr/>
            </a:pPr>
            <a:r>
              <a:rPr lang="zh-CN" altLang="en-US" b="1" u="none" dirty="0" smtClean="0">
                <a:solidFill>
                  <a:srgbClr val="000099"/>
                </a:solidFill>
                <a:effectLst>
                  <a:outerShdw blurRad="38100" dist="38100" dir="2700000" algn="tl">
                    <a:srgbClr val="C0C0C0"/>
                  </a:outerShdw>
                </a:effectLst>
                <a:latin typeface="宋体" pitchFamily="2" charset="-122"/>
                <a:ea typeface="宋体" pitchFamily="2" charset="-122"/>
              </a:rPr>
              <a:t>电路交换</a:t>
            </a:r>
            <a:r>
              <a:rPr lang="en-US" altLang="zh-CN" b="1" u="none" dirty="0" smtClean="0">
                <a:solidFill>
                  <a:srgbClr val="000099"/>
                </a:solidFill>
                <a:effectLst>
                  <a:outerShdw blurRad="38100" dist="38100" dir="2700000" algn="tl">
                    <a:srgbClr val="C0C0C0"/>
                  </a:outerShdw>
                </a:effectLst>
                <a:latin typeface="宋体" pitchFamily="2" charset="-122"/>
                <a:ea typeface="宋体" pitchFamily="2" charset="-122"/>
              </a:rPr>
              <a:t>-</a:t>
            </a:r>
            <a:r>
              <a:rPr lang="zh-CN" altLang="en-US" b="1" u="none" dirty="0" smtClean="0">
                <a:solidFill>
                  <a:srgbClr val="000099"/>
                </a:solidFill>
                <a:effectLst>
                  <a:outerShdw blurRad="38100" dist="38100" dir="2700000" algn="tl">
                    <a:srgbClr val="C0C0C0"/>
                  </a:outerShdw>
                </a:effectLst>
                <a:latin typeface="宋体" pitchFamily="2" charset="-122"/>
                <a:ea typeface="宋体" pitchFamily="2" charset="-122"/>
              </a:rPr>
              <a:t>电话网</a:t>
            </a:r>
            <a:endParaRPr lang="en-US" altLang="zh-CN" b="1" u="none" dirty="0" smtClean="0">
              <a:solidFill>
                <a:srgbClr val="000099"/>
              </a:solidFill>
              <a:effectLst>
                <a:outerShdw blurRad="38100" dist="38100" dir="2700000" algn="tl">
                  <a:srgbClr val="C0C0C0"/>
                </a:outerShdw>
              </a:effectLst>
              <a:latin typeface="宋体" pitchFamily="2" charset="-122"/>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533400" y="228600"/>
            <a:ext cx="7626350" cy="996950"/>
          </a:xfrm>
        </p:spPr>
        <p:txBody>
          <a:bodyPr/>
          <a:lstStyle/>
          <a:p>
            <a:pPr algn="ctr"/>
            <a:r>
              <a:rPr lang="zh-CN" altLang="en-US" sz="3600" smtClean="0">
                <a:latin typeface="Times New Roman" pitchFamily="18" charset="0"/>
                <a:ea typeface="宋体" pitchFamily="2" charset="-122"/>
                <a:cs typeface="Times New Roman" pitchFamily="18" charset="0"/>
              </a:rPr>
              <a:t>客户进程和服务器进程</a:t>
            </a:r>
            <a:br>
              <a:rPr lang="zh-CN" altLang="en-US" sz="3600" smtClean="0">
                <a:latin typeface="Times New Roman" pitchFamily="18" charset="0"/>
                <a:ea typeface="宋体" pitchFamily="2" charset="-122"/>
                <a:cs typeface="Times New Roman" pitchFamily="18" charset="0"/>
              </a:rPr>
            </a:br>
            <a:r>
              <a:rPr lang="zh-CN" altLang="en-US" sz="3600" smtClean="0">
                <a:latin typeface="Times New Roman" pitchFamily="18" charset="0"/>
                <a:ea typeface="宋体" pitchFamily="2" charset="-122"/>
                <a:cs typeface="Times New Roman" pitchFamily="18" charset="0"/>
              </a:rPr>
              <a:t>使用 </a:t>
            </a:r>
            <a:r>
              <a:rPr lang="en-US" altLang="zh-CN" sz="3600" smtClean="0">
                <a:latin typeface="Times New Roman" pitchFamily="18" charset="0"/>
                <a:ea typeface="宋体" pitchFamily="2" charset="-122"/>
                <a:cs typeface="Times New Roman" pitchFamily="18" charset="0"/>
              </a:rPr>
              <a:t>TCP/IP </a:t>
            </a:r>
            <a:r>
              <a:rPr lang="zh-CN" altLang="en-US" sz="3600" smtClean="0">
                <a:latin typeface="Times New Roman" pitchFamily="18" charset="0"/>
                <a:ea typeface="宋体" pitchFamily="2" charset="-122"/>
                <a:cs typeface="Times New Roman" pitchFamily="18" charset="0"/>
              </a:rPr>
              <a:t>协议进行通信</a:t>
            </a:r>
          </a:p>
        </p:txBody>
      </p:sp>
      <p:sp>
        <p:nvSpPr>
          <p:cNvPr id="5124" name="Freeform 3"/>
          <p:cNvSpPr>
            <a:spLocks/>
          </p:cNvSpPr>
          <p:nvPr/>
        </p:nvSpPr>
        <p:spPr bwMode="auto">
          <a:xfrm>
            <a:off x="1973263" y="4843463"/>
            <a:ext cx="5286375" cy="442912"/>
          </a:xfrm>
          <a:custGeom>
            <a:avLst/>
            <a:gdLst>
              <a:gd name="T0" fmla="*/ 0 w 2752"/>
              <a:gd name="T1" fmla="*/ 0 h 240"/>
              <a:gd name="T2" fmla="*/ 0 w 2752"/>
              <a:gd name="T3" fmla="*/ 313328903 h 240"/>
              <a:gd name="T4" fmla="*/ 11070268 w 2752"/>
              <a:gd name="T5" fmla="*/ 531297031 h 240"/>
              <a:gd name="T6" fmla="*/ 110698835 w 2752"/>
              <a:gd name="T7" fmla="*/ 725423465 h 240"/>
              <a:gd name="T8" fmla="*/ 354233221 w 2752"/>
              <a:gd name="T9" fmla="*/ 796944508 h 240"/>
              <a:gd name="T10" fmla="*/ 509211284 w 2752"/>
              <a:gd name="T11" fmla="*/ 803756124 h 240"/>
              <a:gd name="T12" fmla="*/ 2147483647 w 2752"/>
              <a:gd name="T13" fmla="*/ 810567739 h 240"/>
              <a:gd name="T14" fmla="*/ 2147483647 w 2752"/>
              <a:gd name="T15" fmla="*/ 817379355 h 240"/>
              <a:gd name="T16" fmla="*/ 2147483647 w 2752"/>
              <a:gd name="T17" fmla="*/ 735641812 h 240"/>
              <a:gd name="T18" fmla="*/ 2147483647 w 2752"/>
              <a:gd name="T19" fmla="*/ 541513532 h 240"/>
              <a:gd name="T20" fmla="*/ 2147483647 w 2752"/>
              <a:gd name="T21" fmla="*/ 384849945 h 240"/>
              <a:gd name="T22" fmla="*/ 2147483647 w 2752"/>
              <a:gd name="T23" fmla="*/ 0 h 2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52"/>
              <a:gd name="T37" fmla="*/ 0 h 240"/>
              <a:gd name="T38" fmla="*/ 2752 w 2752"/>
              <a:gd name="T39" fmla="*/ 240 h 24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52" h="240">
                <a:moveTo>
                  <a:pt x="0" y="0"/>
                </a:moveTo>
                <a:lnTo>
                  <a:pt x="0" y="92"/>
                </a:lnTo>
                <a:lnTo>
                  <a:pt x="3" y="156"/>
                </a:lnTo>
                <a:lnTo>
                  <a:pt x="30" y="213"/>
                </a:lnTo>
                <a:lnTo>
                  <a:pt x="96" y="234"/>
                </a:lnTo>
                <a:lnTo>
                  <a:pt x="138" y="236"/>
                </a:lnTo>
                <a:lnTo>
                  <a:pt x="2621" y="238"/>
                </a:lnTo>
                <a:lnTo>
                  <a:pt x="2670" y="240"/>
                </a:lnTo>
                <a:lnTo>
                  <a:pt x="2727" y="216"/>
                </a:lnTo>
                <a:lnTo>
                  <a:pt x="2748" y="159"/>
                </a:lnTo>
                <a:lnTo>
                  <a:pt x="2752" y="113"/>
                </a:lnTo>
                <a:lnTo>
                  <a:pt x="2751" y="0"/>
                </a:lnTo>
              </a:path>
            </a:pathLst>
          </a:custGeom>
          <a:noFill/>
          <a:ln w="38100">
            <a:solidFill>
              <a:srgbClr val="333399"/>
            </a:solidFill>
            <a:round/>
            <a:headEnd/>
            <a:tailEnd/>
          </a:ln>
        </p:spPr>
        <p:txBody>
          <a:bodyPr wrap="none" lIns="91577" tIns="45789" rIns="91577" bIns="45789" anchor="ctr"/>
          <a:lstStyle/>
          <a:p>
            <a:pPr algn="ctr" eaLnBrk="0" hangingPunct="0"/>
            <a:endParaRPr lang="zh-CN" altLang="en-US"/>
          </a:p>
        </p:txBody>
      </p:sp>
      <p:graphicFrame>
        <p:nvGraphicFramePr>
          <p:cNvPr id="5122" name="Object 2"/>
          <p:cNvGraphicFramePr>
            <a:graphicFrameLocks noChangeAspect="1"/>
          </p:cNvGraphicFramePr>
          <p:nvPr>
            <p:ph idx="1"/>
          </p:nvPr>
        </p:nvGraphicFramePr>
        <p:xfrm>
          <a:off x="3629025" y="4691063"/>
          <a:ext cx="2044700" cy="1125537"/>
        </p:xfrm>
        <a:graphic>
          <a:graphicData uri="http://schemas.openxmlformats.org/presentationml/2006/ole">
            <p:oleObj spid="_x0000_s74754" name="VISIO" r:id="rId3" imgW="1689840" imgH="964440" progId="Visio.Drawing.11">
              <p:embed/>
            </p:oleObj>
          </a:graphicData>
        </a:graphic>
      </p:graphicFrame>
      <p:sp>
        <p:nvSpPr>
          <p:cNvPr id="148485" name="Rectangle 5"/>
          <p:cNvSpPr>
            <a:spLocks noChangeArrowheads="1"/>
          </p:cNvSpPr>
          <p:nvPr/>
        </p:nvSpPr>
        <p:spPr bwMode="auto">
          <a:xfrm>
            <a:off x="6446838" y="2000250"/>
            <a:ext cx="1566862" cy="2843213"/>
          </a:xfrm>
          <a:prstGeom prst="rect">
            <a:avLst/>
          </a:prstGeom>
          <a:solidFill>
            <a:srgbClr val="FFFFCC"/>
          </a:solidFill>
          <a:ln w="28575">
            <a:solidFill>
              <a:srgbClr val="333399"/>
            </a:solidFill>
            <a:miter lim="800000"/>
            <a:headEnd/>
            <a:tailEnd/>
          </a:ln>
          <a:effectLst>
            <a:outerShdw dist="35921" dir="2700000" algn="ctr" rotWithShape="0">
              <a:schemeClr val="bg2"/>
            </a:outerShdw>
          </a:effectLst>
        </p:spPr>
        <p:txBody>
          <a:bodyPr wrap="none" lIns="91577" tIns="45789" rIns="91577" bIns="45789" anchor="ctr"/>
          <a:lstStyle/>
          <a:p>
            <a:pPr algn="ctr" eaLnBrk="0" hangingPunct="0">
              <a:defRPr/>
            </a:pPr>
            <a:endParaRPr lang="zh-CN" altLang="en-US"/>
          </a:p>
        </p:txBody>
      </p:sp>
      <p:sp>
        <p:nvSpPr>
          <p:cNvPr id="5126" name="Text Box 6"/>
          <p:cNvSpPr txBox="1">
            <a:spLocks noChangeArrowheads="1"/>
          </p:cNvSpPr>
          <p:nvPr/>
        </p:nvSpPr>
        <p:spPr bwMode="auto">
          <a:xfrm>
            <a:off x="6492875" y="3924300"/>
            <a:ext cx="1455738" cy="396875"/>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黑体" pitchFamily="49" charset="-122"/>
                <a:ea typeface="黑体" pitchFamily="49" charset="-122"/>
              </a:rPr>
              <a:t>数据链路层</a:t>
            </a:r>
          </a:p>
        </p:txBody>
      </p:sp>
      <p:sp>
        <p:nvSpPr>
          <p:cNvPr id="5127" name="Line 7"/>
          <p:cNvSpPr>
            <a:spLocks noChangeShapeType="1"/>
          </p:cNvSpPr>
          <p:nvPr/>
        </p:nvSpPr>
        <p:spPr bwMode="auto">
          <a:xfrm>
            <a:off x="6446838" y="4398963"/>
            <a:ext cx="1566862" cy="0"/>
          </a:xfrm>
          <a:prstGeom prst="line">
            <a:avLst/>
          </a:prstGeom>
          <a:noFill/>
          <a:ln w="9525">
            <a:solidFill>
              <a:srgbClr val="333399"/>
            </a:solidFill>
            <a:round/>
            <a:headEnd/>
            <a:tailEnd/>
          </a:ln>
        </p:spPr>
        <p:txBody>
          <a:bodyPr wrap="none" lIns="91577" tIns="45789" rIns="91577" bIns="45789" anchor="ctr"/>
          <a:lstStyle/>
          <a:p>
            <a:endParaRPr lang="zh-CN" altLang="en-US"/>
          </a:p>
        </p:txBody>
      </p:sp>
      <p:sp>
        <p:nvSpPr>
          <p:cNvPr id="5128" name="Line 8"/>
          <p:cNvSpPr>
            <a:spLocks noChangeShapeType="1"/>
          </p:cNvSpPr>
          <p:nvPr/>
        </p:nvSpPr>
        <p:spPr bwMode="auto">
          <a:xfrm>
            <a:off x="6446838" y="3956050"/>
            <a:ext cx="1566862" cy="0"/>
          </a:xfrm>
          <a:prstGeom prst="line">
            <a:avLst/>
          </a:prstGeom>
          <a:noFill/>
          <a:ln w="9525">
            <a:solidFill>
              <a:srgbClr val="333399"/>
            </a:solidFill>
            <a:round/>
            <a:headEnd/>
            <a:tailEnd/>
          </a:ln>
        </p:spPr>
        <p:txBody>
          <a:bodyPr wrap="none" lIns="91577" tIns="45789" rIns="91577" bIns="45789" anchor="ctr"/>
          <a:lstStyle/>
          <a:p>
            <a:endParaRPr lang="zh-CN" altLang="en-US"/>
          </a:p>
        </p:txBody>
      </p:sp>
      <p:sp>
        <p:nvSpPr>
          <p:cNvPr id="5129" name="Line 9"/>
          <p:cNvSpPr>
            <a:spLocks noChangeShapeType="1"/>
          </p:cNvSpPr>
          <p:nvPr/>
        </p:nvSpPr>
        <p:spPr bwMode="auto">
          <a:xfrm>
            <a:off x="6446838" y="3511550"/>
            <a:ext cx="1566862" cy="0"/>
          </a:xfrm>
          <a:prstGeom prst="line">
            <a:avLst/>
          </a:prstGeom>
          <a:noFill/>
          <a:ln w="9525">
            <a:solidFill>
              <a:srgbClr val="333399"/>
            </a:solidFill>
            <a:round/>
            <a:headEnd/>
            <a:tailEnd/>
          </a:ln>
        </p:spPr>
        <p:txBody>
          <a:bodyPr wrap="none" lIns="91577" tIns="45789" rIns="91577" bIns="45789" anchor="ctr"/>
          <a:lstStyle/>
          <a:p>
            <a:endParaRPr lang="zh-CN" altLang="en-US"/>
          </a:p>
        </p:txBody>
      </p:sp>
      <p:sp>
        <p:nvSpPr>
          <p:cNvPr id="5130" name="Line 10"/>
          <p:cNvSpPr>
            <a:spLocks noChangeShapeType="1"/>
          </p:cNvSpPr>
          <p:nvPr/>
        </p:nvSpPr>
        <p:spPr bwMode="auto">
          <a:xfrm>
            <a:off x="6446838" y="3067050"/>
            <a:ext cx="1566862" cy="0"/>
          </a:xfrm>
          <a:prstGeom prst="line">
            <a:avLst/>
          </a:prstGeom>
          <a:noFill/>
          <a:ln w="9525">
            <a:solidFill>
              <a:srgbClr val="333399"/>
            </a:solidFill>
            <a:round/>
            <a:headEnd/>
            <a:tailEnd/>
          </a:ln>
        </p:spPr>
        <p:txBody>
          <a:bodyPr wrap="none" lIns="91577" tIns="45789" rIns="91577" bIns="45789" anchor="ctr"/>
          <a:lstStyle/>
          <a:p>
            <a:endParaRPr lang="zh-CN" altLang="en-US"/>
          </a:p>
        </p:txBody>
      </p:sp>
      <p:sp>
        <p:nvSpPr>
          <p:cNvPr id="5131" name="Text Box 11"/>
          <p:cNvSpPr txBox="1">
            <a:spLocks noChangeArrowheads="1"/>
          </p:cNvSpPr>
          <p:nvPr/>
        </p:nvSpPr>
        <p:spPr bwMode="auto">
          <a:xfrm>
            <a:off x="6737350" y="4367213"/>
            <a:ext cx="947738" cy="398462"/>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黑体" pitchFamily="49" charset="-122"/>
                <a:ea typeface="黑体" pitchFamily="49" charset="-122"/>
              </a:rPr>
              <a:t>物理层</a:t>
            </a:r>
          </a:p>
        </p:txBody>
      </p:sp>
      <p:sp>
        <p:nvSpPr>
          <p:cNvPr id="5132" name="Text Box 12"/>
          <p:cNvSpPr txBox="1">
            <a:spLocks noChangeArrowheads="1"/>
          </p:cNvSpPr>
          <p:nvPr/>
        </p:nvSpPr>
        <p:spPr bwMode="auto">
          <a:xfrm>
            <a:off x="6737350" y="3051175"/>
            <a:ext cx="947738" cy="396875"/>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黑体" pitchFamily="49" charset="-122"/>
                <a:ea typeface="黑体" pitchFamily="49" charset="-122"/>
              </a:rPr>
              <a:t>运输层</a:t>
            </a:r>
          </a:p>
        </p:txBody>
      </p:sp>
      <p:sp>
        <p:nvSpPr>
          <p:cNvPr id="5133" name="Text Box 13"/>
          <p:cNvSpPr txBox="1">
            <a:spLocks noChangeArrowheads="1"/>
          </p:cNvSpPr>
          <p:nvPr/>
        </p:nvSpPr>
        <p:spPr bwMode="auto">
          <a:xfrm>
            <a:off x="6737350" y="3494088"/>
            <a:ext cx="947738" cy="398462"/>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黑体" pitchFamily="49" charset="-122"/>
                <a:ea typeface="黑体" pitchFamily="49" charset="-122"/>
              </a:rPr>
              <a:t>网络层</a:t>
            </a:r>
          </a:p>
        </p:txBody>
      </p:sp>
      <p:sp>
        <p:nvSpPr>
          <p:cNvPr id="148494" name="Rectangle 14"/>
          <p:cNvSpPr>
            <a:spLocks noChangeArrowheads="1"/>
          </p:cNvSpPr>
          <p:nvPr/>
        </p:nvSpPr>
        <p:spPr bwMode="auto">
          <a:xfrm>
            <a:off x="1189038" y="2000250"/>
            <a:ext cx="1566862" cy="2843213"/>
          </a:xfrm>
          <a:prstGeom prst="rect">
            <a:avLst/>
          </a:prstGeom>
          <a:solidFill>
            <a:srgbClr val="FFFFCC"/>
          </a:solidFill>
          <a:ln w="28575">
            <a:solidFill>
              <a:srgbClr val="333399"/>
            </a:solidFill>
            <a:miter lim="800000"/>
            <a:headEnd/>
            <a:tailEnd/>
          </a:ln>
          <a:effectLst>
            <a:outerShdw dist="35921" dir="2700000" algn="ctr" rotWithShape="0">
              <a:schemeClr val="bg2"/>
            </a:outerShdw>
          </a:effectLst>
        </p:spPr>
        <p:txBody>
          <a:bodyPr wrap="none" lIns="91577" tIns="45789" rIns="91577" bIns="45789" anchor="ctr"/>
          <a:lstStyle/>
          <a:p>
            <a:pPr algn="ctr" eaLnBrk="0" hangingPunct="0">
              <a:defRPr/>
            </a:pPr>
            <a:endParaRPr lang="zh-CN" altLang="en-US"/>
          </a:p>
        </p:txBody>
      </p:sp>
      <p:sp>
        <p:nvSpPr>
          <p:cNvPr id="5135" name="Text Box 15"/>
          <p:cNvSpPr txBox="1">
            <a:spLocks noChangeArrowheads="1"/>
          </p:cNvSpPr>
          <p:nvPr/>
        </p:nvSpPr>
        <p:spPr bwMode="auto">
          <a:xfrm>
            <a:off x="1235075" y="3924300"/>
            <a:ext cx="1455738" cy="396875"/>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黑体" pitchFamily="49" charset="-122"/>
                <a:ea typeface="黑体" pitchFamily="49" charset="-122"/>
              </a:rPr>
              <a:t>数据链路层</a:t>
            </a:r>
          </a:p>
        </p:txBody>
      </p:sp>
      <p:sp>
        <p:nvSpPr>
          <p:cNvPr id="5136" name="Line 16"/>
          <p:cNvSpPr>
            <a:spLocks noChangeShapeType="1"/>
          </p:cNvSpPr>
          <p:nvPr/>
        </p:nvSpPr>
        <p:spPr bwMode="auto">
          <a:xfrm>
            <a:off x="1189038" y="4398963"/>
            <a:ext cx="1566862" cy="0"/>
          </a:xfrm>
          <a:prstGeom prst="line">
            <a:avLst/>
          </a:prstGeom>
          <a:noFill/>
          <a:ln w="9525">
            <a:solidFill>
              <a:srgbClr val="333399"/>
            </a:solidFill>
            <a:round/>
            <a:headEnd/>
            <a:tailEnd/>
          </a:ln>
        </p:spPr>
        <p:txBody>
          <a:bodyPr wrap="none" lIns="91577" tIns="45789" rIns="91577" bIns="45789" anchor="ctr"/>
          <a:lstStyle/>
          <a:p>
            <a:endParaRPr lang="zh-CN" altLang="en-US"/>
          </a:p>
        </p:txBody>
      </p:sp>
      <p:sp>
        <p:nvSpPr>
          <p:cNvPr id="5137" name="Line 17"/>
          <p:cNvSpPr>
            <a:spLocks noChangeShapeType="1"/>
          </p:cNvSpPr>
          <p:nvPr/>
        </p:nvSpPr>
        <p:spPr bwMode="auto">
          <a:xfrm>
            <a:off x="1189038" y="3956050"/>
            <a:ext cx="1566862" cy="0"/>
          </a:xfrm>
          <a:prstGeom prst="line">
            <a:avLst/>
          </a:prstGeom>
          <a:noFill/>
          <a:ln w="9525">
            <a:solidFill>
              <a:srgbClr val="333399"/>
            </a:solidFill>
            <a:round/>
            <a:headEnd/>
            <a:tailEnd/>
          </a:ln>
        </p:spPr>
        <p:txBody>
          <a:bodyPr wrap="none" lIns="91577" tIns="45789" rIns="91577" bIns="45789" anchor="ctr"/>
          <a:lstStyle/>
          <a:p>
            <a:endParaRPr lang="zh-CN" altLang="en-US"/>
          </a:p>
        </p:txBody>
      </p:sp>
      <p:sp>
        <p:nvSpPr>
          <p:cNvPr id="5138" name="Line 18"/>
          <p:cNvSpPr>
            <a:spLocks noChangeShapeType="1"/>
          </p:cNvSpPr>
          <p:nvPr/>
        </p:nvSpPr>
        <p:spPr bwMode="auto">
          <a:xfrm>
            <a:off x="1189038" y="3511550"/>
            <a:ext cx="1566862" cy="0"/>
          </a:xfrm>
          <a:prstGeom prst="line">
            <a:avLst/>
          </a:prstGeom>
          <a:noFill/>
          <a:ln w="9525">
            <a:solidFill>
              <a:srgbClr val="333399"/>
            </a:solidFill>
            <a:round/>
            <a:headEnd/>
            <a:tailEnd/>
          </a:ln>
        </p:spPr>
        <p:txBody>
          <a:bodyPr wrap="none" lIns="91577" tIns="45789" rIns="91577" bIns="45789" anchor="ctr"/>
          <a:lstStyle/>
          <a:p>
            <a:endParaRPr lang="zh-CN" altLang="en-US"/>
          </a:p>
        </p:txBody>
      </p:sp>
      <p:sp>
        <p:nvSpPr>
          <p:cNvPr id="5139" name="Line 19"/>
          <p:cNvSpPr>
            <a:spLocks noChangeShapeType="1"/>
          </p:cNvSpPr>
          <p:nvPr/>
        </p:nvSpPr>
        <p:spPr bwMode="auto">
          <a:xfrm>
            <a:off x="1189038" y="3067050"/>
            <a:ext cx="1566862" cy="0"/>
          </a:xfrm>
          <a:prstGeom prst="line">
            <a:avLst/>
          </a:prstGeom>
          <a:noFill/>
          <a:ln w="9525">
            <a:solidFill>
              <a:srgbClr val="333399"/>
            </a:solidFill>
            <a:round/>
            <a:headEnd/>
            <a:tailEnd/>
          </a:ln>
        </p:spPr>
        <p:txBody>
          <a:bodyPr wrap="none" lIns="91577" tIns="45789" rIns="91577" bIns="45789" anchor="ctr"/>
          <a:lstStyle/>
          <a:p>
            <a:endParaRPr lang="zh-CN" altLang="en-US"/>
          </a:p>
        </p:txBody>
      </p:sp>
      <p:sp>
        <p:nvSpPr>
          <p:cNvPr id="5140" name="Text Box 20"/>
          <p:cNvSpPr txBox="1">
            <a:spLocks noChangeArrowheads="1"/>
          </p:cNvSpPr>
          <p:nvPr/>
        </p:nvSpPr>
        <p:spPr bwMode="auto">
          <a:xfrm>
            <a:off x="1481138" y="4367213"/>
            <a:ext cx="947737" cy="398462"/>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黑体" pitchFamily="49" charset="-122"/>
                <a:ea typeface="黑体" pitchFamily="49" charset="-122"/>
              </a:rPr>
              <a:t>物理层</a:t>
            </a:r>
          </a:p>
        </p:txBody>
      </p:sp>
      <p:sp>
        <p:nvSpPr>
          <p:cNvPr id="5141" name="Text Box 21"/>
          <p:cNvSpPr txBox="1">
            <a:spLocks noChangeArrowheads="1"/>
          </p:cNvSpPr>
          <p:nvPr/>
        </p:nvSpPr>
        <p:spPr bwMode="auto">
          <a:xfrm>
            <a:off x="1481138" y="3051175"/>
            <a:ext cx="947737" cy="396875"/>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黑体" pitchFamily="49" charset="-122"/>
                <a:ea typeface="黑体" pitchFamily="49" charset="-122"/>
              </a:rPr>
              <a:t>运输层</a:t>
            </a:r>
          </a:p>
        </p:txBody>
      </p:sp>
      <p:sp>
        <p:nvSpPr>
          <p:cNvPr id="5142" name="Text Box 22"/>
          <p:cNvSpPr txBox="1">
            <a:spLocks noChangeArrowheads="1"/>
          </p:cNvSpPr>
          <p:nvPr/>
        </p:nvSpPr>
        <p:spPr bwMode="auto">
          <a:xfrm>
            <a:off x="1481138" y="3494088"/>
            <a:ext cx="947737" cy="398462"/>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黑体" pitchFamily="49" charset="-122"/>
                <a:ea typeface="黑体" pitchFamily="49" charset="-122"/>
              </a:rPr>
              <a:t>网络层</a:t>
            </a:r>
          </a:p>
        </p:txBody>
      </p:sp>
      <p:sp>
        <p:nvSpPr>
          <p:cNvPr id="5143" name="Line 23"/>
          <p:cNvSpPr>
            <a:spLocks noChangeShapeType="1"/>
          </p:cNvSpPr>
          <p:nvPr/>
        </p:nvSpPr>
        <p:spPr bwMode="auto">
          <a:xfrm>
            <a:off x="1957388" y="2933700"/>
            <a:ext cx="3175" cy="133350"/>
          </a:xfrm>
          <a:prstGeom prst="line">
            <a:avLst/>
          </a:prstGeom>
          <a:noFill/>
          <a:ln w="28575">
            <a:solidFill>
              <a:srgbClr val="333399"/>
            </a:solidFill>
            <a:round/>
            <a:headEnd/>
            <a:tailEnd/>
          </a:ln>
        </p:spPr>
        <p:txBody>
          <a:bodyPr wrap="none" lIns="91577" tIns="45789" rIns="91577" bIns="45789" anchor="ctr"/>
          <a:lstStyle/>
          <a:p>
            <a:endParaRPr lang="zh-CN" altLang="en-US"/>
          </a:p>
        </p:txBody>
      </p:sp>
      <p:sp>
        <p:nvSpPr>
          <p:cNvPr id="5144" name="Line 24"/>
          <p:cNvSpPr>
            <a:spLocks noChangeShapeType="1"/>
          </p:cNvSpPr>
          <p:nvPr/>
        </p:nvSpPr>
        <p:spPr bwMode="auto">
          <a:xfrm>
            <a:off x="7258050" y="2933700"/>
            <a:ext cx="1588" cy="133350"/>
          </a:xfrm>
          <a:prstGeom prst="line">
            <a:avLst/>
          </a:prstGeom>
          <a:noFill/>
          <a:ln w="28575">
            <a:solidFill>
              <a:srgbClr val="333399"/>
            </a:solidFill>
            <a:round/>
            <a:headEnd/>
            <a:tailEnd/>
          </a:ln>
        </p:spPr>
        <p:txBody>
          <a:bodyPr wrap="none" lIns="91577" tIns="45789" rIns="91577" bIns="45789" anchor="ctr"/>
          <a:lstStyle/>
          <a:p>
            <a:endParaRPr lang="zh-CN" altLang="en-US"/>
          </a:p>
        </p:txBody>
      </p:sp>
      <p:grpSp>
        <p:nvGrpSpPr>
          <p:cNvPr id="2" name="Group 25"/>
          <p:cNvGrpSpPr>
            <a:grpSpLocks/>
          </p:cNvGrpSpPr>
          <p:nvPr/>
        </p:nvGrpSpPr>
        <p:grpSpPr bwMode="auto">
          <a:xfrm>
            <a:off x="2571750" y="2160588"/>
            <a:ext cx="4025900" cy="481012"/>
            <a:chOff x="1618" y="1358"/>
            <a:chExt cx="2532" cy="303"/>
          </a:xfrm>
        </p:grpSpPr>
        <p:sp>
          <p:nvSpPr>
            <p:cNvPr id="5159" name="Line 26"/>
            <p:cNvSpPr>
              <a:spLocks noChangeShapeType="1"/>
            </p:cNvSpPr>
            <p:nvPr/>
          </p:nvSpPr>
          <p:spPr bwMode="auto">
            <a:xfrm>
              <a:off x="1618" y="1649"/>
              <a:ext cx="2532" cy="12"/>
            </a:xfrm>
            <a:prstGeom prst="line">
              <a:avLst/>
            </a:prstGeom>
            <a:noFill/>
            <a:ln w="38100">
              <a:solidFill>
                <a:srgbClr val="333399"/>
              </a:solidFill>
              <a:prstDash val="dash"/>
              <a:round/>
              <a:headEnd/>
              <a:tailEnd type="triangle" w="sm" len="lg"/>
            </a:ln>
          </p:spPr>
          <p:txBody>
            <a:bodyPr wrap="none" anchor="ctr"/>
            <a:lstStyle/>
            <a:p>
              <a:endParaRPr lang="zh-CN" altLang="en-US"/>
            </a:p>
          </p:txBody>
        </p:sp>
        <p:sp>
          <p:nvSpPr>
            <p:cNvPr id="5160" name="Text Box 27"/>
            <p:cNvSpPr txBox="1">
              <a:spLocks noChangeArrowheads="1"/>
            </p:cNvSpPr>
            <p:nvPr/>
          </p:nvSpPr>
          <p:spPr bwMode="auto">
            <a:xfrm>
              <a:off x="1908" y="1358"/>
              <a:ext cx="1917" cy="250"/>
            </a:xfrm>
            <a:prstGeom prst="rect">
              <a:avLst/>
            </a:prstGeom>
            <a:noFill/>
            <a:ln w="9525">
              <a:noFill/>
              <a:miter lim="800000"/>
              <a:headEnd/>
              <a:tailEnd/>
            </a:ln>
          </p:spPr>
          <p:txBody>
            <a:bodyPr wrap="none">
              <a:spAutoFit/>
            </a:bodyPr>
            <a:lstStyle/>
            <a:p>
              <a:pPr algn="ctr" eaLnBrk="0" hangingPunct="0"/>
              <a:r>
                <a:rPr kumimoji="1" lang="en-US" altLang="zh-CN" sz="2000" b="1">
                  <a:solidFill>
                    <a:srgbClr val="333399"/>
                  </a:solidFill>
                  <a:latin typeface="黑体" pitchFamily="49" charset="-122"/>
                  <a:ea typeface="黑体" pitchFamily="49" charset="-122"/>
                </a:rPr>
                <a:t>①</a:t>
              </a:r>
              <a:r>
                <a:rPr kumimoji="1" lang="en-US" altLang="zh-CN" sz="1000">
                  <a:solidFill>
                    <a:srgbClr val="333399"/>
                  </a:solidFill>
                  <a:latin typeface="黑体" pitchFamily="49" charset="-122"/>
                  <a:ea typeface="黑体" pitchFamily="49" charset="-122"/>
                </a:rPr>
                <a:t> </a:t>
              </a:r>
              <a:r>
                <a:rPr kumimoji="1" lang="zh-CN" altLang="en-US" sz="2000">
                  <a:solidFill>
                    <a:srgbClr val="333399"/>
                  </a:solidFill>
                  <a:latin typeface="黑体" pitchFamily="49" charset="-122"/>
                  <a:ea typeface="黑体" pitchFamily="49" charset="-122"/>
                </a:rPr>
                <a:t>客户发起连接建立请求</a:t>
              </a:r>
            </a:p>
          </p:txBody>
        </p:sp>
      </p:grpSp>
      <p:grpSp>
        <p:nvGrpSpPr>
          <p:cNvPr id="3" name="Group 28"/>
          <p:cNvGrpSpPr>
            <a:grpSpLocks/>
          </p:cNvGrpSpPr>
          <p:nvPr/>
        </p:nvGrpSpPr>
        <p:grpSpPr bwMode="auto">
          <a:xfrm>
            <a:off x="2630488" y="2786063"/>
            <a:ext cx="4000500" cy="433387"/>
            <a:chOff x="1655" y="1752"/>
            <a:chExt cx="2516" cy="272"/>
          </a:xfrm>
        </p:grpSpPr>
        <p:sp>
          <p:nvSpPr>
            <p:cNvPr id="5157" name="Line 29"/>
            <p:cNvSpPr>
              <a:spLocks noChangeShapeType="1"/>
            </p:cNvSpPr>
            <p:nvPr/>
          </p:nvSpPr>
          <p:spPr bwMode="auto">
            <a:xfrm flipH="1" flipV="1">
              <a:off x="1655" y="1752"/>
              <a:ext cx="2516" cy="9"/>
            </a:xfrm>
            <a:prstGeom prst="line">
              <a:avLst/>
            </a:prstGeom>
            <a:noFill/>
            <a:ln w="38100">
              <a:solidFill>
                <a:schemeClr val="hlink"/>
              </a:solidFill>
              <a:prstDash val="dash"/>
              <a:round/>
              <a:headEnd/>
              <a:tailEnd type="triangle" w="sm" len="lg"/>
            </a:ln>
          </p:spPr>
          <p:txBody>
            <a:bodyPr wrap="none" anchor="ctr"/>
            <a:lstStyle/>
            <a:p>
              <a:endParaRPr lang="zh-CN" altLang="en-US"/>
            </a:p>
          </p:txBody>
        </p:sp>
        <p:sp>
          <p:nvSpPr>
            <p:cNvPr id="5158" name="Text Box 30"/>
            <p:cNvSpPr txBox="1">
              <a:spLocks noChangeArrowheads="1"/>
            </p:cNvSpPr>
            <p:nvPr/>
          </p:nvSpPr>
          <p:spPr bwMode="auto">
            <a:xfrm>
              <a:off x="1973" y="1774"/>
              <a:ext cx="2077" cy="250"/>
            </a:xfrm>
            <a:prstGeom prst="rect">
              <a:avLst/>
            </a:prstGeom>
            <a:noFill/>
            <a:ln w="9525">
              <a:noFill/>
              <a:miter lim="800000"/>
              <a:headEnd/>
              <a:tailEnd/>
            </a:ln>
          </p:spPr>
          <p:txBody>
            <a:bodyPr wrap="none">
              <a:spAutoFit/>
            </a:bodyPr>
            <a:lstStyle/>
            <a:p>
              <a:pPr algn="ctr" eaLnBrk="0" hangingPunct="0"/>
              <a:r>
                <a:rPr kumimoji="1" lang="en-US" altLang="zh-CN" sz="2000" b="1">
                  <a:solidFill>
                    <a:srgbClr val="333399"/>
                  </a:solidFill>
                  <a:latin typeface="黑体" pitchFamily="49" charset="-122"/>
                  <a:ea typeface="黑体" pitchFamily="49" charset="-122"/>
                </a:rPr>
                <a:t>②</a:t>
              </a:r>
              <a:r>
                <a:rPr kumimoji="1" lang="en-US" altLang="zh-CN" sz="1000">
                  <a:solidFill>
                    <a:srgbClr val="333399"/>
                  </a:solidFill>
                  <a:latin typeface="黑体" pitchFamily="49" charset="-122"/>
                  <a:ea typeface="黑体" pitchFamily="49" charset="-122"/>
                </a:rPr>
                <a:t> </a:t>
              </a:r>
              <a:r>
                <a:rPr kumimoji="1" lang="zh-CN" altLang="en-US" sz="2000">
                  <a:solidFill>
                    <a:srgbClr val="333399"/>
                  </a:solidFill>
                  <a:latin typeface="黑体" pitchFamily="49" charset="-122"/>
                  <a:ea typeface="黑体" pitchFamily="49" charset="-122"/>
                </a:rPr>
                <a:t>服务器接受连接建立请求</a:t>
              </a:r>
            </a:p>
          </p:txBody>
        </p:sp>
      </p:grpSp>
      <p:sp>
        <p:nvSpPr>
          <p:cNvPr id="5147" name="Text Box 31"/>
          <p:cNvSpPr txBox="1">
            <a:spLocks noChangeArrowheads="1"/>
          </p:cNvSpPr>
          <p:nvPr/>
        </p:nvSpPr>
        <p:spPr bwMode="auto">
          <a:xfrm>
            <a:off x="1481138" y="2006600"/>
            <a:ext cx="947737" cy="398463"/>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黑体" pitchFamily="49" charset="-122"/>
                <a:ea typeface="黑体" pitchFamily="49" charset="-122"/>
              </a:rPr>
              <a:t>应用层</a:t>
            </a:r>
          </a:p>
        </p:txBody>
      </p:sp>
      <p:sp>
        <p:nvSpPr>
          <p:cNvPr id="5148" name="Text Box 32"/>
          <p:cNvSpPr txBox="1">
            <a:spLocks noChangeArrowheads="1"/>
          </p:cNvSpPr>
          <p:nvPr/>
        </p:nvSpPr>
        <p:spPr bwMode="auto">
          <a:xfrm>
            <a:off x="6737350" y="1992313"/>
            <a:ext cx="947738" cy="398462"/>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黑体" pitchFamily="49" charset="-122"/>
                <a:ea typeface="黑体" pitchFamily="49" charset="-122"/>
              </a:rPr>
              <a:t>应用层</a:t>
            </a:r>
          </a:p>
        </p:txBody>
      </p:sp>
      <p:sp>
        <p:nvSpPr>
          <p:cNvPr id="5149" name="Text Box 33"/>
          <p:cNvSpPr txBox="1">
            <a:spLocks noChangeArrowheads="1"/>
          </p:cNvSpPr>
          <p:nvPr/>
        </p:nvSpPr>
        <p:spPr bwMode="auto">
          <a:xfrm>
            <a:off x="4146550" y="5022850"/>
            <a:ext cx="946150" cy="398463"/>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Bookman Old Style" pitchFamily="18" charset="0"/>
                <a:ea typeface="黑体" pitchFamily="49" charset="-122"/>
              </a:rPr>
              <a:t>因特网</a:t>
            </a:r>
          </a:p>
        </p:txBody>
      </p:sp>
      <p:grpSp>
        <p:nvGrpSpPr>
          <p:cNvPr id="4" name="Group 34"/>
          <p:cNvGrpSpPr>
            <a:grpSpLocks/>
          </p:cNvGrpSpPr>
          <p:nvPr/>
        </p:nvGrpSpPr>
        <p:grpSpPr bwMode="auto">
          <a:xfrm>
            <a:off x="1327150" y="2416175"/>
            <a:ext cx="1290638" cy="531813"/>
            <a:chOff x="835" y="1519"/>
            <a:chExt cx="812" cy="335"/>
          </a:xfrm>
        </p:grpSpPr>
        <p:sp>
          <p:nvSpPr>
            <p:cNvPr id="148515" name="Oval 35"/>
            <p:cNvSpPr>
              <a:spLocks noChangeArrowheads="1"/>
            </p:cNvSpPr>
            <p:nvPr/>
          </p:nvSpPr>
          <p:spPr bwMode="auto">
            <a:xfrm>
              <a:off x="835" y="1519"/>
              <a:ext cx="812" cy="335"/>
            </a:xfrm>
            <a:prstGeom prst="ellipse">
              <a:avLst/>
            </a:prstGeom>
            <a:solidFill>
              <a:srgbClr val="99FFCC"/>
            </a:solidFill>
            <a:ln w="19050">
              <a:solidFill>
                <a:schemeClr val="tx1"/>
              </a:solidFill>
              <a:round/>
              <a:headEnd/>
              <a:tailEnd/>
            </a:ln>
            <a:effectLst>
              <a:outerShdw dist="35921" dir="2700000" algn="ctr" rotWithShape="0">
                <a:schemeClr val="bg2"/>
              </a:outerShdw>
            </a:effectLst>
          </p:spPr>
          <p:txBody>
            <a:bodyPr wrap="none" anchor="ctr"/>
            <a:lstStyle/>
            <a:p>
              <a:pPr algn="ctr" eaLnBrk="0" hangingPunct="0">
                <a:defRPr/>
              </a:pPr>
              <a:endParaRPr kumimoji="1" lang="zh-CN" altLang="zh-CN" sz="1600"/>
            </a:p>
          </p:txBody>
        </p:sp>
        <p:sp>
          <p:nvSpPr>
            <p:cNvPr id="148516" name="Text Box 36"/>
            <p:cNvSpPr txBox="1">
              <a:spLocks noChangeArrowheads="1"/>
            </p:cNvSpPr>
            <p:nvPr/>
          </p:nvSpPr>
          <p:spPr bwMode="auto">
            <a:xfrm>
              <a:off x="1020" y="1547"/>
              <a:ext cx="436" cy="250"/>
            </a:xfrm>
            <a:prstGeom prst="rect">
              <a:avLst/>
            </a:prstGeom>
            <a:noFill/>
            <a:ln w="9525">
              <a:noFill/>
              <a:miter lim="800000"/>
              <a:headEnd/>
              <a:tailEnd/>
            </a:ln>
            <a:effectLst>
              <a:outerShdw dist="17961" dir="2700000" algn="ctr" rotWithShape="0">
                <a:schemeClr val="accent2"/>
              </a:outerShdw>
            </a:effectLst>
          </p:spPr>
          <p:txBody>
            <a:bodyPr wrap="none">
              <a:spAutoFit/>
            </a:bodyPr>
            <a:lstStyle/>
            <a:p>
              <a:pPr algn="ctr" eaLnBrk="0" hangingPunct="0">
                <a:defRPr/>
              </a:pPr>
              <a:r>
                <a:rPr kumimoji="1" lang="zh-CN" altLang="en-US" sz="2000" dirty="0">
                  <a:solidFill>
                    <a:srgbClr val="333399"/>
                  </a:solidFill>
                  <a:latin typeface="黑体" pitchFamily="2" charset="-122"/>
                  <a:ea typeface="黑体" pitchFamily="2" charset="-122"/>
                </a:rPr>
                <a:t>客户</a:t>
              </a:r>
            </a:p>
          </p:txBody>
        </p:sp>
      </p:grpSp>
      <p:grpSp>
        <p:nvGrpSpPr>
          <p:cNvPr id="5" name="Group 37"/>
          <p:cNvGrpSpPr>
            <a:grpSpLocks/>
          </p:cNvGrpSpPr>
          <p:nvPr/>
        </p:nvGrpSpPr>
        <p:grpSpPr bwMode="auto">
          <a:xfrm>
            <a:off x="6584950" y="2416175"/>
            <a:ext cx="1290638" cy="531813"/>
            <a:chOff x="4142" y="1519"/>
            <a:chExt cx="812" cy="335"/>
          </a:xfrm>
        </p:grpSpPr>
        <p:sp>
          <p:nvSpPr>
            <p:cNvPr id="148518" name="Oval 38"/>
            <p:cNvSpPr>
              <a:spLocks noChangeArrowheads="1"/>
            </p:cNvSpPr>
            <p:nvPr/>
          </p:nvSpPr>
          <p:spPr bwMode="auto">
            <a:xfrm>
              <a:off x="4142" y="1519"/>
              <a:ext cx="812" cy="335"/>
            </a:xfrm>
            <a:prstGeom prst="ellipse">
              <a:avLst/>
            </a:prstGeom>
            <a:solidFill>
              <a:schemeClr val="hlink"/>
            </a:solidFill>
            <a:ln w="19050">
              <a:solidFill>
                <a:schemeClr val="tx1"/>
              </a:solidFill>
              <a:round/>
              <a:headEnd/>
              <a:tailEnd/>
            </a:ln>
            <a:effectLst>
              <a:outerShdw dist="35921" dir="2700000" algn="ctr" rotWithShape="0">
                <a:schemeClr val="bg2"/>
              </a:outerShdw>
            </a:effectLst>
          </p:spPr>
          <p:txBody>
            <a:bodyPr wrap="none" anchor="ctr"/>
            <a:lstStyle/>
            <a:p>
              <a:pPr algn="ctr" eaLnBrk="0" hangingPunct="0">
                <a:defRPr/>
              </a:pPr>
              <a:endParaRPr kumimoji="1" lang="zh-CN" altLang="zh-CN" sz="1600"/>
            </a:p>
          </p:txBody>
        </p:sp>
        <p:sp>
          <p:nvSpPr>
            <p:cNvPr id="148519" name="Text Box 39"/>
            <p:cNvSpPr txBox="1">
              <a:spLocks noChangeArrowheads="1"/>
            </p:cNvSpPr>
            <p:nvPr/>
          </p:nvSpPr>
          <p:spPr bwMode="auto">
            <a:xfrm>
              <a:off x="4256" y="1543"/>
              <a:ext cx="596" cy="250"/>
            </a:xfrm>
            <a:prstGeom prst="rect">
              <a:avLst/>
            </a:prstGeom>
            <a:noFill/>
            <a:ln w="9525">
              <a:noFill/>
              <a:miter lim="800000"/>
              <a:headEnd/>
              <a:tailEnd/>
            </a:ln>
            <a:effectLst>
              <a:outerShdw dist="35921" dir="2700000" algn="ctr" rotWithShape="0">
                <a:schemeClr val="bg2"/>
              </a:outerShdw>
            </a:effectLst>
          </p:spPr>
          <p:txBody>
            <a:bodyPr wrap="none">
              <a:spAutoFit/>
            </a:bodyPr>
            <a:lstStyle/>
            <a:p>
              <a:pPr algn="ctr" eaLnBrk="0" hangingPunct="0">
                <a:defRPr/>
              </a:pPr>
              <a:r>
                <a:rPr kumimoji="1" lang="zh-CN" altLang="en-US" sz="2000" dirty="0">
                  <a:solidFill>
                    <a:srgbClr val="FFFF99"/>
                  </a:solidFill>
                  <a:latin typeface="黑体" pitchFamily="2" charset="-122"/>
                  <a:ea typeface="黑体" pitchFamily="2" charset="-122"/>
                </a:rPr>
                <a:t>服务器</a:t>
              </a:r>
            </a:p>
          </p:txBody>
        </p:sp>
      </p:grpSp>
      <p:sp>
        <p:nvSpPr>
          <p:cNvPr id="148520" name="Text Box 40"/>
          <p:cNvSpPr txBox="1">
            <a:spLocks noChangeArrowheads="1"/>
          </p:cNvSpPr>
          <p:nvPr/>
        </p:nvSpPr>
        <p:spPr bwMode="auto">
          <a:xfrm>
            <a:off x="3243263" y="3363913"/>
            <a:ext cx="2492375" cy="1016000"/>
          </a:xfrm>
          <a:prstGeom prst="rect">
            <a:avLst/>
          </a:prstGeom>
          <a:solidFill>
            <a:srgbClr val="FFFFCC"/>
          </a:solidFill>
          <a:ln w="76200" cmpd="tri">
            <a:solidFill>
              <a:srgbClr val="333399"/>
            </a:solidFill>
            <a:miter lim="800000"/>
            <a:headEnd/>
            <a:tailEnd/>
          </a:ln>
        </p:spPr>
        <p:txBody>
          <a:bodyPr wrap="none" lIns="91577" tIns="45789" rIns="91577" bIns="45789">
            <a:spAutoFit/>
          </a:bodyPr>
          <a:lstStyle/>
          <a:p>
            <a:pPr algn="ctr" eaLnBrk="0" hangingPunct="0"/>
            <a:r>
              <a:rPr lang="zh-CN" altLang="en-US" sz="2000">
                <a:solidFill>
                  <a:srgbClr val="333399"/>
                </a:solidFill>
                <a:ea typeface="黑体" pitchFamily="49" charset="-122"/>
              </a:rPr>
              <a:t>以后就逐级使用下层</a:t>
            </a:r>
          </a:p>
          <a:p>
            <a:pPr algn="ctr" eaLnBrk="0" hangingPunct="0"/>
            <a:r>
              <a:rPr lang="zh-CN" altLang="en-US" sz="2000">
                <a:solidFill>
                  <a:srgbClr val="333399"/>
                </a:solidFill>
                <a:ea typeface="黑体" pitchFamily="49" charset="-122"/>
              </a:rPr>
              <a:t>提供的服务</a:t>
            </a:r>
          </a:p>
          <a:p>
            <a:pPr algn="ctr" eaLnBrk="0" hangingPunct="0"/>
            <a:r>
              <a:rPr lang="en-US" altLang="zh-CN" sz="2000">
                <a:solidFill>
                  <a:srgbClr val="333399"/>
                </a:solidFill>
                <a:ea typeface="黑体" pitchFamily="49" charset="-122"/>
              </a:rPr>
              <a:t>(</a:t>
            </a:r>
            <a:r>
              <a:rPr lang="zh-CN" altLang="en-US" sz="2000">
                <a:solidFill>
                  <a:srgbClr val="333399"/>
                </a:solidFill>
                <a:ea typeface="黑体" pitchFamily="49" charset="-122"/>
              </a:rPr>
              <a:t>使用 </a:t>
            </a:r>
            <a:r>
              <a:rPr lang="en-US" altLang="zh-CN" sz="2000">
                <a:solidFill>
                  <a:srgbClr val="333399"/>
                </a:solidFill>
                <a:ea typeface="黑体" pitchFamily="49" charset="-122"/>
              </a:rPr>
              <a:t>TCP </a:t>
            </a:r>
            <a:r>
              <a:rPr lang="zh-CN" altLang="en-US" sz="2000">
                <a:solidFill>
                  <a:srgbClr val="333399"/>
                </a:solidFill>
                <a:ea typeface="黑体" pitchFamily="49" charset="-122"/>
              </a:rPr>
              <a:t>和 </a:t>
            </a:r>
            <a:r>
              <a:rPr lang="en-US" altLang="zh-CN" sz="2000">
                <a:solidFill>
                  <a:srgbClr val="333399"/>
                </a:solidFill>
                <a:ea typeface="黑体" pitchFamily="49" charset="-122"/>
              </a:rPr>
              <a:t>IP</a:t>
            </a:r>
            <a:r>
              <a:rPr lang="zh-CN" altLang="en-US" sz="2000">
                <a:solidFill>
                  <a:srgbClr val="333399"/>
                </a:solidFill>
                <a:ea typeface="黑体"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4"/>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22" presetClass="entr" presetSubtype="8"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3000" fill="hold" nodeType="clickEffect">
                                  <p:stCondLst>
                                    <p:cond delay="0"/>
                                  </p:stCondLst>
                                  <p:childTnLst>
                                    <p:anim calcmode="discrete" valueType="str">
                                      <p:cBhvr>
                                        <p:cTn id="14" dur="500" fill="hold"/>
                                        <p:tgtEl>
                                          <p:spTgt spid="5"/>
                                        </p:tgtEl>
                                        <p:attrNameLst>
                                          <p:attrName>style.visibility</p:attrName>
                                        </p:attrNameLst>
                                      </p:cBhvr>
                                      <p:tavLst>
                                        <p:tav tm="0">
                                          <p:val>
                                            <p:strVal val="hidden"/>
                                          </p:val>
                                        </p:tav>
                                        <p:tav tm="50000">
                                          <p:val>
                                            <p:strVal val="visible"/>
                                          </p:val>
                                        </p:tav>
                                      </p:tavLst>
                                    </p:anim>
                                  </p:childTnLst>
                                </p:cTn>
                              </p:par>
                            </p:childTnLst>
                          </p:cTn>
                        </p:par>
                        <p:par>
                          <p:cTn id="15" fill="hold">
                            <p:stCondLst>
                              <p:cond delay="1500"/>
                            </p:stCondLst>
                            <p:childTnLst>
                              <p:par>
                                <p:cTn id="16" presetID="22" presetClass="entr" presetSubtype="2"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10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8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52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63550" y="214313"/>
            <a:ext cx="7924800" cy="1316037"/>
          </a:xfrm>
        </p:spPr>
        <p:txBody>
          <a:bodyPr/>
          <a:lstStyle/>
          <a:p>
            <a:pPr algn="ctr"/>
            <a:r>
              <a:rPr lang="zh-CN" altLang="en-US" smtClean="0">
                <a:ea typeface="宋体" pitchFamily="2" charset="-122"/>
              </a:rPr>
              <a:t>关于因特网的标准化工作</a:t>
            </a:r>
          </a:p>
        </p:txBody>
      </p:sp>
      <p:sp>
        <p:nvSpPr>
          <p:cNvPr id="20483" name="Rectangle 5"/>
          <p:cNvSpPr>
            <a:spLocks noChangeArrowheads="1"/>
          </p:cNvSpPr>
          <p:nvPr/>
        </p:nvSpPr>
        <p:spPr bwMode="auto">
          <a:xfrm>
            <a:off x="234950" y="3381375"/>
            <a:ext cx="2957513" cy="2303463"/>
          </a:xfrm>
          <a:prstGeom prst="rect">
            <a:avLst/>
          </a:prstGeom>
          <a:solidFill>
            <a:srgbClr val="CCECFF"/>
          </a:solidFill>
          <a:ln w="9525">
            <a:solidFill>
              <a:schemeClr val="tx1"/>
            </a:solidFill>
            <a:prstDash val="sysDot"/>
            <a:miter lim="800000"/>
            <a:headEnd/>
            <a:tailEnd/>
          </a:ln>
        </p:spPr>
        <p:txBody>
          <a:bodyPr wrap="none" lIns="91577" tIns="45789" rIns="91577" bIns="45789" anchor="ctr"/>
          <a:lstStyle/>
          <a:p>
            <a:pPr algn="ctr" eaLnBrk="0" hangingPunct="0"/>
            <a:endParaRPr lang="zh-CN" altLang="en-US"/>
          </a:p>
        </p:txBody>
      </p:sp>
      <p:sp>
        <p:nvSpPr>
          <p:cNvPr id="20484" name="Freeform 6"/>
          <p:cNvSpPr>
            <a:spLocks/>
          </p:cNvSpPr>
          <p:nvPr/>
        </p:nvSpPr>
        <p:spPr bwMode="auto">
          <a:xfrm>
            <a:off x="3060700" y="2559050"/>
            <a:ext cx="2538413" cy="246063"/>
          </a:xfrm>
          <a:custGeom>
            <a:avLst/>
            <a:gdLst>
              <a:gd name="T0" fmla="*/ 0 w 1584"/>
              <a:gd name="T1" fmla="*/ 0 h 336"/>
              <a:gd name="T2" fmla="*/ 2147483647 w 1584"/>
              <a:gd name="T3" fmla="*/ 0 h 336"/>
              <a:gd name="T4" fmla="*/ 2147483647 w 1584"/>
              <a:gd name="T5" fmla="*/ 180199385 h 336"/>
              <a:gd name="T6" fmla="*/ 616347199 w 1584"/>
              <a:gd name="T7" fmla="*/ 180199385 h 336"/>
              <a:gd name="T8" fmla="*/ 0 w 1584"/>
              <a:gd name="T9" fmla="*/ 0 h 336"/>
              <a:gd name="T10" fmla="*/ 0 60000 65536"/>
              <a:gd name="T11" fmla="*/ 0 60000 65536"/>
              <a:gd name="T12" fmla="*/ 0 60000 65536"/>
              <a:gd name="T13" fmla="*/ 0 60000 65536"/>
              <a:gd name="T14" fmla="*/ 0 60000 65536"/>
              <a:gd name="T15" fmla="*/ 0 w 1584"/>
              <a:gd name="T16" fmla="*/ 0 h 336"/>
              <a:gd name="T17" fmla="*/ 1584 w 1584"/>
              <a:gd name="T18" fmla="*/ 336 h 336"/>
            </a:gdLst>
            <a:ahLst/>
            <a:cxnLst>
              <a:cxn ang="T10">
                <a:pos x="T0" y="T1"/>
              </a:cxn>
              <a:cxn ang="T11">
                <a:pos x="T2" y="T3"/>
              </a:cxn>
              <a:cxn ang="T12">
                <a:pos x="T4" y="T5"/>
              </a:cxn>
              <a:cxn ang="T13">
                <a:pos x="T6" y="T7"/>
              </a:cxn>
              <a:cxn ang="T14">
                <a:pos x="T8" y="T9"/>
              </a:cxn>
            </a:cxnLst>
            <a:rect l="T15" t="T16" r="T17" b="T18"/>
            <a:pathLst>
              <a:path w="1584" h="336">
                <a:moveTo>
                  <a:pt x="0" y="0"/>
                </a:moveTo>
                <a:lnTo>
                  <a:pt x="1584" y="0"/>
                </a:lnTo>
                <a:lnTo>
                  <a:pt x="1344" y="336"/>
                </a:lnTo>
                <a:lnTo>
                  <a:pt x="240" y="336"/>
                </a:lnTo>
                <a:lnTo>
                  <a:pt x="0" y="0"/>
                </a:lnTo>
                <a:close/>
              </a:path>
            </a:pathLst>
          </a:custGeom>
          <a:noFill/>
          <a:ln w="9525">
            <a:noFill/>
            <a:round/>
            <a:headEnd/>
            <a:tailEnd/>
          </a:ln>
        </p:spPr>
        <p:txBody>
          <a:bodyPr lIns="91577" tIns="45789" rIns="91577" bIns="45789"/>
          <a:lstStyle/>
          <a:p>
            <a:pPr algn="ctr" eaLnBrk="0" hangingPunct="0"/>
            <a:endParaRPr lang="zh-CN" altLang="en-US"/>
          </a:p>
        </p:txBody>
      </p:sp>
      <p:sp>
        <p:nvSpPr>
          <p:cNvPr id="20485" name="Rectangle 7"/>
          <p:cNvSpPr>
            <a:spLocks noChangeArrowheads="1"/>
          </p:cNvSpPr>
          <p:nvPr/>
        </p:nvSpPr>
        <p:spPr bwMode="auto">
          <a:xfrm>
            <a:off x="3060700" y="2063750"/>
            <a:ext cx="2538413" cy="495300"/>
          </a:xfrm>
          <a:prstGeom prst="rect">
            <a:avLst/>
          </a:prstGeom>
          <a:solidFill>
            <a:srgbClr val="FFFF99"/>
          </a:solidFill>
          <a:ln w="9525">
            <a:solidFill>
              <a:schemeClr val="tx1"/>
            </a:solidFill>
            <a:miter lim="800000"/>
            <a:headEnd/>
            <a:tailEnd/>
          </a:ln>
        </p:spPr>
        <p:txBody>
          <a:bodyPr wrap="none" lIns="91577" tIns="45789" rIns="91577" bIns="45789" anchor="ctr"/>
          <a:lstStyle/>
          <a:p>
            <a:pPr algn="ctr" eaLnBrk="0" hangingPunct="0"/>
            <a:r>
              <a:rPr kumimoji="1" lang="zh-CN" altLang="en-US" sz="2000">
                <a:solidFill>
                  <a:srgbClr val="333399"/>
                </a:solidFill>
                <a:latin typeface="Arial" pitchFamily="34" charset="0"/>
                <a:ea typeface="黑体" pitchFamily="49" charset="-122"/>
              </a:rPr>
              <a:t>因特网协会 </a:t>
            </a:r>
            <a:r>
              <a:rPr kumimoji="1" lang="en-US" altLang="zh-CN" sz="2000">
                <a:solidFill>
                  <a:srgbClr val="333399"/>
                </a:solidFill>
                <a:latin typeface="Arial" pitchFamily="34" charset="0"/>
                <a:ea typeface="黑体" pitchFamily="49" charset="-122"/>
              </a:rPr>
              <a:t>ISOC</a:t>
            </a:r>
          </a:p>
        </p:txBody>
      </p:sp>
      <p:sp>
        <p:nvSpPr>
          <p:cNvPr id="20486" name="Line 33"/>
          <p:cNvSpPr>
            <a:spLocks noChangeShapeType="1"/>
          </p:cNvSpPr>
          <p:nvPr/>
        </p:nvSpPr>
        <p:spPr bwMode="auto">
          <a:xfrm>
            <a:off x="1982788" y="4533900"/>
            <a:ext cx="615950" cy="576263"/>
          </a:xfrm>
          <a:prstGeom prst="line">
            <a:avLst/>
          </a:prstGeom>
          <a:noFill/>
          <a:ln w="28575">
            <a:solidFill>
              <a:srgbClr val="333399"/>
            </a:solidFill>
            <a:round/>
            <a:headEnd/>
            <a:tailEnd/>
          </a:ln>
        </p:spPr>
        <p:txBody>
          <a:bodyPr lIns="91577" tIns="45789" rIns="91577" bIns="45789"/>
          <a:lstStyle/>
          <a:p>
            <a:endParaRPr lang="zh-CN" altLang="en-US"/>
          </a:p>
        </p:txBody>
      </p:sp>
      <p:sp>
        <p:nvSpPr>
          <p:cNvPr id="20487" name="Line 8"/>
          <p:cNvSpPr>
            <a:spLocks noChangeShapeType="1"/>
          </p:cNvSpPr>
          <p:nvPr/>
        </p:nvSpPr>
        <p:spPr bwMode="auto">
          <a:xfrm>
            <a:off x="3060700" y="2559050"/>
            <a:ext cx="274638" cy="241300"/>
          </a:xfrm>
          <a:prstGeom prst="line">
            <a:avLst/>
          </a:prstGeom>
          <a:noFill/>
          <a:ln w="9525">
            <a:solidFill>
              <a:schemeClr val="tx1"/>
            </a:solidFill>
            <a:round/>
            <a:headEnd/>
            <a:tailEnd/>
          </a:ln>
        </p:spPr>
        <p:txBody>
          <a:bodyPr lIns="91577" tIns="45789" rIns="91577" bIns="45789"/>
          <a:lstStyle/>
          <a:p>
            <a:endParaRPr lang="zh-CN" altLang="en-US"/>
          </a:p>
        </p:txBody>
      </p:sp>
      <p:sp>
        <p:nvSpPr>
          <p:cNvPr id="20488" name="Line 31"/>
          <p:cNvSpPr>
            <a:spLocks noChangeShapeType="1"/>
          </p:cNvSpPr>
          <p:nvPr/>
        </p:nvSpPr>
        <p:spPr bwMode="auto">
          <a:xfrm flipH="1">
            <a:off x="906463" y="4533900"/>
            <a:ext cx="614362" cy="576263"/>
          </a:xfrm>
          <a:prstGeom prst="line">
            <a:avLst/>
          </a:prstGeom>
          <a:noFill/>
          <a:ln w="28575">
            <a:solidFill>
              <a:srgbClr val="333399"/>
            </a:solidFill>
            <a:round/>
            <a:headEnd/>
            <a:tailEnd/>
          </a:ln>
        </p:spPr>
        <p:txBody>
          <a:bodyPr lIns="91577" tIns="45789" rIns="91577" bIns="45789"/>
          <a:lstStyle/>
          <a:p>
            <a:endParaRPr lang="zh-CN" altLang="en-US"/>
          </a:p>
        </p:txBody>
      </p:sp>
      <p:sp>
        <p:nvSpPr>
          <p:cNvPr id="20489" name="Line 9"/>
          <p:cNvSpPr>
            <a:spLocks noChangeShapeType="1"/>
          </p:cNvSpPr>
          <p:nvPr/>
        </p:nvSpPr>
        <p:spPr bwMode="auto">
          <a:xfrm flipH="1">
            <a:off x="5281613" y="2559050"/>
            <a:ext cx="317500" cy="241300"/>
          </a:xfrm>
          <a:prstGeom prst="line">
            <a:avLst/>
          </a:prstGeom>
          <a:noFill/>
          <a:ln w="9525">
            <a:solidFill>
              <a:schemeClr val="tx1"/>
            </a:solidFill>
            <a:round/>
            <a:headEnd/>
            <a:tailEnd/>
          </a:ln>
        </p:spPr>
        <p:txBody>
          <a:bodyPr lIns="91577" tIns="45789" rIns="91577" bIns="45789"/>
          <a:lstStyle/>
          <a:p>
            <a:endParaRPr lang="zh-CN" altLang="en-US"/>
          </a:p>
        </p:txBody>
      </p:sp>
      <p:sp>
        <p:nvSpPr>
          <p:cNvPr id="20490" name="Rectangle 10"/>
          <p:cNvSpPr>
            <a:spLocks noChangeArrowheads="1"/>
          </p:cNvSpPr>
          <p:nvPr/>
        </p:nvSpPr>
        <p:spPr bwMode="auto">
          <a:xfrm>
            <a:off x="450850" y="3944938"/>
            <a:ext cx="2524125" cy="658812"/>
          </a:xfrm>
          <a:prstGeom prst="rect">
            <a:avLst/>
          </a:prstGeom>
          <a:solidFill>
            <a:schemeClr val="bg1"/>
          </a:solidFill>
          <a:ln w="9525">
            <a:solidFill>
              <a:schemeClr val="tx1"/>
            </a:solidFill>
            <a:miter lim="800000"/>
            <a:headEnd/>
            <a:tailEnd/>
          </a:ln>
        </p:spPr>
        <p:txBody>
          <a:bodyPr wrap="none" lIns="91577" tIns="45789" rIns="91577" bIns="45789" anchor="ctr"/>
          <a:lstStyle/>
          <a:p>
            <a:pPr algn="ctr" eaLnBrk="0" hangingPunct="0"/>
            <a:r>
              <a:rPr kumimoji="1" lang="zh-CN" altLang="en-US" sz="2000">
                <a:solidFill>
                  <a:srgbClr val="333399"/>
                </a:solidFill>
                <a:latin typeface="Arial" pitchFamily="34" charset="0"/>
                <a:ea typeface="黑体" pitchFamily="49" charset="-122"/>
              </a:rPr>
              <a:t>因特网研究指导小组</a:t>
            </a:r>
          </a:p>
          <a:p>
            <a:pPr algn="ctr" eaLnBrk="0" hangingPunct="0"/>
            <a:r>
              <a:rPr kumimoji="1" lang="en-US" altLang="zh-CN" sz="2000">
                <a:solidFill>
                  <a:srgbClr val="333399"/>
                </a:solidFill>
                <a:latin typeface="Arial" pitchFamily="34" charset="0"/>
                <a:ea typeface="黑体" pitchFamily="49" charset="-122"/>
              </a:rPr>
              <a:t>IRSG </a:t>
            </a:r>
          </a:p>
        </p:txBody>
      </p:sp>
      <p:sp>
        <p:nvSpPr>
          <p:cNvPr id="20491" name="Rectangle 11"/>
          <p:cNvSpPr>
            <a:spLocks noChangeArrowheads="1"/>
          </p:cNvSpPr>
          <p:nvPr/>
        </p:nvSpPr>
        <p:spPr bwMode="auto">
          <a:xfrm>
            <a:off x="5367338" y="3381375"/>
            <a:ext cx="3448050" cy="2303463"/>
          </a:xfrm>
          <a:prstGeom prst="rect">
            <a:avLst/>
          </a:prstGeom>
          <a:solidFill>
            <a:srgbClr val="FFCC99"/>
          </a:solidFill>
          <a:ln w="9525">
            <a:solidFill>
              <a:schemeClr val="tx1"/>
            </a:solidFill>
            <a:prstDash val="sysDot"/>
            <a:miter lim="800000"/>
            <a:headEnd/>
            <a:tailEnd/>
          </a:ln>
        </p:spPr>
        <p:txBody>
          <a:bodyPr wrap="none" lIns="91577" tIns="45789" rIns="91577" bIns="45789" anchor="ctr"/>
          <a:lstStyle/>
          <a:p>
            <a:pPr algn="ctr" eaLnBrk="0" hangingPunct="0"/>
            <a:endParaRPr lang="zh-CN" altLang="en-US"/>
          </a:p>
        </p:txBody>
      </p:sp>
      <p:sp>
        <p:nvSpPr>
          <p:cNvPr id="20492" name="Text Box 12"/>
          <p:cNvSpPr txBox="1">
            <a:spLocks noChangeArrowheads="1"/>
          </p:cNvSpPr>
          <p:nvPr/>
        </p:nvSpPr>
        <p:spPr bwMode="auto">
          <a:xfrm>
            <a:off x="595313" y="3411538"/>
            <a:ext cx="2417762" cy="398462"/>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Arial" pitchFamily="34" charset="0"/>
                <a:ea typeface="黑体" pitchFamily="49" charset="-122"/>
              </a:rPr>
              <a:t>因特网研究部 </a:t>
            </a:r>
            <a:r>
              <a:rPr kumimoji="1" lang="en-US" altLang="zh-CN" sz="2000">
                <a:solidFill>
                  <a:srgbClr val="333399"/>
                </a:solidFill>
                <a:latin typeface="Arial" pitchFamily="34" charset="0"/>
                <a:ea typeface="黑体" pitchFamily="49" charset="-122"/>
              </a:rPr>
              <a:t>IRTF </a:t>
            </a:r>
          </a:p>
        </p:txBody>
      </p:sp>
      <p:sp>
        <p:nvSpPr>
          <p:cNvPr id="20493" name="Text Box 13"/>
          <p:cNvSpPr txBox="1">
            <a:spLocks noChangeArrowheads="1"/>
          </p:cNvSpPr>
          <p:nvPr/>
        </p:nvSpPr>
        <p:spPr bwMode="auto">
          <a:xfrm>
            <a:off x="5905500" y="3365500"/>
            <a:ext cx="2401888" cy="398463"/>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Arial" pitchFamily="34" charset="0"/>
                <a:ea typeface="黑体" pitchFamily="49" charset="-122"/>
              </a:rPr>
              <a:t>因特网工程部 </a:t>
            </a:r>
            <a:r>
              <a:rPr kumimoji="1" lang="en-US" altLang="zh-CN" sz="2000">
                <a:solidFill>
                  <a:srgbClr val="333399"/>
                </a:solidFill>
                <a:latin typeface="Arial" pitchFamily="34" charset="0"/>
                <a:ea typeface="黑体" pitchFamily="49" charset="-122"/>
              </a:rPr>
              <a:t>IETF </a:t>
            </a:r>
          </a:p>
        </p:txBody>
      </p:sp>
      <p:sp>
        <p:nvSpPr>
          <p:cNvPr id="20494" name="Line 14"/>
          <p:cNvSpPr>
            <a:spLocks noChangeShapeType="1"/>
          </p:cNvSpPr>
          <p:nvPr/>
        </p:nvSpPr>
        <p:spPr bwMode="auto">
          <a:xfrm flipV="1">
            <a:off x="1820863" y="3521075"/>
            <a:ext cx="1514475" cy="433388"/>
          </a:xfrm>
          <a:prstGeom prst="line">
            <a:avLst/>
          </a:prstGeom>
          <a:noFill/>
          <a:ln w="28575">
            <a:solidFill>
              <a:srgbClr val="333399"/>
            </a:solidFill>
            <a:round/>
            <a:headEnd/>
            <a:tailEnd/>
          </a:ln>
        </p:spPr>
        <p:txBody>
          <a:bodyPr lIns="91577" tIns="45789" rIns="91577" bIns="45789"/>
          <a:lstStyle/>
          <a:p>
            <a:endParaRPr lang="zh-CN" altLang="en-US"/>
          </a:p>
        </p:txBody>
      </p:sp>
      <p:sp>
        <p:nvSpPr>
          <p:cNvPr id="20495" name="Line 15"/>
          <p:cNvSpPr>
            <a:spLocks noChangeShapeType="1"/>
          </p:cNvSpPr>
          <p:nvPr/>
        </p:nvSpPr>
        <p:spPr bwMode="auto">
          <a:xfrm flipH="1" flipV="1">
            <a:off x="4752975" y="3463925"/>
            <a:ext cx="2260600" cy="417513"/>
          </a:xfrm>
          <a:prstGeom prst="line">
            <a:avLst/>
          </a:prstGeom>
          <a:noFill/>
          <a:ln w="28575">
            <a:solidFill>
              <a:srgbClr val="333399"/>
            </a:solidFill>
            <a:round/>
            <a:headEnd/>
            <a:tailEnd/>
          </a:ln>
        </p:spPr>
        <p:txBody>
          <a:bodyPr lIns="91577" tIns="45789" rIns="91577" bIns="45789"/>
          <a:lstStyle/>
          <a:p>
            <a:endParaRPr lang="zh-CN" altLang="en-US"/>
          </a:p>
        </p:txBody>
      </p:sp>
      <p:sp>
        <p:nvSpPr>
          <p:cNvPr id="20496" name="Rectangle 16"/>
          <p:cNvSpPr>
            <a:spLocks noChangeArrowheads="1"/>
          </p:cNvSpPr>
          <p:nvPr/>
        </p:nvSpPr>
        <p:spPr bwMode="auto">
          <a:xfrm>
            <a:off x="5786438" y="3875088"/>
            <a:ext cx="2668587" cy="658812"/>
          </a:xfrm>
          <a:prstGeom prst="rect">
            <a:avLst/>
          </a:prstGeom>
          <a:solidFill>
            <a:schemeClr val="bg1"/>
          </a:solidFill>
          <a:ln w="9525">
            <a:solidFill>
              <a:schemeClr val="tx1"/>
            </a:solidFill>
            <a:miter lim="800000"/>
            <a:headEnd/>
            <a:tailEnd/>
          </a:ln>
        </p:spPr>
        <p:txBody>
          <a:bodyPr wrap="none" lIns="91577" tIns="45789" rIns="91577" bIns="45789" anchor="ctr"/>
          <a:lstStyle/>
          <a:p>
            <a:pPr algn="ctr" eaLnBrk="0" hangingPunct="0"/>
            <a:r>
              <a:rPr kumimoji="1" lang="zh-CN" altLang="en-US" sz="2000">
                <a:solidFill>
                  <a:srgbClr val="333399"/>
                </a:solidFill>
                <a:latin typeface="Arial" pitchFamily="34" charset="0"/>
                <a:ea typeface="黑体" pitchFamily="49" charset="-122"/>
              </a:rPr>
              <a:t>因特网工程指导小组</a:t>
            </a:r>
          </a:p>
          <a:p>
            <a:pPr algn="ctr" eaLnBrk="0" hangingPunct="0"/>
            <a:r>
              <a:rPr kumimoji="1" lang="en-US" altLang="zh-CN" sz="2000">
                <a:solidFill>
                  <a:srgbClr val="333399"/>
                </a:solidFill>
                <a:latin typeface="Arial" pitchFamily="34" charset="0"/>
                <a:ea typeface="黑体" pitchFamily="49" charset="-122"/>
              </a:rPr>
              <a:t>IESG </a:t>
            </a:r>
          </a:p>
        </p:txBody>
      </p:sp>
      <p:sp>
        <p:nvSpPr>
          <p:cNvPr id="20497" name="Text Box 17"/>
          <p:cNvSpPr txBox="1">
            <a:spLocks noChangeArrowheads="1"/>
          </p:cNvSpPr>
          <p:nvPr/>
        </p:nvSpPr>
        <p:spPr bwMode="auto">
          <a:xfrm>
            <a:off x="6724650" y="4560888"/>
            <a:ext cx="439738" cy="398462"/>
          </a:xfrm>
          <a:prstGeom prst="rect">
            <a:avLst/>
          </a:prstGeom>
          <a:noFill/>
          <a:ln w="9525">
            <a:noFill/>
            <a:miter lim="800000"/>
            <a:headEnd/>
            <a:tailEnd/>
          </a:ln>
        </p:spPr>
        <p:txBody>
          <a:bodyPr wrap="none" lIns="91577" tIns="45789" rIns="91577" bIns="45789">
            <a:spAutoFit/>
          </a:bodyPr>
          <a:lstStyle/>
          <a:p>
            <a:pPr algn="ctr" eaLnBrk="0" hangingPunct="0"/>
            <a:r>
              <a:rPr kumimoji="1" lang="en-US" altLang="zh-CN" sz="2000" b="1">
                <a:solidFill>
                  <a:srgbClr val="333399"/>
                </a:solidFill>
                <a:latin typeface="Arial" pitchFamily="34" charset="0"/>
                <a:ea typeface="黑体" pitchFamily="49" charset="-122"/>
              </a:rPr>
              <a:t>…</a:t>
            </a:r>
          </a:p>
        </p:txBody>
      </p:sp>
      <p:sp>
        <p:nvSpPr>
          <p:cNvPr id="20498" name="Line 18"/>
          <p:cNvSpPr>
            <a:spLocks noChangeShapeType="1"/>
          </p:cNvSpPr>
          <p:nvPr/>
        </p:nvSpPr>
        <p:spPr bwMode="auto">
          <a:xfrm flipV="1">
            <a:off x="6219825" y="4533900"/>
            <a:ext cx="146050" cy="214313"/>
          </a:xfrm>
          <a:prstGeom prst="line">
            <a:avLst/>
          </a:prstGeom>
          <a:noFill/>
          <a:ln w="28575">
            <a:solidFill>
              <a:srgbClr val="333399"/>
            </a:solidFill>
            <a:round/>
            <a:headEnd/>
            <a:tailEnd/>
          </a:ln>
        </p:spPr>
        <p:txBody>
          <a:bodyPr lIns="91577" tIns="45789" rIns="91577" bIns="45789"/>
          <a:lstStyle/>
          <a:p>
            <a:endParaRPr lang="zh-CN" altLang="en-US"/>
          </a:p>
        </p:txBody>
      </p:sp>
      <p:sp>
        <p:nvSpPr>
          <p:cNvPr id="20499" name="Line 19"/>
          <p:cNvSpPr>
            <a:spLocks noChangeShapeType="1"/>
          </p:cNvSpPr>
          <p:nvPr/>
        </p:nvSpPr>
        <p:spPr bwMode="auto">
          <a:xfrm>
            <a:off x="7588250" y="4530725"/>
            <a:ext cx="241300" cy="168275"/>
          </a:xfrm>
          <a:prstGeom prst="line">
            <a:avLst/>
          </a:prstGeom>
          <a:noFill/>
          <a:ln w="28575">
            <a:solidFill>
              <a:srgbClr val="333399"/>
            </a:solidFill>
            <a:round/>
            <a:headEnd/>
            <a:tailEnd/>
          </a:ln>
        </p:spPr>
        <p:txBody>
          <a:bodyPr lIns="91577" tIns="45789" rIns="91577" bIns="45789"/>
          <a:lstStyle/>
          <a:p>
            <a:endParaRPr lang="zh-CN" altLang="en-US"/>
          </a:p>
        </p:txBody>
      </p:sp>
      <p:sp>
        <p:nvSpPr>
          <p:cNvPr id="20500" name="Rectangle 21"/>
          <p:cNvSpPr>
            <a:spLocks noChangeArrowheads="1"/>
          </p:cNvSpPr>
          <p:nvPr/>
        </p:nvSpPr>
        <p:spPr bwMode="auto">
          <a:xfrm>
            <a:off x="674688" y="5110163"/>
            <a:ext cx="461962" cy="409575"/>
          </a:xfrm>
          <a:prstGeom prst="rect">
            <a:avLst/>
          </a:prstGeom>
          <a:solidFill>
            <a:schemeClr val="bg1"/>
          </a:solidFill>
          <a:ln w="9525">
            <a:solidFill>
              <a:schemeClr val="tx1"/>
            </a:solidFill>
            <a:miter lim="800000"/>
            <a:headEnd/>
            <a:tailEnd/>
          </a:ln>
        </p:spPr>
        <p:txBody>
          <a:bodyPr wrap="none" lIns="91577" tIns="45789" rIns="91577" bIns="45789" anchor="ctr"/>
          <a:lstStyle/>
          <a:p>
            <a:pPr algn="ctr" eaLnBrk="0" hangingPunct="0"/>
            <a:r>
              <a:rPr kumimoji="1" lang="en-US" altLang="zh-CN" sz="2000">
                <a:solidFill>
                  <a:srgbClr val="333399"/>
                </a:solidFill>
                <a:latin typeface="Arial" pitchFamily="34" charset="0"/>
                <a:ea typeface="黑体" pitchFamily="49" charset="-122"/>
              </a:rPr>
              <a:t>RG</a:t>
            </a:r>
          </a:p>
        </p:txBody>
      </p:sp>
      <p:sp>
        <p:nvSpPr>
          <p:cNvPr id="20501" name="Rectangle 24"/>
          <p:cNvSpPr>
            <a:spLocks noChangeArrowheads="1"/>
          </p:cNvSpPr>
          <p:nvPr/>
        </p:nvSpPr>
        <p:spPr bwMode="auto">
          <a:xfrm>
            <a:off x="8204200" y="5181600"/>
            <a:ext cx="538163" cy="412750"/>
          </a:xfrm>
          <a:prstGeom prst="rect">
            <a:avLst/>
          </a:prstGeom>
          <a:solidFill>
            <a:schemeClr val="bg1"/>
          </a:solidFill>
          <a:ln w="9525">
            <a:solidFill>
              <a:schemeClr val="tx1"/>
            </a:solidFill>
            <a:miter lim="800000"/>
            <a:headEnd/>
            <a:tailEnd/>
          </a:ln>
        </p:spPr>
        <p:txBody>
          <a:bodyPr wrap="none" lIns="91577" tIns="45789" rIns="91577" bIns="45789" anchor="ctr"/>
          <a:lstStyle/>
          <a:p>
            <a:pPr algn="ctr" eaLnBrk="0" hangingPunct="0"/>
            <a:r>
              <a:rPr kumimoji="1" lang="en-US" altLang="zh-CN" sz="2000">
                <a:solidFill>
                  <a:srgbClr val="333399"/>
                </a:solidFill>
                <a:latin typeface="Arial" pitchFamily="34" charset="0"/>
                <a:ea typeface="黑体" pitchFamily="49" charset="-122"/>
              </a:rPr>
              <a:t>WG</a:t>
            </a:r>
          </a:p>
        </p:txBody>
      </p:sp>
      <p:sp>
        <p:nvSpPr>
          <p:cNvPr id="20502" name="Text Box 25"/>
          <p:cNvSpPr txBox="1">
            <a:spLocks noChangeArrowheads="1"/>
          </p:cNvSpPr>
          <p:nvPr/>
        </p:nvSpPr>
        <p:spPr bwMode="auto">
          <a:xfrm>
            <a:off x="5975350" y="5072063"/>
            <a:ext cx="439738" cy="396875"/>
          </a:xfrm>
          <a:prstGeom prst="rect">
            <a:avLst/>
          </a:prstGeom>
          <a:noFill/>
          <a:ln w="9525">
            <a:noFill/>
            <a:miter lim="800000"/>
            <a:headEnd/>
            <a:tailEnd/>
          </a:ln>
        </p:spPr>
        <p:txBody>
          <a:bodyPr wrap="none" lIns="91577" tIns="45789" rIns="91577" bIns="45789">
            <a:spAutoFit/>
          </a:bodyPr>
          <a:lstStyle/>
          <a:p>
            <a:pPr algn="ctr" eaLnBrk="0" hangingPunct="0"/>
            <a:r>
              <a:rPr kumimoji="1" lang="en-US" altLang="zh-CN" sz="2000" b="1">
                <a:solidFill>
                  <a:srgbClr val="333399"/>
                </a:solidFill>
                <a:latin typeface="Arial" pitchFamily="34" charset="0"/>
                <a:ea typeface="黑体" pitchFamily="49" charset="-122"/>
              </a:rPr>
              <a:t>…</a:t>
            </a:r>
          </a:p>
        </p:txBody>
      </p:sp>
      <p:sp>
        <p:nvSpPr>
          <p:cNvPr id="20503" name="Text Box 26"/>
          <p:cNvSpPr txBox="1">
            <a:spLocks noChangeArrowheads="1"/>
          </p:cNvSpPr>
          <p:nvPr/>
        </p:nvSpPr>
        <p:spPr bwMode="auto">
          <a:xfrm>
            <a:off x="7727950" y="5072063"/>
            <a:ext cx="438150" cy="396875"/>
          </a:xfrm>
          <a:prstGeom prst="rect">
            <a:avLst/>
          </a:prstGeom>
          <a:noFill/>
          <a:ln w="9525">
            <a:noFill/>
            <a:miter lim="800000"/>
            <a:headEnd/>
            <a:tailEnd/>
          </a:ln>
        </p:spPr>
        <p:txBody>
          <a:bodyPr wrap="none" lIns="91577" tIns="45789" rIns="91577" bIns="45789">
            <a:spAutoFit/>
          </a:bodyPr>
          <a:lstStyle/>
          <a:p>
            <a:pPr algn="ctr" eaLnBrk="0" hangingPunct="0"/>
            <a:r>
              <a:rPr kumimoji="1" lang="en-US" altLang="zh-CN" sz="2000" b="1">
                <a:solidFill>
                  <a:srgbClr val="333399"/>
                </a:solidFill>
                <a:latin typeface="Arial" pitchFamily="34" charset="0"/>
                <a:ea typeface="黑体" pitchFamily="49" charset="-122"/>
              </a:rPr>
              <a:t>…</a:t>
            </a:r>
          </a:p>
        </p:txBody>
      </p:sp>
      <p:sp>
        <p:nvSpPr>
          <p:cNvPr id="20504" name="Line 27"/>
          <p:cNvSpPr>
            <a:spLocks noChangeShapeType="1"/>
          </p:cNvSpPr>
          <p:nvPr/>
        </p:nvSpPr>
        <p:spPr bwMode="auto">
          <a:xfrm flipH="1">
            <a:off x="5675313" y="5026025"/>
            <a:ext cx="306387" cy="165100"/>
          </a:xfrm>
          <a:prstGeom prst="line">
            <a:avLst/>
          </a:prstGeom>
          <a:noFill/>
          <a:ln w="28575">
            <a:solidFill>
              <a:srgbClr val="333399"/>
            </a:solidFill>
            <a:round/>
            <a:headEnd/>
            <a:tailEnd/>
          </a:ln>
        </p:spPr>
        <p:txBody>
          <a:bodyPr lIns="91577" tIns="45789" rIns="91577" bIns="45789"/>
          <a:lstStyle/>
          <a:p>
            <a:endParaRPr lang="zh-CN" altLang="en-US"/>
          </a:p>
        </p:txBody>
      </p:sp>
      <p:sp>
        <p:nvSpPr>
          <p:cNvPr id="20505" name="Line 28"/>
          <p:cNvSpPr>
            <a:spLocks noChangeShapeType="1"/>
          </p:cNvSpPr>
          <p:nvPr/>
        </p:nvSpPr>
        <p:spPr bwMode="auto">
          <a:xfrm>
            <a:off x="6213475" y="5026025"/>
            <a:ext cx="463550" cy="165100"/>
          </a:xfrm>
          <a:prstGeom prst="line">
            <a:avLst/>
          </a:prstGeom>
          <a:noFill/>
          <a:ln w="28575">
            <a:solidFill>
              <a:srgbClr val="333399"/>
            </a:solidFill>
            <a:round/>
            <a:headEnd/>
            <a:tailEnd/>
          </a:ln>
        </p:spPr>
        <p:txBody>
          <a:bodyPr lIns="91577" tIns="45789" rIns="91577" bIns="45789"/>
          <a:lstStyle/>
          <a:p>
            <a:endParaRPr lang="zh-CN" altLang="en-US"/>
          </a:p>
        </p:txBody>
      </p:sp>
      <p:sp>
        <p:nvSpPr>
          <p:cNvPr id="20506" name="Line 29"/>
          <p:cNvSpPr>
            <a:spLocks noChangeShapeType="1"/>
          </p:cNvSpPr>
          <p:nvPr/>
        </p:nvSpPr>
        <p:spPr bwMode="auto">
          <a:xfrm flipH="1">
            <a:off x="7291388" y="5026025"/>
            <a:ext cx="385762" cy="165100"/>
          </a:xfrm>
          <a:prstGeom prst="line">
            <a:avLst/>
          </a:prstGeom>
          <a:noFill/>
          <a:ln w="28575">
            <a:solidFill>
              <a:srgbClr val="333399"/>
            </a:solidFill>
            <a:round/>
            <a:headEnd/>
            <a:tailEnd/>
          </a:ln>
        </p:spPr>
        <p:txBody>
          <a:bodyPr lIns="91577" tIns="45789" rIns="91577" bIns="45789"/>
          <a:lstStyle/>
          <a:p>
            <a:endParaRPr lang="zh-CN" altLang="en-US"/>
          </a:p>
        </p:txBody>
      </p:sp>
      <p:sp>
        <p:nvSpPr>
          <p:cNvPr id="20507" name="Line 30"/>
          <p:cNvSpPr>
            <a:spLocks noChangeShapeType="1"/>
          </p:cNvSpPr>
          <p:nvPr/>
        </p:nvSpPr>
        <p:spPr bwMode="auto">
          <a:xfrm>
            <a:off x="7907338" y="5026025"/>
            <a:ext cx="384175" cy="165100"/>
          </a:xfrm>
          <a:prstGeom prst="line">
            <a:avLst/>
          </a:prstGeom>
          <a:noFill/>
          <a:ln w="28575">
            <a:solidFill>
              <a:srgbClr val="333399"/>
            </a:solidFill>
            <a:round/>
            <a:headEnd/>
            <a:tailEnd/>
          </a:ln>
        </p:spPr>
        <p:txBody>
          <a:bodyPr lIns="91577" tIns="45789" rIns="91577" bIns="45789"/>
          <a:lstStyle/>
          <a:p>
            <a:endParaRPr lang="zh-CN" altLang="en-US"/>
          </a:p>
        </p:txBody>
      </p:sp>
      <p:sp>
        <p:nvSpPr>
          <p:cNvPr id="20508" name="Rectangle 32"/>
          <p:cNvSpPr>
            <a:spLocks noChangeArrowheads="1"/>
          </p:cNvSpPr>
          <p:nvPr/>
        </p:nvSpPr>
        <p:spPr bwMode="auto">
          <a:xfrm>
            <a:off x="2366963" y="5110163"/>
            <a:ext cx="461962" cy="409575"/>
          </a:xfrm>
          <a:prstGeom prst="rect">
            <a:avLst/>
          </a:prstGeom>
          <a:solidFill>
            <a:schemeClr val="bg1"/>
          </a:solidFill>
          <a:ln w="9525">
            <a:solidFill>
              <a:schemeClr val="tx1"/>
            </a:solidFill>
            <a:miter lim="800000"/>
            <a:headEnd/>
            <a:tailEnd/>
          </a:ln>
        </p:spPr>
        <p:txBody>
          <a:bodyPr wrap="none" lIns="91577" tIns="45789" rIns="91577" bIns="45789" anchor="ctr"/>
          <a:lstStyle/>
          <a:p>
            <a:pPr algn="ctr" eaLnBrk="0" hangingPunct="0"/>
            <a:r>
              <a:rPr kumimoji="1" lang="en-US" altLang="zh-CN" sz="2000">
                <a:solidFill>
                  <a:srgbClr val="333399"/>
                </a:solidFill>
                <a:latin typeface="Arial" pitchFamily="34" charset="0"/>
                <a:ea typeface="黑体" pitchFamily="49" charset="-122"/>
              </a:rPr>
              <a:t>RG</a:t>
            </a:r>
          </a:p>
        </p:txBody>
      </p:sp>
      <p:sp>
        <p:nvSpPr>
          <p:cNvPr id="20509" name="Text Box 34"/>
          <p:cNvSpPr txBox="1">
            <a:spLocks noChangeArrowheads="1"/>
          </p:cNvSpPr>
          <p:nvPr/>
        </p:nvSpPr>
        <p:spPr bwMode="auto">
          <a:xfrm>
            <a:off x="1460500" y="5072063"/>
            <a:ext cx="438150" cy="396875"/>
          </a:xfrm>
          <a:prstGeom prst="rect">
            <a:avLst/>
          </a:prstGeom>
          <a:noFill/>
          <a:ln w="9525">
            <a:noFill/>
            <a:miter lim="800000"/>
            <a:headEnd/>
            <a:tailEnd/>
          </a:ln>
        </p:spPr>
        <p:txBody>
          <a:bodyPr wrap="none" lIns="91577" tIns="45789" rIns="91577" bIns="45789">
            <a:spAutoFit/>
          </a:bodyPr>
          <a:lstStyle/>
          <a:p>
            <a:pPr algn="ctr" eaLnBrk="0" hangingPunct="0"/>
            <a:r>
              <a:rPr kumimoji="1" lang="en-US" altLang="zh-CN" sz="2000" b="1">
                <a:solidFill>
                  <a:srgbClr val="333399"/>
                </a:solidFill>
                <a:latin typeface="Arial" pitchFamily="34" charset="0"/>
                <a:ea typeface="黑体" pitchFamily="49" charset="-122"/>
              </a:rPr>
              <a:t>…</a:t>
            </a:r>
          </a:p>
        </p:txBody>
      </p:sp>
      <p:sp>
        <p:nvSpPr>
          <p:cNvPr id="20510" name="Rectangle 35"/>
          <p:cNvSpPr>
            <a:spLocks noChangeArrowheads="1"/>
          </p:cNvSpPr>
          <p:nvPr/>
        </p:nvSpPr>
        <p:spPr bwMode="auto">
          <a:xfrm>
            <a:off x="5913438" y="4699000"/>
            <a:ext cx="579437" cy="390525"/>
          </a:xfrm>
          <a:prstGeom prst="rect">
            <a:avLst/>
          </a:prstGeom>
          <a:solidFill>
            <a:schemeClr val="bg1"/>
          </a:solidFill>
          <a:ln w="9525">
            <a:solidFill>
              <a:schemeClr val="tx1"/>
            </a:solidFill>
            <a:miter lim="800000"/>
            <a:headEnd/>
            <a:tailEnd/>
          </a:ln>
        </p:spPr>
        <p:txBody>
          <a:bodyPr wrap="none" lIns="91577" tIns="45789" rIns="91577" bIns="45789" anchor="ctr"/>
          <a:lstStyle/>
          <a:p>
            <a:pPr algn="ctr" eaLnBrk="0" hangingPunct="0"/>
            <a:r>
              <a:rPr kumimoji="1" lang="zh-CN" altLang="en-US" sz="2000">
                <a:solidFill>
                  <a:srgbClr val="333399"/>
                </a:solidFill>
                <a:latin typeface="Arial" pitchFamily="34" charset="0"/>
                <a:ea typeface="黑体" pitchFamily="49" charset="-122"/>
              </a:rPr>
              <a:t>领域</a:t>
            </a:r>
          </a:p>
        </p:txBody>
      </p:sp>
      <p:sp>
        <p:nvSpPr>
          <p:cNvPr id="20511" name="Rectangle 36"/>
          <p:cNvSpPr>
            <a:spLocks noChangeArrowheads="1"/>
          </p:cNvSpPr>
          <p:nvPr/>
        </p:nvSpPr>
        <p:spPr bwMode="auto">
          <a:xfrm>
            <a:off x="7658100" y="4699000"/>
            <a:ext cx="581025" cy="390525"/>
          </a:xfrm>
          <a:prstGeom prst="rect">
            <a:avLst/>
          </a:prstGeom>
          <a:solidFill>
            <a:schemeClr val="bg1"/>
          </a:solidFill>
          <a:ln w="9525">
            <a:solidFill>
              <a:schemeClr val="tx1"/>
            </a:solidFill>
            <a:miter lim="800000"/>
            <a:headEnd/>
            <a:tailEnd/>
          </a:ln>
        </p:spPr>
        <p:txBody>
          <a:bodyPr wrap="none" lIns="91577" tIns="45789" rIns="91577" bIns="45789" anchor="ctr"/>
          <a:lstStyle/>
          <a:p>
            <a:pPr algn="ctr" eaLnBrk="0" hangingPunct="0"/>
            <a:r>
              <a:rPr kumimoji="1" lang="zh-CN" altLang="en-US" sz="2000">
                <a:solidFill>
                  <a:srgbClr val="333399"/>
                </a:solidFill>
                <a:latin typeface="Arial" pitchFamily="34" charset="0"/>
                <a:ea typeface="黑体" pitchFamily="49" charset="-122"/>
              </a:rPr>
              <a:t>领域</a:t>
            </a:r>
          </a:p>
        </p:txBody>
      </p:sp>
      <p:sp>
        <p:nvSpPr>
          <p:cNvPr id="159781" name="Rectangle 37"/>
          <p:cNvSpPr>
            <a:spLocks noChangeArrowheads="1"/>
          </p:cNvSpPr>
          <p:nvPr/>
        </p:nvSpPr>
        <p:spPr bwMode="auto">
          <a:xfrm>
            <a:off x="3335338" y="2805113"/>
            <a:ext cx="1946275" cy="754062"/>
          </a:xfrm>
          <a:prstGeom prst="rect">
            <a:avLst/>
          </a:prstGeom>
          <a:solidFill>
            <a:schemeClr val="accent1">
              <a:lumMod val="20000"/>
              <a:lumOff val="80000"/>
            </a:schemeClr>
          </a:solidFill>
          <a:ln w="9525">
            <a:solidFill>
              <a:schemeClr val="tx1"/>
            </a:solidFill>
            <a:miter lim="800000"/>
            <a:headEnd/>
            <a:tailEnd/>
          </a:ln>
          <a:effectLst/>
        </p:spPr>
        <p:txBody>
          <a:bodyPr wrap="none" lIns="91577" tIns="45789" rIns="91577" bIns="45789" anchor="ctr"/>
          <a:lstStyle/>
          <a:p>
            <a:pPr algn="ctr" eaLnBrk="0" hangingPunct="0">
              <a:defRPr/>
            </a:pPr>
            <a:r>
              <a:rPr kumimoji="1" lang="zh-CN" altLang="en-US" sz="2000" dirty="0">
                <a:solidFill>
                  <a:srgbClr val="333399"/>
                </a:solidFill>
                <a:latin typeface="Arial" pitchFamily="34" charset="0"/>
                <a:ea typeface="黑体" pitchFamily="2" charset="-122"/>
              </a:rPr>
              <a:t>因特网体系结构</a:t>
            </a:r>
          </a:p>
          <a:p>
            <a:pPr algn="ctr" eaLnBrk="0" hangingPunct="0">
              <a:defRPr/>
            </a:pPr>
            <a:r>
              <a:rPr kumimoji="1" lang="zh-CN" altLang="en-US" sz="2000" dirty="0">
                <a:solidFill>
                  <a:srgbClr val="333399"/>
                </a:solidFill>
                <a:latin typeface="Arial" pitchFamily="34" charset="0"/>
                <a:ea typeface="黑体" pitchFamily="2" charset="-122"/>
              </a:rPr>
              <a:t>研究委员会 </a:t>
            </a:r>
            <a:r>
              <a:rPr kumimoji="1" lang="en-US" altLang="zh-CN" sz="2000" dirty="0">
                <a:solidFill>
                  <a:srgbClr val="333399"/>
                </a:solidFill>
                <a:latin typeface="Arial" pitchFamily="34" charset="0"/>
                <a:ea typeface="黑体" pitchFamily="2" charset="-122"/>
              </a:rPr>
              <a:t>IAB </a:t>
            </a:r>
          </a:p>
        </p:txBody>
      </p:sp>
      <p:sp>
        <p:nvSpPr>
          <p:cNvPr id="20513" name="Rectangle 39"/>
          <p:cNvSpPr>
            <a:spLocks noChangeArrowheads="1"/>
          </p:cNvSpPr>
          <p:nvPr/>
        </p:nvSpPr>
        <p:spPr bwMode="auto">
          <a:xfrm>
            <a:off x="7123113" y="5181600"/>
            <a:ext cx="538162" cy="412750"/>
          </a:xfrm>
          <a:prstGeom prst="rect">
            <a:avLst/>
          </a:prstGeom>
          <a:solidFill>
            <a:schemeClr val="bg1"/>
          </a:solidFill>
          <a:ln w="9525">
            <a:solidFill>
              <a:schemeClr val="tx1"/>
            </a:solidFill>
            <a:miter lim="800000"/>
            <a:headEnd/>
            <a:tailEnd/>
          </a:ln>
        </p:spPr>
        <p:txBody>
          <a:bodyPr wrap="none" lIns="91577" tIns="45789" rIns="91577" bIns="45789" anchor="ctr"/>
          <a:lstStyle/>
          <a:p>
            <a:pPr algn="ctr" eaLnBrk="0" hangingPunct="0"/>
            <a:r>
              <a:rPr kumimoji="1" lang="en-US" altLang="zh-CN" sz="2000">
                <a:solidFill>
                  <a:srgbClr val="333399"/>
                </a:solidFill>
                <a:latin typeface="Arial" pitchFamily="34" charset="0"/>
                <a:ea typeface="黑体" pitchFamily="49" charset="-122"/>
              </a:rPr>
              <a:t>WG</a:t>
            </a:r>
          </a:p>
        </p:txBody>
      </p:sp>
      <p:sp>
        <p:nvSpPr>
          <p:cNvPr id="20514" name="Rectangle 40"/>
          <p:cNvSpPr>
            <a:spLocks noChangeArrowheads="1"/>
          </p:cNvSpPr>
          <p:nvPr/>
        </p:nvSpPr>
        <p:spPr bwMode="auto">
          <a:xfrm>
            <a:off x="6400800" y="5181600"/>
            <a:ext cx="539750" cy="412750"/>
          </a:xfrm>
          <a:prstGeom prst="rect">
            <a:avLst/>
          </a:prstGeom>
          <a:solidFill>
            <a:schemeClr val="bg1"/>
          </a:solidFill>
          <a:ln w="9525">
            <a:solidFill>
              <a:schemeClr val="tx1"/>
            </a:solidFill>
            <a:miter lim="800000"/>
            <a:headEnd/>
            <a:tailEnd/>
          </a:ln>
        </p:spPr>
        <p:txBody>
          <a:bodyPr wrap="none" lIns="91577" tIns="45789" rIns="91577" bIns="45789" anchor="ctr"/>
          <a:lstStyle/>
          <a:p>
            <a:pPr algn="ctr" eaLnBrk="0" hangingPunct="0"/>
            <a:r>
              <a:rPr kumimoji="1" lang="en-US" altLang="zh-CN" sz="2000">
                <a:solidFill>
                  <a:srgbClr val="333399"/>
                </a:solidFill>
                <a:latin typeface="Arial" pitchFamily="34" charset="0"/>
                <a:ea typeface="黑体" pitchFamily="49" charset="-122"/>
              </a:rPr>
              <a:t>WG</a:t>
            </a:r>
          </a:p>
        </p:txBody>
      </p:sp>
      <p:sp>
        <p:nvSpPr>
          <p:cNvPr id="20515" name="Rectangle 41"/>
          <p:cNvSpPr>
            <a:spLocks noChangeArrowheads="1"/>
          </p:cNvSpPr>
          <p:nvPr/>
        </p:nvSpPr>
        <p:spPr bwMode="auto">
          <a:xfrm>
            <a:off x="5427663" y="5181600"/>
            <a:ext cx="538162" cy="412750"/>
          </a:xfrm>
          <a:prstGeom prst="rect">
            <a:avLst/>
          </a:prstGeom>
          <a:solidFill>
            <a:schemeClr val="bg1"/>
          </a:solidFill>
          <a:ln w="9525">
            <a:solidFill>
              <a:schemeClr val="tx1"/>
            </a:solidFill>
            <a:miter lim="800000"/>
            <a:headEnd/>
            <a:tailEnd/>
          </a:ln>
        </p:spPr>
        <p:txBody>
          <a:bodyPr wrap="none" lIns="91577" tIns="45789" rIns="91577" bIns="45789" anchor="ctr"/>
          <a:lstStyle/>
          <a:p>
            <a:pPr algn="ctr" eaLnBrk="0" hangingPunct="0"/>
            <a:r>
              <a:rPr kumimoji="1" lang="en-US" altLang="zh-CN" sz="2000">
                <a:solidFill>
                  <a:srgbClr val="333399"/>
                </a:solidFill>
                <a:latin typeface="Arial" pitchFamily="34" charset="0"/>
                <a:ea typeface="黑体" pitchFamily="49" charset="-122"/>
              </a:rPr>
              <a:t>WG</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87350" y="0"/>
            <a:ext cx="7929563" cy="1301750"/>
          </a:xfrm>
        </p:spPr>
        <p:txBody>
          <a:bodyPr/>
          <a:lstStyle/>
          <a:p>
            <a:r>
              <a:rPr lang="zh-CN" altLang="en-US" smtClean="0">
                <a:latin typeface="Times New Roman" pitchFamily="18" charset="0"/>
                <a:ea typeface="宋体" pitchFamily="2" charset="-122"/>
                <a:cs typeface="Times New Roman" pitchFamily="18" charset="0"/>
              </a:rPr>
              <a:t>互联网的理念</a:t>
            </a:r>
          </a:p>
        </p:txBody>
      </p:sp>
      <p:sp>
        <p:nvSpPr>
          <p:cNvPr id="17411" name="Rectangle 3"/>
          <p:cNvSpPr>
            <a:spLocks noGrp="1" noChangeArrowheads="1"/>
          </p:cNvSpPr>
          <p:nvPr>
            <p:ph type="body" idx="1"/>
          </p:nvPr>
        </p:nvSpPr>
        <p:spPr>
          <a:xfrm>
            <a:off x="234950" y="1454150"/>
            <a:ext cx="8610600" cy="5334000"/>
          </a:xfrm>
        </p:spPr>
        <p:txBody>
          <a:bodyPr/>
          <a:lstStyle/>
          <a:p>
            <a:pPr algn="just" eaLnBrk="1" hangingPunct="1">
              <a:lnSpc>
                <a:spcPct val="150000"/>
              </a:lnSpc>
            </a:pPr>
            <a:r>
              <a:rPr lang="zh-CN" altLang="en-US" sz="3200" b="1" dirty="0" smtClean="0">
                <a:ea typeface="宋体" pitchFamily="2" charset="-122"/>
              </a:rPr>
              <a:t>互联网的开放理念</a:t>
            </a:r>
            <a:endParaRPr lang="en-US" altLang="zh-CN" sz="3200" b="1" dirty="0" smtClean="0">
              <a:ea typeface="宋体" pitchFamily="2" charset="-122"/>
            </a:endParaRPr>
          </a:p>
          <a:p>
            <a:pPr algn="just" eaLnBrk="1" hangingPunct="1">
              <a:lnSpc>
                <a:spcPct val="150000"/>
              </a:lnSpc>
            </a:pPr>
            <a:r>
              <a:rPr lang="zh-CN" altLang="en-US" sz="3200" b="1" dirty="0" smtClean="0">
                <a:ea typeface="宋体" pitchFamily="2" charset="-122"/>
              </a:rPr>
              <a:t>互联网的自组织理念</a:t>
            </a:r>
            <a:endParaRPr lang="en-US" altLang="zh-CN" sz="3200" b="1" dirty="0" smtClean="0">
              <a:ea typeface="宋体" pitchFamily="2" charset="-122"/>
            </a:endParaRPr>
          </a:p>
          <a:p>
            <a:pPr algn="just" eaLnBrk="1" hangingPunct="1">
              <a:lnSpc>
                <a:spcPct val="150000"/>
              </a:lnSpc>
            </a:pPr>
            <a:r>
              <a:rPr lang="zh-CN" altLang="en-US" sz="3200" b="1" dirty="0" smtClean="0">
                <a:latin typeface="Times New Roman" pitchFamily="18" charset="0"/>
                <a:ea typeface="宋体" pitchFamily="2" charset="-122"/>
              </a:rPr>
              <a:t>互联网的分享理念</a:t>
            </a:r>
            <a:endParaRPr lang="en-US" altLang="zh-CN" sz="3200" b="1" dirty="0" smtClean="0">
              <a:latin typeface="Times New Roman" pitchFamily="18" charset="0"/>
              <a:ea typeface="宋体" pitchFamily="2"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387350" y="234950"/>
            <a:ext cx="7929563" cy="1066800"/>
          </a:xfrm>
        </p:spPr>
        <p:txBody>
          <a:bodyPr/>
          <a:lstStyle/>
          <a:p>
            <a:r>
              <a:rPr lang="zh-CN" altLang="en-US" smtClean="0">
                <a:solidFill>
                  <a:srgbClr val="3333CC"/>
                </a:solidFill>
                <a:latin typeface="Times New Roman" pitchFamily="18" charset="0"/>
                <a:ea typeface="宋体" pitchFamily="2" charset="-122"/>
              </a:rPr>
              <a:t>互联网的开放理念</a:t>
            </a:r>
            <a:endParaRPr lang="zh-CN" altLang="en-US" smtClean="0">
              <a:latin typeface="Times New Roman" pitchFamily="18" charset="0"/>
              <a:ea typeface="宋体" pitchFamily="2" charset="-122"/>
              <a:cs typeface="Times New Roman" pitchFamily="18" charset="0"/>
            </a:endParaRPr>
          </a:p>
        </p:txBody>
      </p:sp>
      <p:sp>
        <p:nvSpPr>
          <p:cNvPr id="155651" name="Rectangle 3"/>
          <p:cNvSpPr>
            <a:spLocks noGrp="1" noChangeArrowheads="1"/>
          </p:cNvSpPr>
          <p:nvPr>
            <p:ph type="body" idx="1"/>
          </p:nvPr>
        </p:nvSpPr>
        <p:spPr>
          <a:xfrm>
            <a:off x="387350" y="1530350"/>
            <a:ext cx="8229600" cy="4573588"/>
          </a:xfrm>
        </p:spPr>
        <p:txBody>
          <a:bodyPr/>
          <a:lstStyle/>
          <a:p>
            <a:pPr marL="342900" lvl="1" indent="-342900">
              <a:lnSpc>
                <a:spcPct val="150000"/>
              </a:lnSpc>
              <a:buSzPct val="85000"/>
              <a:buFont typeface="Wingdings" pitchFamily="2" charset="2"/>
              <a:buChar char="n"/>
              <a:defRPr/>
            </a:pPr>
            <a:r>
              <a:rPr lang="zh-CN" altLang="en-US" sz="2800" dirty="0" smtClean="0">
                <a:ea typeface="宋体" pitchFamily="2" charset="-122"/>
                <a:cs typeface="+mn-cs"/>
              </a:rPr>
              <a:t>技术体系的开放</a:t>
            </a:r>
            <a:endParaRPr lang="en-US" altLang="zh-CN" sz="2800" dirty="0" smtClean="0">
              <a:ea typeface="宋体" pitchFamily="2" charset="-122"/>
              <a:cs typeface="+mn-cs"/>
            </a:endParaRPr>
          </a:p>
          <a:p>
            <a:pPr marL="342900" lvl="1" indent="-342900">
              <a:lnSpc>
                <a:spcPct val="150000"/>
              </a:lnSpc>
              <a:buSzPct val="85000"/>
              <a:buFont typeface="Wingdings" pitchFamily="2" charset="2"/>
              <a:buChar char="n"/>
              <a:defRPr/>
            </a:pPr>
            <a:r>
              <a:rPr lang="zh-CN" altLang="en-US" sz="2800" dirty="0" smtClean="0">
                <a:ea typeface="宋体" pitchFamily="2" charset="-122"/>
                <a:cs typeface="+mn-cs"/>
              </a:rPr>
              <a:t>时间空间的开放</a:t>
            </a:r>
            <a:endParaRPr lang="en-US" altLang="zh-CN" sz="2800" dirty="0" smtClean="0">
              <a:ea typeface="宋体" pitchFamily="2" charset="-122"/>
              <a:cs typeface="+mn-cs"/>
            </a:endParaRPr>
          </a:p>
          <a:p>
            <a:pPr marL="342900" lvl="1" indent="-342900">
              <a:lnSpc>
                <a:spcPct val="150000"/>
              </a:lnSpc>
              <a:buSzPct val="85000"/>
              <a:buFont typeface="Wingdings" pitchFamily="2" charset="2"/>
              <a:buChar char="n"/>
              <a:defRPr/>
            </a:pPr>
            <a:r>
              <a:rPr lang="zh-CN" altLang="en-US" sz="2800" dirty="0" smtClean="0">
                <a:ea typeface="宋体" pitchFamily="2" charset="-122"/>
                <a:cs typeface="+mn-cs"/>
              </a:rPr>
              <a:t>信息内容的开放</a:t>
            </a:r>
            <a:endParaRPr lang="en-US" altLang="zh-CN" sz="2800" dirty="0" smtClean="0">
              <a:ea typeface="宋体" pitchFamily="2" charset="-122"/>
              <a:cs typeface="+mn-cs"/>
            </a:endParaRPr>
          </a:p>
          <a:p>
            <a:pPr marL="342900" lvl="1" indent="-342900">
              <a:lnSpc>
                <a:spcPct val="150000"/>
              </a:lnSpc>
              <a:buSzPct val="85000"/>
              <a:buFont typeface="Wingdings" pitchFamily="2" charset="2"/>
              <a:buChar char="n"/>
              <a:defRPr/>
            </a:pPr>
            <a:r>
              <a:rPr lang="zh-CN" altLang="en-US" sz="2800" dirty="0" smtClean="0">
                <a:ea typeface="宋体" pitchFamily="2" charset="-122"/>
                <a:cs typeface="+mn-cs"/>
              </a:rPr>
              <a:t>开放性意味着任何人都能获得网络上的信息和应用，意味着任何个人、任何组织，包括国家和政府，都不能完全控制互联网</a:t>
            </a:r>
            <a:endParaRPr lang="en-US" altLang="zh-CN" sz="2800" dirty="0" smtClean="0">
              <a:ea typeface="宋体" pitchFamily="2" charset="-122"/>
              <a:cs typeface="+mn-cs"/>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87350" y="234950"/>
            <a:ext cx="7929563" cy="1066800"/>
          </a:xfrm>
        </p:spPr>
        <p:txBody>
          <a:bodyPr/>
          <a:lstStyle/>
          <a:p>
            <a:r>
              <a:rPr lang="zh-CN" altLang="en-US" smtClean="0">
                <a:ea typeface="宋体" pitchFamily="2" charset="-122"/>
              </a:rPr>
              <a:t>互联网的自组织理念</a:t>
            </a:r>
            <a:endParaRPr lang="zh-CN" altLang="en-US" smtClean="0">
              <a:latin typeface="Times New Roman" pitchFamily="18" charset="0"/>
              <a:ea typeface="宋体" pitchFamily="2" charset="-122"/>
              <a:cs typeface="Times New Roman" pitchFamily="18" charset="0"/>
            </a:endParaRPr>
          </a:p>
        </p:txBody>
      </p:sp>
      <p:sp>
        <p:nvSpPr>
          <p:cNvPr id="19459" name="Rectangle 3"/>
          <p:cNvSpPr>
            <a:spLocks noGrp="1" noChangeArrowheads="1"/>
          </p:cNvSpPr>
          <p:nvPr>
            <p:ph type="body" idx="1"/>
          </p:nvPr>
        </p:nvSpPr>
        <p:spPr>
          <a:xfrm>
            <a:off x="387350" y="1530350"/>
            <a:ext cx="8229600" cy="4953000"/>
          </a:xfrm>
        </p:spPr>
        <p:txBody>
          <a:bodyPr/>
          <a:lstStyle/>
          <a:p>
            <a:pPr marL="342900" lvl="1" indent="-342900">
              <a:lnSpc>
                <a:spcPct val="150000"/>
              </a:lnSpc>
              <a:buSzPct val="85000"/>
              <a:buFont typeface="Wingdings" pitchFamily="2" charset="2"/>
              <a:buChar char="n"/>
            </a:pPr>
            <a:r>
              <a:rPr lang="zh-CN" altLang="en-US" sz="2800" dirty="0" smtClean="0">
                <a:latin typeface="Times New Roman" pitchFamily="18" charset="0"/>
                <a:ea typeface="宋体" pitchFamily="2" charset="-122"/>
              </a:rPr>
              <a:t>从网络结构角度：互联网是无中心控制，但又极其有序的自组织式网络，由若干自治域（</a:t>
            </a:r>
            <a:r>
              <a:rPr lang="en-US" altLang="zh-CN" sz="2800" dirty="0" smtClean="0">
                <a:latin typeface="Times New Roman" pitchFamily="18" charset="0"/>
                <a:ea typeface="宋体" pitchFamily="2" charset="-122"/>
              </a:rPr>
              <a:t>AS</a:t>
            </a:r>
            <a:r>
              <a:rPr lang="zh-CN" altLang="en-US" sz="2800" dirty="0" smtClean="0">
                <a:latin typeface="Times New Roman" pitchFamily="18" charset="0"/>
                <a:ea typeface="宋体" pitchFamily="2" charset="-122"/>
              </a:rPr>
              <a:t>，</a:t>
            </a:r>
            <a:r>
              <a:rPr lang="zh-CN" altLang="en-US" sz="2800" dirty="0" smtClean="0">
                <a:ea typeface="宋体" pitchFamily="2" charset="-122"/>
              </a:rPr>
              <a:t> </a:t>
            </a:r>
            <a:r>
              <a:rPr lang="en-US" altLang="zh-CN" sz="2800" dirty="0" smtClean="0">
                <a:latin typeface="Times New Roman" pitchFamily="18" charset="0"/>
                <a:ea typeface="宋体" pitchFamily="2" charset="-122"/>
              </a:rPr>
              <a:t>Autonomous System</a:t>
            </a:r>
            <a:r>
              <a:rPr lang="zh-CN" altLang="en-US" sz="2800" dirty="0" smtClean="0">
                <a:latin typeface="Times New Roman" pitchFamily="18" charset="0"/>
                <a:ea typeface="宋体" pitchFamily="2" charset="-122"/>
              </a:rPr>
              <a:t>）组成</a:t>
            </a:r>
            <a:endParaRPr lang="en-US" altLang="zh-CN" sz="2800" dirty="0" smtClean="0">
              <a:latin typeface="Times New Roman" pitchFamily="18" charset="0"/>
              <a:ea typeface="宋体" pitchFamily="2" charset="-122"/>
            </a:endParaRPr>
          </a:p>
          <a:p>
            <a:pPr marL="342900" lvl="1" indent="-342900">
              <a:lnSpc>
                <a:spcPct val="150000"/>
              </a:lnSpc>
              <a:buSzPct val="85000"/>
              <a:buFont typeface="Wingdings" pitchFamily="2" charset="2"/>
              <a:buChar char="n"/>
            </a:pPr>
            <a:r>
              <a:rPr lang="zh-CN" altLang="en-US" sz="2800" dirty="0" smtClean="0">
                <a:ea typeface="宋体" pitchFamily="2" charset="-122"/>
              </a:rPr>
              <a:t>从服务应用角度：“</a:t>
            </a:r>
            <a:r>
              <a:rPr lang="zh-CN" altLang="en-US" sz="2800" dirty="0" smtClean="0">
                <a:latin typeface="Times New Roman" pitchFamily="18" charset="0"/>
                <a:ea typeface="宋体" pitchFamily="2" charset="-122"/>
              </a:rPr>
              <a:t>兴趣社区激发</a:t>
            </a:r>
            <a:r>
              <a:rPr lang="zh-CN" altLang="en-US" sz="2800" dirty="0" smtClean="0">
                <a:ea typeface="宋体" pitchFamily="2" charset="-122"/>
              </a:rPr>
              <a:t>”</a:t>
            </a:r>
            <a:r>
              <a:rPr lang="zh-CN" altLang="en-US" sz="2800" dirty="0" smtClean="0">
                <a:latin typeface="Times New Roman" pitchFamily="18" charset="0"/>
                <a:ea typeface="宋体" pitchFamily="2" charset="-122"/>
              </a:rPr>
              <a:t>式工作方式</a:t>
            </a:r>
            <a:endParaRPr lang="en-US" altLang="zh-CN" sz="2800" dirty="0" smtClean="0">
              <a:latin typeface="Times New Roman" pitchFamily="18" charset="0"/>
              <a:ea typeface="宋体" pitchFamily="2" charset="-122"/>
            </a:endParaRPr>
          </a:p>
          <a:p>
            <a:pPr marL="342900" lvl="1" indent="-342900">
              <a:lnSpc>
                <a:spcPct val="150000"/>
              </a:lnSpc>
              <a:buSzPct val="85000"/>
              <a:buFont typeface="Wingdings" pitchFamily="2" charset="2"/>
              <a:buChar char="n"/>
            </a:pPr>
            <a:r>
              <a:rPr lang="zh-CN" altLang="en-US" sz="2800" dirty="0" smtClean="0">
                <a:latin typeface="Times New Roman" pitchFamily="18" charset="0"/>
                <a:ea typeface="宋体" pitchFamily="2" charset="-122"/>
              </a:rPr>
              <a:t>社交网络、</a:t>
            </a:r>
            <a:r>
              <a:rPr lang="en-US" altLang="zh-CN" sz="2800" dirty="0" smtClean="0">
                <a:latin typeface="Times New Roman" pitchFamily="18" charset="0"/>
                <a:ea typeface="宋体" pitchFamily="2" charset="-122"/>
              </a:rPr>
              <a:t>BBS</a:t>
            </a:r>
            <a:r>
              <a:rPr lang="zh-CN" altLang="en-US" sz="2800" dirty="0" smtClean="0">
                <a:latin typeface="Times New Roman" pitchFamily="18" charset="0"/>
                <a:ea typeface="宋体" pitchFamily="2" charset="-122"/>
              </a:rPr>
              <a:t>论坛、</a:t>
            </a:r>
            <a:r>
              <a:rPr lang="en-US" altLang="zh-CN" sz="2800" dirty="0" smtClean="0">
                <a:latin typeface="Times New Roman" pitchFamily="18" charset="0"/>
                <a:ea typeface="宋体" pitchFamily="2" charset="-122"/>
              </a:rPr>
              <a:t>QQ</a:t>
            </a:r>
            <a:r>
              <a:rPr lang="zh-CN" altLang="en-US" sz="2800" dirty="0" smtClean="0">
                <a:latin typeface="Times New Roman" pitchFamily="18" charset="0"/>
                <a:ea typeface="宋体" pitchFamily="2" charset="-122"/>
              </a:rPr>
              <a:t>群等等</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87350" y="234950"/>
            <a:ext cx="7929563" cy="1066800"/>
          </a:xfrm>
        </p:spPr>
        <p:txBody>
          <a:bodyPr/>
          <a:lstStyle/>
          <a:p>
            <a:r>
              <a:rPr lang="zh-CN" altLang="en-US" smtClean="0">
                <a:ea typeface="宋体" pitchFamily="2" charset="-122"/>
              </a:rPr>
              <a:t>互联网的分享</a:t>
            </a:r>
            <a:r>
              <a:rPr lang="zh-CN" altLang="en-US" smtClean="0">
                <a:solidFill>
                  <a:srgbClr val="3333CC"/>
                </a:solidFill>
                <a:latin typeface="Times New Roman" pitchFamily="18" charset="0"/>
                <a:ea typeface="宋体" pitchFamily="2" charset="-122"/>
              </a:rPr>
              <a:t>理念</a:t>
            </a:r>
            <a:endParaRPr lang="zh-CN" altLang="en-US" smtClean="0">
              <a:latin typeface="Times New Roman" pitchFamily="18" charset="0"/>
              <a:ea typeface="宋体" pitchFamily="2" charset="-122"/>
              <a:cs typeface="Times New Roman" pitchFamily="18" charset="0"/>
            </a:endParaRPr>
          </a:p>
        </p:txBody>
      </p:sp>
      <p:sp>
        <p:nvSpPr>
          <p:cNvPr id="155651" name="Rectangle 3"/>
          <p:cNvSpPr>
            <a:spLocks noGrp="1" noChangeArrowheads="1"/>
          </p:cNvSpPr>
          <p:nvPr>
            <p:ph type="body" idx="1"/>
          </p:nvPr>
        </p:nvSpPr>
        <p:spPr>
          <a:xfrm>
            <a:off x="387350" y="1530350"/>
            <a:ext cx="8229600" cy="4573588"/>
          </a:xfrm>
        </p:spPr>
        <p:txBody>
          <a:bodyPr/>
          <a:lstStyle/>
          <a:p>
            <a:pPr marL="342900" lvl="1" indent="-342900">
              <a:lnSpc>
                <a:spcPct val="150000"/>
              </a:lnSpc>
              <a:buSzPct val="85000"/>
              <a:buFont typeface="Wingdings" pitchFamily="2" charset="2"/>
              <a:buChar char="n"/>
              <a:defRPr/>
            </a:pPr>
            <a:r>
              <a:rPr lang="zh-CN" altLang="en-US" sz="2800" dirty="0" smtClean="0">
                <a:latin typeface="Times New Roman" pitchFamily="18" charset="0"/>
                <a:ea typeface="宋体" pitchFamily="2" charset="-122"/>
              </a:rPr>
              <a:t>人人为我，我为人人</a:t>
            </a:r>
          </a:p>
          <a:p>
            <a:pPr marL="342900" lvl="1" indent="-342900">
              <a:lnSpc>
                <a:spcPct val="150000"/>
              </a:lnSpc>
              <a:buSzPct val="85000"/>
              <a:buFont typeface="Wingdings" pitchFamily="2" charset="2"/>
              <a:buChar char="n"/>
              <a:defRPr/>
            </a:pPr>
            <a:r>
              <a:rPr lang="zh-CN" altLang="en-US" sz="2800" dirty="0" smtClean="0">
                <a:latin typeface="Times New Roman" pitchFamily="18" charset="0"/>
                <a:ea typeface="宋体" pitchFamily="2" charset="-122"/>
              </a:rPr>
              <a:t>人人参与：任何人都是互联网信息和应用的接收者，同时也是信息的传播者和创造者</a:t>
            </a:r>
            <a:endParaRPr lang="en-US" altLang="zh-CN" sz="2800" dirty="0" smtClean="0">
              <a:latin typeface="Times New Roman" pitchFamily="18" charset="0"/>
              <a:ea typeface="宋体" pitchFamily="2" charset="-122"/>
            </a:endParaRPr>
          </a:p>
          <a:p>
            <a:pPr marL="342900" lvl="1" indent="-342900">
              <a:lnSpc>
                <a:spcPct val="150000"/>
              </a:lnSpc>
              <a:buSzPct val="85000"/>
              <a:buFont typeface="Wingdings" pitchFamily="2" charset="2"/>
              <a:buChar char="n"/>
              <a:defRPr/>
            </a:pPr>
            <a:r>
              <a:rPr lang="zh-CN" altLang="en-US" sz="2800" dirty="0" smtClean="0">
                <a:latin typeface="Times New Roman" pitchFamily="18" charset="0"/>
                <a:ea typeface="宋体" pitchFamily="2" charset="-122"/>
              </a:rPr>
              <a:t>互联网的开放性和分享精神是互联网取得高速发展的更本原因</a:t>
            </a:r>
            <a:endParaRPr lang="en-US" altLang="zh-CN" sz="2800" dirty="0" smtClean="0">
              <a:latin typeface="Times New Roman" pitchFamily="18" charset="0"/>
              <a:ea typeface="宋体" pitchFamily="2" charset="-122"/>
            </a:endParaRPr>
          </a:p>
          <a:p>
            <a:pPr marL="342900" lvl="1" indent="-342900">
              <a:lnSpc>
                <a:spcPct val="150000"/>
              </a:lnSpc>
              <a:buSzPct val="85000"/>
              <a:buFont typeface="Wingdings" pitchFamily="2" charset="2"/>
              <a:buChar char="n"/>
              <a:defRPr/>
            </a:pPr>
            <a:r>
              <a:rPr lang="zh-CN" altLang="en-US" sz="2800" dirty="0" smtClean="0">
                <a:latin typeface="Times New Roman" pitchFamily="18" charset="0"/>
                <a:ea typeface="宋体" pitchFamily="2" charset="-122"/>
              </a:rPr>
              <a:t>百度文库、优酷视频、</a:t>
            </a:r>
            <a:r>
              <a:rPr lang="en-US" altLang="zh-CN" sz="2800" dirty="0" err="1" smtClean="0">
                <a:latin typeface="Times New Roman" pitchFamily="18" charset="0"/>
                <a:ea typeface="宋体" pitchFamily="2" charset="-122"/>
              </a:rPr>
              <a:t>Youtube</a:t>
            </a:r>
            <a:r>
              <a:rPr lang="zh-CN" altLang="en-US" sz="2800" dirty="0" smtClean="0">
                <a:latin typeface="Times New Roman" pitchFamily="18" charset="0"/>
                <a:ea typeface="宋体" pitchFamily="2" charset="-122"/>
              </a:rPr>
              <a:t>视频、</a:t>
            </a:r>
            <a:r>
              <a:rPr lang="en-US" altLang="zh-CN" sz="2800" dirty="0" smtClean="0">
                <a:latin typeface="Times New Roman" pitchFamily="18" charset="0"/>
                <a:ea typeface="宋体" pitchFamily="2" charset="-122"/>
              </a:rPr>
              <a:t>Google</a:t>
            </a:r>
            <a:r>
              <a:rPr lang="zh-CN" altLang="en-US" sz="2800" dirty="0" smtClean="0">
                <a:latin typeface="Times New Roman" pitchFamily="18" charset="0"/>
                <a:ea typeface="宋体" pitchFamily="2" charset="-122"/>
              </a:rPr>
              <a:t>地图</a:t>
            </a:r>
            <a:endParaRPr lang="en-US" altLang="zh-CN" sz="2800" dirty="0" smtClean="0">
              <a:ea typeface="宋体" pitchFamily="2" charset="-122"/>
              <a:cs typeface="+mn-cs"/>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11150" y="234950"/>
            <a:ext cx="8005763" cy="1066800"/>
          </a:xfrm>
        </p:spPr>
        <p:txBody>
          <a:bodyPr/>
          <a:lstStyle/>
          <a:p>
            <a:r>
              <a:rPr lang="zh-CN" altLang="en-US" smtClean="0">
                <a:latin typeface="Times New Roman" pitchFamily="18" charset="0"/>
                <a:ea typeface="宋体" pitchFamily="2" charset="-122"/>
                <a:cs typeface="Times New Roman" pitchFamily="18" charset="0"/>
              </a:rPr>
              <a:t>物联网（</a:t>
            </a:r>
            <a:r>
              <a:rPr lang="en-US" altLang="zh-CN" smtClean="0">
                <a:latin typeface="Times New Roman" pitchFamily="18" charset="0"/>
                <a:ea typeface="宋体" pitchFamily="2" charset="-122"/>
                <a:cs typeface="Times New Roman" pitchFamily="18" charset="0"/>
              </a:rPr>
              <a:t>Internet of Things</a:t>
            </a:r>
            <a:r>
              <a:rPr lang="zh-CN" altLang="en-US" smtClean="0">
                <a:latin typeface="Times New Roman" pitchFamily="18" charset="0"/>
                <a:ea typeface="宋体" pitchFamily="2" charset="-122"/>
                <a:cs typeface="Times New Roman" pitchFamily="18" charset="0"/>
              </a:rPr>
              <a:t>）</a:t>
            </a:r>
          </a:p>
        </p:txBody>
      </p:sp>
      <p:sp>
        <p:nvSpPr>
          <p:cNvPr id="22531" name="内容占位符 3"/>
          <p:cNvSpPr>
            <a:spLocks noGrp="1"/>
          </p:cNvSpPr>
          <p:nvPr>
            <p:ph idx="1"/>
          </p:nvPr>
        </p:nvSpPr>
        <p:spPr/>
        <p:txBody>
          <a:bodyPr/>
          <a:lstStyle/>
          <a:p>
            <a:pPr>
              <a:lnSpc>
                <a:spcPct val="150000"/>
              </a:lnSpc>
            </a:pPr>
            <a:r>
              <a:rPr lang="zh-CN" altLang="en-US" dirty="0" smtClean="0">
                <a:latin typeface="Times New Roman" pitchFamily="18" charset="0"/>
                <a:ea typeface="宋体" pitchFamily="2" charset="-122"/>
                <a:cs typeface="Times New Roman" pitchFamily="18" charset="0"/>
              </a:rPr>
              <a:t>物联网（</a:t>
            </a:r>
            <a:r>
              <a:rPr lang="en-US" altLang="zh-CN" dirty="0" err="1" smtClean="0">
                <a:latin typeface="Times New Roman" pitchFamily="18" charset="0"/>
                <a:ea typeface="宋体" pitchFamily="2" charset="-122"/>
                <a:cs typeface="Times New Roman" pitchFamily="18" charset="0"/>
              </a:rPr>
              <a:t>IoT</a:t>
            </a:r>
            <a:r>
              <a:rPr lang="zh-CN" altLang="en-US" dirty="0" smtClean="0">
                <a:latin typeface="Times New Roman" pitchFamily="18" charset="0"/>
                <a:ea typeface="宋体" pitchFamily="2" charset="-122"/>
                <a:cs typeface="Times New Roman" pitchFamily="18" charset="0"/>
              </a:rPr>
              <a:t>，</a:t>
            </a:r>
            <a:r>
              <a:rPr lang="en-US" altLang="zh-CN" dirty="0" smtClean="0">
                <a:latin typeface="Times New Roman" pitchFamily="18" charset="0"/>
                <a:ea typeface="宋体" pitchFamily="2" charset="-122"/>
                <a:cs typeface="Times New Roman" pitchFamily="18" charset="0"/>
              </a:rPr>
              <a:t>Internet of Things</a:t>
            </a:r>
            <a:r>
              <a:rPr lang="zh-CN" altLang="en-US" dirty="0" smtClean="0">
                <a:latin typeface="Times New Roman" pitchFamily="18" charset="0"/>
                <a:ea typeface="宋体" pitchFamily="2" charset="-122"/>
                <a:cs typeface="Times New Roman" pitchFamily="18" charset="0"/>
              </a:rPr>
              <a:t>）是由具有自我</a:t>
            </a:r>
            <a:r>
              <a:rPr lang="zh-CN" altLang="en-US" b="1" dirty="0" smtClean="0">
                <a:solidFill>
                  <a:srgbClr val="FF0000"/>
                </a:solidFill>
                <a:latin typeface="Times New Roman" pitchFamily="18" charset="0"/>
                <a:ea typeface="宋体" pitchFamily="2" charset="-122"/>
                <a:cs typeface="Times New Roman" pitchFamily="18" charset="0"/>
              </a:rPr>
              <a:t>标识</a:t>
            </a:r>
            <a:r>
              <a:rPr lang="zh-CN" altLang="en-US" dirty="0" smtClean="0">
                <a:latin typeface="Times New Roman" pitchFamily="18" charset="0"/>
                <a:ea typeface="宋体" pitchFamily="2" charset="-122"/>
                <a:cs typeface="Times New Roman" pitchFamily="18" charset="0"/>
              </a:rPr>
              <a:t>、</a:t>
            </a:r>
            <a:r>
              <a:rPr lang="zh-CN" altLang="en-US" b="1" dirty="0" smtClean="0">
                <a:solidFill>
                  <a:srgbClr val="FF0000"/>
                </a:solidFill>
                <a:latin typeface="Times New Roman" pitchFamily="18" charset="0"/>
                <a:ea typeface="宋体" pitchFamily="2" charset="-122"/>
                <a:cs typeface="Times New Roman" pitchFamily="18" charset="0"/>
              </a:rPr>
              <a:t>感知</a:t>
            </a:r>
            <a:r>
              <a:rPr lang="zh-CN" altLang="en-US" dirty="0" smtClean="0">
                <a:latin typeface="Times New Roman" pitchFamily="18" charset="0"/>
                <a:ea typeface="宋体" pitchFamily="2" charset="-122"/>
                <a:cs typeface="Times New Roman" pitchFamily="18" charset="0"/>
              </a:rPr>
              <a:t>和</a:t>
            </a:r>
            <a:r>
              <a:rPr lang="zh-CN" altLang="en-US" b="1" dirty="0" smtClean="0">
                <a:solidFill>
                  <a:srgbClr val="FF0000"/>
                </a:solidFill>
                <a:latin typeface="Times New Roman" pitchFamily="18" charset="0"/>
                <a:ea typeface="宋体" pitchFamily="2" charset="-122"/>
                <a:cs typeface="Times New Roman" pitchFamily="18" charset="0"/>
              </a:rPr>
              <a:t>智能</a:t>
            </a:r>
            <a:r>
              <a:rPr lang="zh-CN" altLang="en-US" dirty="0" smtClean="0">
                <a:latin typeface="Times New Roman" pitchFamily="18" charset="0"/>
                <a:ea typeface="宋体" pitchFamily="2" charset="-122"/>
                <a:cs typeface="Times New Roman" pitchFamily="18" charset="0"/>
              </a:rPr>
              <a:t>的物理实体基于通信技术相互连接形成的网络，这些物理网络设备可以在</a:t>
            </a:r>
            <a:r>
              <a:rPr lang="zh-CN" altLang="en-US" b="1" dirty="0" smtClean="0">
                <a:solidFill>
                  <a:srgbClr val="FF0000"/>
                </a:solidFill>
                <a:latin typeface="Times New Roman" pitchFamily="18" charset="0"/>
                <a:ea typeface="宋体" pitchFamily="2" charset="-122"/>
                <a:cs typeface="Times New Roman" pitchFamily="18" charset="0"/>
              </a:rPr>
              <a:t>无需人工干预</a:t>
            </a:r>
            <a:r>
              <a:rPr lang="zh-CN" altLang="en-US" dirty="0" smtClean="0">
                <a:latin typeface="Times New Roman" pitchFamily="18" charset="0"/>
                <a:ea typeface="宋体" pitchFamily="2" charset="-122"/>
                <a:cs typeface="Times New Roman" pitchFamily="18" charset="0"/>
              </a:rPr>
              <a:t>的条件下实现协同和互动，为人们提供</a:t>
            </a:r>
            <a:r>
              <a:rPr lang="zh-CN" altLang="en-US" b="1" dirty="0" smtClean="0">
                <a:solidFill>
                  <a:srgbClr val="FF0000"/>
                </a:solidFill>
                <a:latin typeface="Times New Roman" pitchFamily="18" charset="0"/>
                <a:ea typeface="宋体" pitchFamily="2" charset="-122"/>
                <a:cs typeface="Times New Roman" pitchFamily="18" charset="0"/>
              </a:rPr>
              <a:t>智慧和集约</a:t>
            </a:r>
            <a:r>
              <a:rPr lang="zh-CN" altLang="en-US" dirty="0" smtClean="0">
                <a:latin typeface="Times New Roman" pitchFamily="18" charset="0"/>
                <a:ea typeface="宋体" pitchFamily="2" charset="-122"/>
                <a:cs typeface="Times New Roman" pitchFamily="18" charset="0"/>
              </a:rPr>
              <a:t>的服务。传感网是物联网的基础，是物联网的重要组成部分。</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11150" y="234950"/>
            <a:ext cx="8005763" cy="1066800"/>
          </a:xfrm>
        </p:spPr>
        <p:txBody>
          <a:bodyPr/>
          <a:lstStyle/>
          <a:p>
            <a:r>
              <a:rPr lang="zh-CN" altLang="en-US" smtClean="0">
                <a:latin typeface="Times New Roman" pitchFamily="18" charset="0"/>
                <a:ea typeface="宋体" pitchFamily="2" charset="-122"/>
                <a:cs typeface="Times New Roman" pitchFamily="18" charset="0"/>
              </a:rPr>
              <a:t>物联网结构</a:t>
            </a:r>
          </a:p>
        </p:txBody>
      </p:sp>
      <p:pic>
        <p:nvPicPr>
          <p:cNvPr id="23555" name="Picture 4" descr="图片13"/>
          <p:cNvPicPr>
            <a:picLocks noChangeAspect="1" noChangeArrowheads="1"/>
          </p:cNvPicPr>
          <p:nvPr/>
        </p:nvPicPr>
        <p:blipFill>
          <a:blip r:embed="rId2"/>
          <a:srcRect/>
          <a:stretch>
            <a:fillRect/>
          </a:stretch>
        </p:blipFill>
        <p:spPr bwMode="auto">
          <a:xfrm>
            <a:off x="387350" y="1454150"/>
            <a:ext cx="8212138" cy="5308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311150" y="234950"/>
            <a:ext cx="8005763" cy="1066800"/>
          </a:xfrm>
        </p:spPr>
        <p:txBody>
          <a:bodyPr/>
          <a:lstStyle/>
          <a:p>
            <a:r>
              <a:rPr lang="zh-CN" altLang="en-US" smtClean="0">
                <a:latin typeface="Times New Roman" pitchFamily="18" charset="0"/>
                <a:ea typeface="宋体" pitchFamily="2" charset="-122"/>
                <a:cs typeface="Times New Roman" pitchFamily="18" charset="0"/>
              </a:rPr>
              <a:t>物联网应用领域</a:t>
            </a:r>
          </a:p>
        </p:txBody>
      </p:sp>
      <p:graphicFrame>
        <p:nvGraphicFramePr>
          <p:cNvPr id="2050" name="Object 2"/>
          <p:cNvGraphicFramePr>
            <a:graphicFrameLocks noChangeAspect="1"/>
          </p:cNvGraphicFramePr>
          <p:nvPr/>
        </p:nvGraphicFramePr>
        <p:xfrm>
          <a:off x="1119188" y="2139950"/>
          <a:ext cx="6030912" cy="4648200"/>
        </p:xfrm>
        <a:graphic>
          <a:graphicData uri="http://schemas.openxmlformats.org/presentationml/2006/ole">
            <p:oleObj spid="_x0000_s2050" name="Visio" r:id="rId3" imgW="6152571" imgH="4742200" progId="Visio.Drawing.11">
              <p:embed/>
            </p:oleObj>
          </a:graphicData>
        </a:graphic>
      </p:graphicFrame>
      <p:pic>
        <p:nvPicPr>
          <p:cNvPr id="2052" name="Picture 4" descr="internet cloud smaller"/>
          <p:cNvPicPr>
            <a:picLocks noChangeAspect="1" noChangeArrowheads="1"/>
          </p:cNvPicPr>
          <p:nvPr/>
        </p:nvPicPr>
        <p:blipFill>
          <a:blip r:embed="rId4"/>
          <a:srcRect/>
          <a:stretch>
            <a:fillRect/>
          </a:stretch>
        </p:blipFill>
        <p:spPr bwMode="auto">
          <a:xfrm>
            <a:off x="4557713" y="2217738"/>
            <a:ext cx="3211512" cy="1943100"/>
          </a:xfrm>
          <a:prstGeom prst="rect">
            <a:avLst/>
          </a:prstGeom>
          <a:noFill/>
          <a:ln w="9525">
            <a:noFill/>
            <a:miter lim="800000"/>
            <a:headEnd/>
            <a:tailEnd/>
          </a:ln>
        </p:spPr>
      </p:pic>
      <p:sp>
        <p:nvSpPr>
          <p:cNvPr id="7" name="Line 6"/>
          <p:cNvSpPr>
            <a:spLocks noChangeShapeType="1"/>
          </p:cNvSpPr>
          <p:nvPr/>
        </p:nvSpPr>
        <p:spPr bwMode="auto">
          <a:xfrm>
            <a:off x="2444750" y="2597150"/>
            <a:ext cx="2309813" cy="276225"/>
          </a:xfrm>
          <a:prstGeom prst="line">
            <a:avLst/>
          </a:prstGeom>
          <a:noFill/>
          <a:ln w="12700">
            <a:solidFill>
              <a:schemeClr val="tx1"/>
            </a:solidFill>
            <a:round/>
            <a:headEnd/>
            <a:tailEnd/>
          </a:ln>
          <a:effectLst/>
        </p:spPr>
        <p:txBody>
          <a:bodyPr anchor="ctr">
            <a:spAutoFit/>
          </a:bodyPr>
          <a:lstStyle/>
          <a:p>
            <a:pPr>
              <a:defRPr/>
            </a:pPr>
            <a:endParaRPr lang="zh-CN" altLang="en-US" sz="4400">
              <a:solidFill>
                <a:schemeClr val="bg1"/>
              </a:solidFill>
              <a:effectLst>
                <a:outerShdw blurRad="38100" dist="38100" dir="2700000" algn="tl">
                  <a:srgbClr val="000000">
                    <a:alpha val="43137"/>
                  </a:srgbClr>
                </a:outerShdw>
              </a:effectLst>
            </a:endParaRPr>
          </a:p>
        </p:txBody>
      </p:sp>
      <p:sp>
        <p:nvSpPr>
          <p:cNvPr id="8" name="Line 7"/>
          <p:cNvSpPr>
            <a:spLocks noChangeShapeType="1"/>
          </p:cNvSpPr>
          <p:nvPr/>
        </p:nvSpPr>
        <p:spPr bwMode="auto">
          <a:xfrm flipV="1">
            <a:off x="2860675" y="3259138"/>
            <a:ext cx="1841500" cy="334962"/>
          </a:xfrm>
          <a:prstGeom prst="line">
            <a:avLst/>
          </a:prstGeom>
          <a:noFill/>
          <a:ln w="12700">
            <a:solidFill>
              <a:schemeClr val="tx1"/>
            </a:solidFill>
            <a:round/>
            <a:headEnd/>
            <a:tailEnd/>
          </a:ln>
          <a:effectLst/>
        </p:spPr>
        <p:txBody>
          <a:bodyPr anchor="ctr">
            <a:spAutoFit/>
          </a:bodyPr>
          <a:lstStyle/>
          <a:p>
            <a:pPr>
              <a:defRPr/>
            </a:pPr>
            <a:endParaRPr lang="zh-CN" altLang="en-US" sz="4400">
              <a:solidFill>
                <a:schemeClr val="bg1"/>
              </a:solidFill>
              <a:effectLst>
                <a:outerShdw blurRad="38100" dist="38100" dir="2700000" algn="tl">
                  <a:srgbClr val="000000">
                    <a:alpha val="43137"/>
                  </a:srgbClr>
                </a:outerShdw>
              </a:effectLst>
            </a:endParaRPr>
          </a:p>
        </p:txBody>
      </p:sp>
      <p:sp>
        <p:nvSpPr>
          <p:cNvPr id="9" name="Line 8"/>
          <p:cNvSpPr>
            <a:spLocks noChangeShapeType="1"/>
          </p:cNvSpPr>
          <p:nvPr/>
        </p:nvSpPr>
        <p:spPr bwMode="auto">
          <a:xfrm>
            <a:off x="6891338" y="3632200"/>
            <a:ext cx="838200" cy="1095375"/>
          </a:xfrm>
          <a:prstGeom prst="line">
            <a:avLst/>
          </a:prstGeom>
          <a:noFill/>
          <a:ln w="12700">
            <a:solidFill>
              <a:schemeClr val="tx1"/>
            </a:solidFill>
            <a:round/>
            <a:headEnd/>
            <a:tailEnd/>
          </a:ln>
          <a:effectLst/>
        </p:spPr>
        <p:txBody>
          <a:bodyPr wrap="none" anchor="ctr">
            <a:spAutoFit/>
          </a:bodyPr>
          <a:lstStyle/>
          <a:p>
            <a:pPr>
              <a:defRPr/>
            </a:pPr>
            <a:endParaRPr lang="zh-CN" altLang="en-US" sz="4400">
              <a:solidFill>
                <a:schemeClr val="bg1"/>
              </a:solidFill>
              <a:effectLst>
                <a:outerShdw blurRad="38100" dist="38100" dir="2700000" algn="tl">
                  <a:srgbClr val="000000">
                    <a:alpha val="43137"/>
                  </a:srgbClr>
                </a:outerShdw>
              </a:effectLst>
            </a:endParaRPr>
          </a:p>
        </p:txBody>
      </p:sp>
      <p:sp>
        <p:nvSpPr>
          <p:cNvPr id="10" name="Line 9"/>
          <p:cNvSpPr>
            <a:spLocks noChangeShapeType="1"/>
          </p:cNvSpPr>
          <p:nvPr/>
        </p:nvSpPr>
        <p:spPr bwMode="auto">
          <a:xfrm>
            <a:off x="6183313" y="3838575"/>
            <a:ext cx="334962" cy="1622425"/>
          </a:xfrm>
          <a:prstGeom prst="line">
            <a:avLst/>
          </a:prstGeom>
          <a:noFill/>
          <a:ln w="12700">
            <a:solidFill>
              <a:schemeClr val="tx1"/>
            </a:solidFill>
            <a:round/>
            <a:headEnd/>
            <a:tailEnd/>
          </a:ln>
          <a:effectLst/>
        </p:spPr>
        <p:txBody>
          <a:bodyPr wrap="none" anchor="ctr">
            <a:spAutoFit/>
          </a:bodyPr>
          <a:lstStyle/>
          <a:p>
            <a:pPr>
              <a:defRPr/>
            </a:pPr>
            <a:endParaRPr lang="zh-CN" altLang="en-US" sz="4400">
              <a:solidFill>
                <a:schemeClr val="bg1"/>
              </a:solidFill>
              <a:effectLst>
                <a:outerShdw blurRad="38100" dist="38100" dir="2700000" algn="tl">
                  <a:srgbClr val="000000">
                    <a:alpha val="43137"/>
                  </a:srgbClr>
                </a:outerShdw>
              </a:effectLst>
            </a:endParaRPr>
          </a:p>
        </p:txBody>
      </p:sp>
      <p:sp>
        <p:nvSpPr>
          <p:cNvPr id="11" name="Line 10"/>
          <p:cNvSpPr>
            <a:spLocks noChangeShapeType="1"/>
          </p:cNvSpPr>
          <p:nvPr/>
        </p:nvSpPr>
        <p:spPr bwMode="auto">
          <a:xfrm flipH="1">
            <a:off x="5218113" y="3941763"/>
            <a:ext cx="398462" cy="1828800"/>
          </a:xfrm>
          <a:prstGeom prst="line">
            <a:avLst/>
          </a:prstGeom>
          <a:noFill/>
          <a:ln w="12700">
            <a:solidFill>
              <a:schemeClr val="tx1"/>
            </a:solidFill>
            <a:round/>
            <a:headEnd/>
            <a:tailEnd/>
          </a:ln>
          <a:effectLst/>
        </p:spPr>
        <p:txBody>
          <a:bodyPr anchor="ctr">
            <a:spAutoFit/>
          </a:bodyPr>
          <a:lstStyle/>
          <a:p>
            <a:pPr>
              <a:defRPr/>
            </a:pPr>
            <a:endParaRPr lang="zh-CN" altLang="en-US" sz="4400">
              <a:solidFill>
                <a:schemeClr val="bg1"/>
              </a:solidFill>
              <a:effectLst>
                <a:outerShdw blurRad="38100" dist="38100" dir="2700000" algn="tl">
                  <a:srgbClr val="000000">
                    <a:alpha val="43137"/>
                  </a:srgbClr>
                </a:outerShdw>
              </a:effectLst>
            </a:endParaRPr>
          </a:p>
        </p:txBody>
      </p:sp>
      <p:sp>
        <p:nvSpPr>
          <p:cNvPr id="12" name="Line 11"/>
          <p:cNvSpPr>
            <a:spLocks noChangeShapeType="1"/>
          </p:cNvSpPr>
          <p:nvPr/>
        </p:nvSpPr>
        <p:spPr bwMode="auto">
          <a:xfrm flipH="1">
            <a:off x="4264025" y="3903663"/>
            <a:ext cx="773113" cy="1055687"/>
          </a:xfrm>
          <a:prstGeom prst="line">
            <a:avLst/>
          </a:prstGeom>
          <a:noFill/>
          <a:ln w="12700">
            <a:solidFill>
              <a:schemeClr val="tx1"/>
            </a:solidFill>
            <a:round/>
            <a:headEnd/>
            <a:tailEnd/>
          </a:ln>
          <a:effectLst/>
        </p:spPr>
        <p:txBody>
          <a:bodyPr wrap="none" anchor="ctr">
            <a:spAutoFit/>
          </a:bodyPr>
          <a:lstStyle/>
          <a:p>
            <a:pPr>
              <a:defRPr/>
            </a:pPr>
            <a:endParaRPr lang="zh-CN" altLang="en-US" sz="4400">
              <a:solidFill>
                <a:schemeClr val="bg1"/>
              </a:solidFill>
              <a:effectLst>
                <a:outerShdw blurRad="38100" dist="38100" dir="2700000" algn="tl">
                  <a:srgbClr val="000000">
                    <a:alpha val="43137"/>
                  </a:srgbClr>
                </a:outerShdw>
              </a:effectLst>
            </a:endParaRPr>
          </a:p>
        </p:txBody>
      </p:sp>
      <p:sp>
        <p:nvSpPr>
          <p:cNvPr id="13" name="Line 12"/>
          <p:cNvSpPr>
            <a:spLocks noChangeShapeType="1"/>
          </p:cNvSpPr>
          <p:nvPr/>
        </p:nvSpPr>
        <p:spPr bwMode="auto">
          <a:xfrm flipH="1">
            <a:off x="3492500" y="3659188"/>
            <a:ext cx="1249363" cy="539750"/>
          </a:xfrm>
          <a:prstGeom prst="line">
            <a:avLst/>
          </a:prstGeom>
          <a:noFill/>
          <a:ln w="12700">
            <a:solidFill>
              <a:schemeClr val="tx1"/>
            </a:solidFill>
            <a:round/>
            <a:headEnd/>
            <a:tailEnd/>
          </a:ln>
          <a:effectLst/>
        </p:spPr>
        <p:txBody>
          <a:bodyPr wrap="none" anchor="ctr">
            <a:spAutoFit/>
          </a:bodyPr>
          <a:lstStyle/>
          <a:p>
            <a:pPr>
              <a:defRPr/>
            </a:pPr>
            <a:endParaRPr lang="zh-CN" altLang="en-US" sz="4400">
              <a:solidFill>
                <a:schemeClr val="bg1"/>
              </a:solidFill>
              <a:effectLst>
                <a:outerShdw blurRad="38100" dist="38100" dir="2700000" algn="tl">
                  <a:srgbClr val="000000">
                    <a:alpha val="43137"/>
                  </a:srgbClr>
                </a:outerShdw>
              </a:effectLst>
            </a:endParaRPr>
          </a:p>
        </p:txBody>
      </p:sp>
      <p:sp>
        <p:nvSpPr>
          <p:cNvPr id="2060" name="Text Box 13"/>
          <p:cNvSpPr txBox="1">
            <a:spLocks noChangeArrowheads="1"/>
          </p:cNvSpPr>
          <p:nvPr/>
        </p:nvSpPr>
        <p:spPr bwMode="auto">
          <a:xfrm>
            <a:off x="1462088" y="5670550"/>
            <a:ext cx="1409700" cy="458788"/>
          </a:xfrm>
          <a:prstGeom prst="rect">
            <a:avLst/>
          </a:prstGeom>
          <a:noFill/>
          <a:ln w="12700">
            <a:noFill/>
            <a:miter lim="800000"/>
            <a:headEnd/>
            <a:tailEnd/>
          </a:ln>
        </p:spPr>
        <p:txBody>
          <a:bodyPr>
            <a:spAutoFit/>
          </a:bodyPr>
          <a:lstStyle/>
          <a:p>
            <a:pPr eaLnBrk="0" hangingPunct="0">
              <a:lnSpc>
                <a:spcPct val="50000"/>
              </a:lnSpc>
            </a:pPr>
            <a:r>
              <a:rPr lang="zh-CN" altLang="en-US" sz="1600"/>
              <a:t>智能交通</a:t>
            </a:r>
          </a:p>
          <a:p>
            <a:pPr eaLnBrk="0" hangingPunct="0">
              <a:lnSpc>
                <a:spcPct val="50000"/>
              </a:lnSpc>
            </a:pPr>
            <a:endParaRPr lang="en-US" altLang="zh-CN" sz="1600"/>
          </a:p>
        </p:txBody>
      </p:sp>
      <p:sp>
        <p:nvSpPr>
          <p:cNvPr id="2061" name="Text Box 14"/>
          <p:cNvSpPr txBox="1">
            <a:spLocks noChangeArrowheads="1"/>
          </p:cNvSpPr>
          <p:nvPr/>
        </p:nvSpPr>
        <p:spPr bwMode="auto">
          <a:xfrm>
            <a:off x="5927725" y="6292850"/>
            <a:ext cx="1174750" cy="336550"/>
          </a:xfrm>
          <a:prstGeom prst="rect">
            <a:avLst/>
          </a:prstGeom>
          <a:noFill/>
          <a:ln w="12700">
            <a:noFill/>
            <a:miter lim="800000"/>
            <a:headEnd/>
            <a:tailEnd/>
          </a:ln>
        </p:spPr>
        <p:txBody>
          <a:bodyPr>
            <a:spAutoFit/>
          </a:bodyPr>
          <a:lstStyle/>
          <a:p>
            <a:pPr eaLnBrk="0" hangingPunct="0"/>
            <a:r>
              <a:rPr lang="zh-CN" altLang="en-US" sz="1600"/>
              <a:t>医疗监护</a:t>
            </a:r>
          </a:p>
        </p:txBody>
      </p:sp>
      <p:sp>
        <p:nvSpPr>
          <p:cNvPr id="2062" name="Text Box 15"/>
          <p:cNvSpPr txBox="1">
            <a:spLocks noChangeArrowheads="1"/>
          </p:cNvSpPr>
          <p:nvPr/>
        </p:nvSpPr>
        <p:spPr bwMode="auto">
          <a:xfrm>
            <a:off x="158750" y="2249488"/>
            <a:ext cx="1003300" cy="336550"/>
          </a:xfrm>
          <a:prstGeom prst="rect">
            <a:avLst/>
          </a:prstGeom>
          <a:noFill/>
          <a:ln w="12700">
            <a:noFill/>
            <a:miter lim="800000"/>
            <a:headEnd/>
            <a:tailEnd/>
          </a:ln>
        </p:spPr>
        <p:txBody>
          <a:bodyPr wrap="none">
            <a:spAutoFit/>
          </a:bodyPr>
          <a:lstStyle/>
          <a:p>
            <a:pPr eaLnBrk="0" hangingPunct="0"/>
            <a:r>
              <a:rPr lang="zh-CN" altLang="en-US" sz="1600"/>
              <a:t>智能家居</a:t>
            </a:r>
          </a:p>
        </p:txBody>
      </p:sp>
      <p:sp>
        <p:nvSpPr>
          <p:cNvPr id="2063" name="Text Box 16"/>
          <p:cNvSpPr txBox="1">
            <a:spLocks noChangeArrowheads="1"/>
          </p:cNvSpPr>
          <p:nvPr/>
        </p:nvSpPr>
        <p:spPr bwMode="auto">
          <a:xfrm>
            <a:off x="382588" y="3432175"/>
            <a:ext cx="1333500" cy="336550"/>
          </a:xfrm>
          <a:prstGeom prst="rect">
            <a:avLst/>
          </a:prstGeom>
          <a:noFill/>
          <a:ln w="12700">
            <a:noFill/>
            <a:miter lim="800000"/>
            <a:headEnd/>
            <a:tailEnd/>
          </a:ln>
        </p:spPr>
        <p:txBody>
          <a:bodyPr>
            <a:spAutoFit/>
          </a:bodyPr>
          <a:lstStyle/>
          <a:p>
            <a:pPr eaLnBrk="0" hangingPunct="0"/>
            <a:r>
              <a:rPr lang="zh-CN" altLang="en-US" sz="1600"/>
              <a:t>环境监测</a:t>
            </a:r>
          </a:p>
        </p:txBody>
      </p:sp>
      <p:sp>
        <p:nvSpPr>
          <p:cNvPr id="2064" name="Text Box 17"/>
          <p:cNvSpPr txBox="1">
            <a:spLocks noChangeArrowheads="1"/>
          </p:cNvSpPr>
          <p:nvPr/>
        </p:nvSpPr>
        <p:spPr bwMode="auto">
          <a:xfrm>
            <a:off x="742950" y="4513263"/>
            <a:ext cx="1341438" cy="336550"/>
          </a:xfrm>
          <a:prstGeom prst="rect">
            <a:avLst/>
          </a:prstGeom>
          <a:noFill/>
          <a:ln w="12700">
            <a:noFill/>
            <a:miter lim="800000"/>
            <a:headEnd/>
            <a:tailEnd/>
          </a:ln>
        </p:spPr>
        <p:txBody>
          <a:bodyPr>
            <a:spAutoFit/>
          </a:bodyPr>
          <a:lstStyle/>
          <a:p>
            <a:pPr eaLnBrk="0" hangingPunct="0"/>
            <a:r>
              <a:rPr lang="zh-CN" altLang="en-US" sz="1600"/>
              <a:t>国防军事</a:t>
            </a:r>
          </a:p>
        </p:txBody>
      </p:sp>
      <p:sp>
        <p:nvSpPr>
          <p:cNvPr id="2065" name="Text Box 18"/>
          <p:cNvSpPr txBox="1">
            <a:spLocks noChangeArrowheads="1"/>
          </p:cNvSpPr>
          <p:nvPr/>
        </p:nvSpPr>
        <p:spPr bwMode="auto">
          <a:xfrm>
            <a:off x="2901950" y="6381750"/>
            <a:ext cx="1003300" cy="336550"/>
          </a:xfrm>
          <a:prstGeom prst="rect">
            <a:avLst/>
          </a:prstGeom>
          <a:noFill/>
          <a:ln w="12700">
            <a:noFill/>
            <a:miter lim="800000"/>
            <a:headEnd/>
            <a:tailEnd/>
          </a:ln>
        </p:spPr>
        <p:txBody>
          <a:bodyPr wrap="none">
            <a:spAutoFit/>
          </a:bodyPr>
          <a:lstStyle/>
          <a:p>
            <a:pPr eaLnBrk="0" hangingPunct="0"/>
            <a:r>
              <a:rPr lang="zh-CN" altLang="en-US" sz="1600"/>
              <a:t>防灾减灾</a:t>
            </a:r>
          </a:p>
        </p:txBody>
      </p:sp>
      <p:pic>
        <p:nvPicPr>
          <p:cNvPr id="2066" name="Picture 19" descr="化工过程"/>
          <p:cNvPicPr>
            <a:picLocks noChangeAspect="1" noChangeArrowheads="1"/>
          </p:cNvPicPr>
          <p:nvPr/>
        </p:nvPicPr>
        <p:blipFill>
          <a:blip r:embed="rId5"/>
          <a:srcRect/>
          <a:stretch>
            <a:fillRect/>
          </a:stretch>
        </p:blipFill>
        <p:spPr bwMode="auto">
          <a:xfrm>
            <a:off x="7256463" y="4770438"/>
            <a:ext cx="1501775" cy="731837"/>
          </a:xfrm>
          <a:prstGeom prst="rect">
            <a:avLst/>
          </a:prstGeom>
          <a:noFill/>
          <a:ln w="9525">
            <a:noFill/>
            <a:miter lim="800000"/>
            <a:headEnd/>
            <a:tailEnd/>
          </a:ln>
        </p:spPr>
      </p:pic>
      <p:sp>
        <p:nvSpPr>
          <p:cNvPr id="2067" name="Text Box 20"/>
          <p:cNvSpPr txBox="1">
            <a:spLocks noChangeArrowheads="1"/>
          </p:cNvSpPr>
          <p:nvPr/>
        </p:nvSpPr>
        <p:spPr bwMode="auto">
          <a:xfrm>
            <a:off x="7294563" y="5611813"/>
            <a:ext cx="1258887" cy="336550"/>
          </a:xfrm>
          <a:prstGeom prst="rect">
            <a:avLst/>
          </a:prstGeom>
          <a:noFill/>
          <a:ln w="12700">
            <a:noFill/>
            <a:miter lim="800000"/>
            <a:headEnd/>
            <a:tailEnd/>
          </a:ln>
        </p:spPr>
        <p:txBody>
          <a:bodyPr>
            <a:spAutoFit/>
          </a:bodyPr>
          <a:lstStyle/>
          <a:p>
            <a:pPr eaLnBrk="0" hangingPunct="0"/>
            <a:r>
              <a:rPr lang="zh-CN" altLang="en-US" sz="1600"/>
              <a:t>工业监控</a:t>
            </a:r>
          </a:p>
        </p:txBody>
      </p:sp>
      <p:sp>
        <p:nvSpPr>
          <p:cNvPr id="22" name="Rectangle 25"/>
          <p:cNvSpPr>
            <a:spLocks noChangeArrowheads="1"/>
          </p:cNvSpPr>
          <p:nvPr/>
        </p:nvSpPr>
        <p:spPr bwMode="gray">
          <a:xfrm>
            <a:off x="5494338" y="1700213"/>
            <a:ext cx="1152525" cy="431800"/>
          </a:xfrm>
          <a:prstGeom prst="rect">
            <a:avLst/>
          </a:prstGeom>
          <a:noFill/>
          <a:ln w="0" algn="ctr">
            <a:noFill/>
            <a:miter lim="800000"/>
            <a:headEnd/>
            <a:tailEnd/>
          </a:ln>
          <a:effectLst>
            <a:outerShdw dist="206741" dir="8249373" algn="ctr" rotWithShape="0">
              <a:srgbClr val="C1D1D3">
                <a:alpha val="50000"/>
              </a:srgbClr>
            </a:outerShdw>
          </a:effectLst>
        </p:spPr>
        <p:txBody>
          <a:bodyPr wrap="none" anchor="ctr">
            <a:spAutoFit/>
          </a:bodyPr>
          <a:lstStyle/>
          <a:p>
            <a:pPr>
              <a:defRPr/>
            </a:pPr>
            <a:endParaRPr lang="zh-CN" altLang="zh-CN"/>
          </a:p>
        </p:txBody>
      </p:sp>
      <p:sp>
        <p:nvSpPr>
          <p:cNvPr id="23" name="Rectangle 26"/>
          <p:cNvSpPr>
            <a:spLocks noChangeArrowheads="1"/>
          </p:cNvSpPr>
          <p:nvPr/>
        </p:nvSpPr>
        <p:spPr bwMode="gray">
          <a:xfrm>
            <a:off x="6200775" y="1646238"/>
            <a:ext cx="1320800" cy="338137"/>
          </a:xfrm>
          <a:prstGeom prst="rect">
            <a:avLst/>
          </a:prstGeom>
          <a:noFill/>
          <a:ln w="0" algn="ctr">
            <a:noFill/>
            <a:miter lim="800000"/>
            <a:headEnd/>
            <a:tailEnd/>
          </a:ln>
          <a:effectLst>
            <a:outerShdw dist="206741" dir="8249373" algn="ctr" rotWithShape="0">
              <a:srgbClr val="C1D1D3">
                <a:alpha val="50000"/>
              </a:srgbClr>
            </a:outerShdw>
          </a:effectLst>
        </p:spPr>
        <p:txBody>
          <a:bodyPr anchor="ctr">
            <a:spAutoFit/>
          </a:bodyPr>
          <a:lstStyle/>
          <a:p>
            <a:pPr>
              <a:defRPr/>
            </a:pPr>
            <a:r>
              <a:rPr lang="zh-CN" altLang="en-US" sz="1600" dirty="0"/>
              <a:t>城市管理</a:t>
            </a:r>
          </a:p>
        </p:txBody>
      </p:sp>
      <p:sp>
        <p:nvSpPr>
          <p:cNvPr id="24" name="Line 27"/>
          <p:cNvSpPr>
            <a:spLocks noChangeShapeType="1"/>
          </p:cNvSpPr>
          <p:nvPr/>
        </p:nvSpPr>
        <p:spPr bwMode="gray">
          <a:xfrm flipH="1">
            <a:off x="7272338" y="2520950"/>
            <a:ext cx="354012" cy="412750"/>
          </a:xfrm>
          <a:prstGeom prst="line">
            <a:avLst/>
          </a:prstGeom>
          <a:noFill/>
          <a:ln w="0">
            <a:solidFill>
              <a:schemeClr val="tx1"/>
            </a:solidFill>
            <a:round/>
            <a:headEnd/>
            <a:tailEnd/>
          </a:ln>
          <a:effectLst>
            <a:outerShdw dist="206741" dir="8249373" algn="ctr" rotWithShape="0">
              <a:srgbClr val="C1D1D3">
                <a:alpha val="50000"/>
              </a:srgbClr>
            </a:outerShdw>
          </a:effectLst>
        </p:spPr>
        <p:txBody>
          <a:bodyPr>
            <a:spAutoFit/>
          </a:bodyPr>
          <a:lstStyle/>
          <a:p>
            <a:pPr>
              <a:defRPr/>
            </a:pPr>
            <a:endParaRPr lang="zh-CN" altLang="en-US"/>
          </a:p>
        </p:txBody>
      </p:sp>
      <p:sp>
        <p:nvSpPr>
          <p:cNvPr id="2071" name="圆角矩形 23"/>
          <p:cNvSpPr>
            <a:spLocks noChangeArrowheads="1"/>
          </p:cNvSpPr>
          <p:nvPr/>
        </p:nvSpPr>
        <p:spPr bwMode="auto">
          <a:xfrm>
            <a:off x="5486400" y="2925763"/>
            <a:ext cx="1143000" cy="441325"/>
          </a:xfrm>
          <a:prstGeom prst="roundRect">
            <a:avLst>
              <a:gd name="adj" fmla="val 16667"/>
            </a:avLst>
          </a:prstGeom>
          <a:noFill/>
          <a:ln w="9525">
            <a:noFill/>
            <a:miter lim="800000"/>
            <a:headEnd/>
            <a:tailEnd/>
          </a:ln>
        </p:spPr>
        <p:txBody>
          <a:bodyPr anchor="ctr">
            <a:spAutoFit/>
          </a:bodyPr>
          <a:lstStyle/>
          <a:p>
            <a:pPr algn="ctr"/>
            <a:r>
              <a:rPr lang="zh-CN" altLang="en-US" sz="2000" b="1"/>
              <a:t>物联网</a:t>
            </a:r>
          </a:p>
        </p:txBody>
      </p:sp>
      <p:pic>
        <p:nvPicPr>
          <p:cNvPr id="2072" name="图片 24" descr="af963555bc7ea770d0090674.jpg"/>
          <p:cNvPicPr>
            <a:picLocks noChangeAspect="1"/>
          </p:cNvPicPr>
          <p:nvPr/>
        </p:nvPicPr>
        <p:blipFill>
          <a:blip r:embed="rId6"/>
          <a:srcRect/>
          <a:stretch>
            <a:fillRect/>
          </a:stretch>
        </p:blipFill>
        <p:spPr bwMode="auto">
          <a:xfrm>
            <a:off x="7200900" y="1460500"/>
            <a:ext cx="1428750" cy="1071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311150" y="234950"/>
            <a:ext cx="8005763" cy="1066800"/>
          </a:xfrm>
        </p:spPr>
        <p:txBody>
          <a:bodyPr/>
          <a:lstStyle/>
          <a:p>
            <a:r>
              <a:rPr lang="zh-CN" altLang="en-US" smtClean="0">
                <a:latin typeface="Times New Roman" pitchFamily="18" charset="0"/>
                <a:ea typeface="宋体" pitchFamily="2" charset="-122"/>
                <a:cs typeface="Times New Roman" pitchFamily="18" charset="0"/>
              </a:rPr>
              <a:t>车联网发展背景</a:t>
            </a:r>
          </a:p>
        </p:txBody>
      </p:sp>
      <p:sp>
        <p:nvSpPr>
          <p:cNvPr id="26627" name="Rectangle 3"/>
          <p:cNvSpPr>
            <a:spLocks noGrp="1" noChangeArrowheads="1"/>
          </p:cNvSpPr>
          <p:nvPr>
            <p:ph type="body" idx="1"/>
          </p:nvPr>
        </p:nvSpPr>
        <p:spPr>
          <a:xfrm>
            <a:off x="387350" y="1530350"/>
            <a:ext cx="8382000" cy="5029200"/>
          </a:xfrm>
        </p:spPr>
        <p:txBody>
          <a:bodyPr/>
          <a:lstStyle/>
          <a:p>
            <a:pPr>
              <a:lnSpc>
                <a:spcPts val="3800"/>
              </a:lnSpc>
            </a:pPr>
            <a:r>
              <a:rPr lang="zh-CN" altLang="zh-CN" smtClean="0">
                <a:solidFill>
                  <a:srgbClr val="FF0000"/>
                </a:solidFill>
                <a:latin typeface="华文楷体" pitchFamily="2" charset="-122"/>
                <a:ea typeface="华文楷体" pitchFamily="2" charset="-122"/>
              </a:rPr>
              <a:t>智能交通</a:t>
            </a:r>
            <a:r>
              <a:rPr lang="zh-CN" altLang="zh-CN" smtClean="0">
                <a:latin typeface="华文楷体" pitchFamily="2" charset="-122"/>
                <a:ea typeface="华文楷体" pitchFamily="2" charset="-122"/>
              </a:rPr>
              <a:t>能够提高道路使用效率</a:t>
            </a:r>
            <a:r>
              <a:rPr lang="zh-CN" altLang="en-US" smtClean="0">
                <a:latin typeface="华文楷体" pitchFamily="2" charset="-122"/>
                <a:ea typeface="华文楷体" pitchFamily="2" charset="-122"/>
              </a:rPr>
              <a:t>：可以使</a:t>
            </a:r>
            <a:r>
              <a:rPr lang="zh-CN" altLang="zh-CN" smtClean="0">
                <a:latin typeface="华文楷体" pitchFamily="2" charset="-122"/>
                <a:ea typeface="华文楷体" pitchFamily="2" charset="-122"/>
              </a:rPr>
              <a:t>交通堵塞减少约</a:t>
            </a:r>
            <a:r>
              <a:rPr lang="en-US" altLang="zh-CN" smtClean="0">
                <a:latin typeface="华文楷体" pitchFamily="2" charset="-122"/>
                <a:ea typeface="华文楷体" pitchFamily="2" charset="-122"/>
              </a:rPr>
              <a:t>60%</a:t>
            </a:r>
            <a:r>
              <a:rPr lang="zh-CN" altLang="zh-CN" smtClean="0">
                <a:latin typeface="华文楷体" pitchFamily="2" charset="-122"/>
                <a:ea typeface="华文楷体" pitchFamily="2" charset="-122"/>
              </a:rPr>
              <a:t>，使短途运输效率提高近</a:t>
            </a:r>
            <a:r>
              <a:rPr lang="en-US" altLang="zh-CN" smtClean="0">
                <a:latin typeface="华文楷体" pitchFamily="2" charset="-122"/>
                <a:ea typeface="华文楷体" pitchFamily="2" charset="-122"/>
              </a:rPr>
              <a:t>70%</a:t>
            </a:r>
            <a:r>
              <a:rPr lang="zh-CN" altLang="zh-CN" smtClean="0">
                <a:latin typeface="华文楷体" pitchFamily="2" charset="-122"/>
                <a:ea typeface="华文楷体" pitchFamily="2" charset="-122"/>
              </a:rPr>
              <a:t>，使现有道路网的通行能力提高</a:t>
            </a:r>
            <a:r>
              <a:rPr lang="en-US" altLang="zh-CN" smtClean="0">
                <a:latin typeface="华文楷体" pitchFamily="2" charset="-122"/>
                <a:ea typeface="华文楷体" pitchFamily="2" charset="-122"/>
              </a:rPr>
              <a:t>2~3</a:t>
            </a:r>
            <a:r>
              <a:rPr lang="zh-CN" altLang="zh-CN" smtClean="0">
                <a:latin typeface="华文楷体" pitchFamily="2" charset="-122"/>
                <a:ea typeface="华文楷体" pitchFamily="2" charset="-122"/>
              </a:rPr>
              <a:t>倍。车辆在智能交通体系内行驶，停车次数可以减少</a:t>
            </a:r>
            <a:r>
              <a:rPr lang="en-US" altLang="zh-CN" smtClean="0">
                <a:latin typeface="华文楷体" pitchFamily="2" charset="-122"/>
                <a:ea typeface="华文楷体" pitchFamily="2" charset="-122"/>
              </a:rPr>
              <a:t>30%</a:t>
            </a:r>
            <a:r>
              <a:rPr lang="zh-CN" altLang="zh-CN" smtClean="0">
                <a:latin typeface="华文楷体" pitchFamily="2" charset="-122"/>
                <a:ea typeface="华文楷体" pitchFamily="2" charset="-122"/>
              </a:rPr>
              <a:t>，行车时间减少</a:t>
            </a:r>
            <a:r>
              <a:rPr lang="en-US" altLang="zh-CN" smtClean="0">
                <a:latin typeface="华文楷体" pitchFamily="2" charset="-122"/>
                <a:ea typeface="华文楷体" pitchFamily="2" charset="-122"/>
              </a:rPr>
              <a:t>13%</a:t>
            </a:r>
            <a:r>
              <a:rPr lang="zh-CN" altLang="zh-CN" smtClean="0">
                <a:latin typeface="华文楷体" pitchFamily="2" charset="-122"/>
                <a:ea typeface="华文楷体" pitchFamily="2" charset="-122"/>
              </a:rPr>
              <a:t>至</a:t>
            </a:r>
            <a:r>
              <a:rPr lang="en-US" altLang="zh-CN" smtClean="0">
                <a:latin typeface="华文楷体" pitchFamily="2" charset="-122"/>
                <a:ea typeface="华文楷体" pitchFamily="2" charset="-122"/>
              </a:rPr>
              <a:t>45%</a:t>
            </a:r>
            <a:r>
              <a:rPr lang="zh-CN" altLang="zh-CN" smtClean="0">
                <a:latin typeface="华文楷体" pitchFamily="2" charset="-122"/>
                <a:ea typeface="华文楷体" pitchFamily="2" charset="-122"/>
              </a:rPr>
              <a:t>，车辆的使用效率能够提高</a:t>
            </a:r>
            <a:r>
              <a:rPr lang="en-US" altLang="zh-CN" smtClean="0">
                <a:latin typeface="华文楷体" pitchFamily="2" charset="-122"/>
                <a:ea typeface="华文楷体" pitchFamily="2" charset="-122"/>
              </a:rPr>
              <a:t>50%</a:t>
            </a:r>
            <a:r>
              <a:rPr lang="zh-CN" altLang="zh-CN" smtClean="0">
                <a:latin typeface="华文楷体" pitchFamily="2" charset="-122"/>
                <a:ea typeface="华文楷体" pitchFamily="2" charset="-122"/>
              </a:rPr>
              <a:t>以上。</a:t>
            </a:r>
            <a:endParaRPr lang="en-US" altLang="zh-CN" smtClean="0">
              <a:latin typeface="华文楷体" pitchFamily="2" charset="-122"/>
              <a:ea typeface="华文楷体" pitchFamily="2" charset="-122"/>
            </a:endParaRPr>
          </a:p>
          <a:p>
            <a:pPr>
              <a:lnSpc>
                <a:spcPts val="3800"/>
              </a:lnSpc>
            </a:pPr>
            <a:r>
              <a:rPr lang="zh-CN" altLang="zh-CN" smtClean="0">
                <a:solidFill>
                  <a:srgbClr val="FF0000"/>
                </a:solidFill>
                <a:latin typeface="华文楷体" pitchFamily="2" charset="-122"/>
                <a:ea typeface="华文楷体" pitchFamily="2" charset="-122"/>
              </a:rPr>
              <a:t>智能交通</a:t>
            </a:r>
            <a:r>
              <a:rPr lang="zh-CN" altLang="zh-CN" smtClean="0">
                <a:latin typeface="华文楷体" pitchFamily="2" charset="-122"/>
                <a:ea typeface="华文楷体" pitchFamily="2" charset="-122"/>
              </a:rPr>
              <a:t>能够有效减少交通事故</a:t>
            </a:r>
            <a:r>
              <a:rPr lang="zh-CN" altLang="en-US" smtClean="0">
                <a:latin typeface="华文楷体" pitchFamily="2" charset="-122"/>
                <a:ea typeface="华文楷体" pitchFamily="2" charset="-122"/>
              </a:rPr>
              <a:t>：</a:t>
            </a:r>
            <a:r>
              <a:rPr lang="zh-CN" altLang="zh-CN" smtClean="0">
                <a:latin typeface="华文楷体" pitchFamily="2" charset="-122"/>
                <a:ea typeface="华文楷体" pitchFamily="2" charset="-122"/>
              </a:rPr>
              <a:t>国内每年仅交通事故一项造成的伤、亡人数就达</a:t>
            </a:r>
            <a:r>
              <a:rPr lang="en-US" altLang="zh-CN" smtClean="0">
                <a:latin typeface="华文楷体" pitchFamily="2" charset="-122"/>
                <a:ea typeface="华文楷体" pitchFamily="2" charset="-122"/>
              </a:rPr>
              <a:t>50</a:t>
            </a:r>
            <a:r>
              <a:rPr lang="zh-CN" altLang="zh-CN" smtClean="0">
                <a:latin typeface="华文楷体" pitchFamily="2" charset="-122"/>
                <a:ea typeface="华文楷体" pitchFamily="2" charset="-122"/>
              </a:rPr>
              <a:t>多万，死亡人数</a:t>
            </a:r>
            <a:r>
              <a:rPr lang="en-US" altLang="zh-CN" smtClean="0">
                <a:latin typeface="华文楷体" pitchFamily="2" charset="-122"/>
                <a:ea typeface="华文楷体" pitchFamily="2" charset="-122"/>
              </a:rPr>
              <a:t>10</a:t>
            </a:r>
            <a:r>
              <a:rPr lang="zh-CN" altLang="zh-CN" smtClean="0">
                <a:latin typeface="华文楷体" pitchFamily="2" charset="-122"/>
                <a:ea typeface="华文楷体" pitchFamily="2" charset="-122"/>
              </a:rPr>
              <a:t>多万。智能交通技术能够有效减少交通事故的发生，可使每年由交通事故造成的死亡人数下降</a:t>
            </a:r>
            <a:r>
              <a:rPr lang="en-US" altLang="zh-CN" smtClean="0">
                <a:latin typeface="华文楷体" pitchFamily="2" charset="-122"/>
                <a:ea typeface="华文楷体" pitchFamily="2" charset="-122"/>
              </a:rPr>
              <a:t>30%</a:t>
            </a:r>
            <a:r>
              <a:rPr lang="zh-CN" altLang="zh-CN" smtClean="0">
                <a:latin typeface="华文楷体" pitchFamily="2" charset="-122"/>
                <a:ea typeface="华文楷体" pitchFamily="2" charset="-122"/>
              </a:rPr>
              <a:t>～</a:t>
            </a:r>
            <a:r>
              <a:rPr lang="en-US" altLang="zh-CN" smtClean="0">
                <a:latin typeface="华文楷体" pitchFamily="2" charset="-122"/>
                <a:ea typeface="华文楷体" pitchFamily="2" charset="-122"/>
              </a:rPr>
              <a:t>70%</a:t>
            </a:r>
            <a:r>
              <a:rPr lang="zh-CN" altLang="zh-CN" smtClean="0">
                <a:latin typeface="华文楷体" pitchFamily="2" charset="-122"/>
                <a:ea typeface="华文楷体" pitchFamily="2" charset="-122"/>
              </a:rPr>
              <a: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11150" y="228600"/>
            <a:ext cx="8005763" cy="1146175"/>
          </a:xfrm>
        </p:spPr>
        <p:txBody>
          <a:bodyPr/>
          <a:lstStyle/>
          <a:p>
            <a:pPr>
              <a:defRPr/>
            </a:pPr>
            <a:r>
              <a:rPr lang="zh-CN" altLang="en-US" dirty="0" smtClean="0">
                <a:solidFill>
                  <a:srgbClr val="000099"/>
                </a:solidFill>
                <a:effectLst>
                  <a:outerShdw blurRad="38100" dist="38100" dir="2700000" algn="tl">
                    <a:srgbClr val="C0C0C0"/>
                  </a:outerShdw>
                </a:effectLst>
                <a:latin typeface="宋体" pitchFamily="2" charset="-122"/>
              </a:rPr>
              <a:t>分组交换</a:t>
            </a:r>
            <a:r>
              <a:rPr lang="en-US" altLang="zh-CN" dirty="0" smtClean="0">
                <a:solidFill>
                  <a:srgbClr val="000099"/>
                </a:solidFill>
                <a:effectLst>
                  <a:outerShdw blurRad="38100" dist="38100" dir="2700000" algn="tl">
                    <a:srgbClr val="C0C0C0"/>
                  </a:outerShdw>
                </a:effectLst>
                <a:latin typeface="宋体" pitchFamily="2" charset="-122"/>
              </a:rPr>
              <a:t>-</a:t>
            </a:r>
            <a:r>
              <a:rPr lang="zh-CN" altLang="en-US" dirty="0" smtClean="0">
                <a:solidFill>
                  <a:srgbClr val="000099"/>
                </a:solidFill>
                <a:effectLst>
                  <a:outerShdw blurRad="38100" dist="38100" dir="2700000" algn="tl">
                    <a:srgbClr val="C0C0C0"/>
                  </a:outerShdw>
                </a:effectLst>
                <a:latin typeface="宋体" pitchFamily="2" charset="-122"/>
              </a:rPr>
              <a:t>数据网</a:t>
            </a:r>
            <a:endParaRPr lang="en-US" altLang="zh-CN" dirty="0">
              <a:solidFill>
                <a:srgbClr val="000099"/>
              </a:solidFill>
              <a:effectLst>
                <a:outerShdw blurRad="38100" dist="38100" dir="2700000" algn="tl">
                  <a:srgbClr val="C0C0C0"/>
                </a:outerShdw>
              </a:effectLst>
              <a:latin typeface="宋体" pitchFamily="2" charset="-122"/>
            </a:endParaRPr>
          </a:p>
        </p:txBody>
      </p:sp>
      <p:grpSp>
        <p:nvGrpSpPr>
          <p:cNvPr id="2" name="Group 4"/>
          <p:cNvGrpSpPr>
            <a:grpSpLocks/>
          </p:cNvGrpSpPr>
          <p:nvPr/>
        </p:nvGrpSpPr>
        <p:grpSpPr bwMode="auto">
          <a:xfrm>
            <a:off x="1530350" y="2300288"/>
            <a:ext cx="4097338" cy="3673475"/>
            <a:chOff x="2256" y="2386"/>
            <a:chExt cx="2147" cy="1919"/>
          </a:xfrm>
        </p:grpSpPr>
        <p:sp>
          <p:nvSpPr>
            <p:cNvPr id="11314" name="Oval 5"/>
            <p:cNvSpPr>
              <a:spLocks noChangeArrowheads="1"/>
            </p:cNvSpPr>
            <p:nvPr/>
          </p:nvSpPr>
          <p:spPr bwMode="auto">
            <a:xfrm rot="-1674972">
              <a:off x="2346" y="2526"/>
              <a:ext cx="1015" cy="692"/>
            </a:xfrm>
            <a:prstGeom prst="ellipse">
              <a:avLst/>
            </a:prstGeom>
            <a:solidFill>
              <a:srgbClr val="FFFF99"/>
            </a:solidFill>
            <a:ln w="12700">
              <a:solidFill>
                <a:schemeClr val="tx1"/>
              </a:solidFill>
              <a:round/>
              <a:headEnd/>
              <a:tailEnd/>
            </a:ln>
          </p:spPr>
          <p:txBody>
            <a:bodyPr wrap="none" anchor="ctr"/>
            <a:lstStyle/>
            <a:p>
              <a:pPr algn="ctr" eaLnBrk="0" hangingPunct="0"/>
              <a:endParaRPr lang="zh-CN" altLang="en-US"/>
            </a:p>
          </p:txBody>
        </p:sp>
        <p:sp>
          <p:nvSpPr>
            <p:cNvPr id="11315" name="Oval 6"/>
            <p:cNvSpPr>
              <a:spLocks noChangeArrowheads="1"/>
            </p:cNvSpPr>
            <p:nvPr/>
          </p:nvSpPr>
          <p:spPr bwMode="auto">
            <a:xfrm rot="-774972">
              <a:off x="3025" y="2386"/>
              <a:ext cx="887" cy="642"/>
            </a:xfrm>
            <a:prstGeom prst="ellipse">
              <a:avLst/>
            </a:prstGeom>
            <a:solidFill>
              <a:srgbClr val="FFFF99"/>
            </a:solidFill>
            <a:ln w="12700">
              <a:solidFill>
                <a:schemeClr val="tx1"/>
              </a:solidFill>
              <a:round/>
              <a:headEnd/>
              <a:tailEnd/>
            </a:ln>
          </p:spPr>
          <p:txBody>
            <a:bodyPr wrap="none" anchor="ctr"/>
            <a:lstStyle/>
            <a:p>
              <a:pPr algn="ctr" eaLnBrk="0" hangingPunct="0"/>
              <a:endParaRPr lang="zh-CN" altLang="en-US"/>
            </a:p>
          </p:txBody>
        </p:sp>
        <p:sp>
          <p:nvSpPr>
            <p:cNvPr id="11316" name="Oval 7"/>
            <p:cNvSpPr>
              <a:spLocks noChangeArrowheads="1"/>
            </p:cNvSpPr>
            <p:nvPr/>
          </p:nvSpPr>
          <p:spPr bwMode="auto">
            <a:xfrm rot="-174972">
              <a:off x="3673" y="2621"/>
              <a:ext cx="655" cy="832"/>
            </a:xfrm>
            <a:prstGeom prst="ellipse">
              <a:avLst/>
            </a:prstGeom>
            <a:solidFill>
              <a:srgbClr val="FFFF99"/>
            </a:solidFill>
            <a:ln w="12700">
              <a:solidFill>
                <a:schemeClr val="tx1"/>
              </a:solidFill>
              <a:round/>
              <a:headEnd/>
              <a:tailEnd/>
            </a:ln>
          </p:spPr>
          <p:txBody>
            <a:bodyPr wrap="none" anchor="ctr"/>
            <a:lstStyle/>
            <a:p>
              <a:pPr algn="ctr" eaLnBrk="0" hangingPunct="0"/>
              <a:endParaRPr lang="zh-CN" altLang="en-US"/>
            </a:p>
          </p:txBody>
        </p:sp>
        <p:sp>
          <p:nvSpPr>
            <p:cNvPr id="11317" name="Oval 8"/>
            <p:cNvSpPr>
              <a:spLocks noChangeArrowheads="1"/>
            </p:cNvSpPr>
            <p:nvPr/>
          </p:nvSpPr>
          <p:spPr bwMode="auto">
            <a:xfrm rot="-3234972">
              <a:off x="3754" y="3108"/>
              <a:ext cx="687" cy="610"/>
            </a:xfrm>
            <a:prstGeom prst="ellipse">
              <a:avLst/>
            </a:prstGeom>
            <a:solidFill>
              <a:srgbClr val="FFFF99"/>
            </a:solidFill>
            <a:ln w="12700">
              <a:solidFill>
                <a:schemeClr val="tx1"/>
              </a:solidFill>
              <a:round/>
              <a:headEnd/>
              <a:tailEnd/>
            </a:ln>
          </p:spPr>
          <p:txBody>
            <a:bodyPr wrap="none" anchor="ctr"/>
            <a:lstStyle/>
            <a:p>
              <a:pPr algn="ctr" eaLnBrk="0" hangingPunct="0"/>
              <a:endParaRPr lang="zh-CN" altLang="en-US"/>
            </a:p>
          </p:txBody>
        </p:sp>
        <p:sp>
          <p:nvSpPr>
            <p:cNvPr id="11318" name="Oval 9"/>
            <p:cNvSpPr>
              <a:spLocks noChangeArrowheads="1"/>
            </p:cNvSpPr>
            <p:nvPr/>
          </p:nvSpPr>
          <p:spPr bwMode="auto">
            <a:xfrm rot="-1674972">
              <a:off x="3052" y="3445"/>
              <a:ext cx="1110" cy="772"/>
            </a:xfrm>
            <a:prstGeom prst="ellipse">
              <a:avLst/>
            </a:prstGeom>
            <a:solidFill>
              <a:srgbClr val="FFFF99"/>
            </a:solidFill>
            <a:ln w="12700">
              <a:solidFill>
                <a:schemeClr val="tx1"/>
              </a:solidFill>
              <a:round/>
              <a:headEnd/>
              <a:tailEnd/>
            </a:ln>
          </p:spPr>
          <p:txBody>
            <a:bodyPr wrap="none" anchor="ctr"/>
            <a:lstStyle/>
            <a:p>
              <a:pPr algn="ctr" eaLnBrk="0" hangingPunct="0"/>
              <a:endParaRPr lang="zh-CN" altLang="en-US"/>
            </a:p>
          </p:txBody>
        </p:sp>
        <p:sp>
          <p:nvSpPr>
            <p:cNvPr id="11319" name="Oval 10"/>
            <p:cNvSpPr>
              <a:spLocks noChangeArrowheads="1"/>
            </p:cNvSpPr>
            <p:nvPr/>
          </p:nvSpPr>
          <p:spPr bwMode="auto">
            <a:xfrm rot="-594972">
              <a:off x="2616" y="3772"/>
              <a:ext cx="793" cy="533"/>
            </a:xfrm>
            <a:prstGeom prst="ellipse">
              <a:avLst/>
            </a:prstGeom>
            <a:solidFill>
              <a:srgbClr val="FFFF99"/>
            </a:solidFill>
            <a:ln w="12700">
              <a:solidFill>
                <a:schemeClr val="tx1"/>
              </a:solidFill>
              <a:round/>
              <a:headEnd/>
              <a:tailEnd/>
            </a:ln>
          </p:spPr>
          <p:txBody>
            <a:bodyPr wrap="none" anchor="ctr"/>
            <a:lstStyle/>
            <a:p>
              <a:pPr algn="ctr" eaLnBrk="0" hangingPunct="0"/>
              <a:endParaRPr lang="zh-CN" altLang="en-US"/>
            </a:p>
          </p:txBody>
        </p:sp>
        <p:sp>
          <p:nvSpPr>
            <p:cNvPr id="11320" name="Oval 11"/>
            <p:cNvSpPr>
              <a:spLocks noChangeArrowheads="1"/>
            </p:cNvSpPr>
            <p:nvPr/>
          </p:nvSpPr>
          <p:spPr bwMode="auto">
            <a:xfrm rot="-1674972">
              <a:off x="2311" y="3539"/>
              <a:ext cx="503" cy="631"/>
            </a:xfrm>
            <a:prstGeom prst="ellipse">
              <a:avLst/>
            </a:prstGeom>
            <a:solidFill>
              <a:srgbClr val="FFFF99"/>
            </a:solidFill>
            <a:ln w="12700">
              <a:solidFill>
                <a:schemeClr val="tx1"/>
              </a:solidFill>
              <a:round/>
              <a:headEnd/>
              <a:tailEnd/>
            </a:ln>
          </p:spPr>
          <p:txBody>
            <a:bodyPr wrap="none" anchor="ctr"/>
            <a:lstStyle/>
            <a:p>
              <a:pPr algn="ctr" eaLnBrk="0" hangingPunct="0"/>
              <a:endParaRPr lang="zh-CN" altLang="en-US"/>
            </a:p>
          </p:txBody>
        </p:sp>
        <p:sp>
          <p:nvSpPr>
            <p:cNvPr id="11321" name="Oval 12"/>
            <p:cNvSpPr>
              <a:spLocks noChangeArrowheads="1"/>
            </p:cNvSpPr>
            <p:nvPr/>
          </p:nvSpPr>
          <p:spPr bwMode="auto">
            <a:xfrm rot="-3534972">
              <a:off x="2160" y="3115"/>
              <a:ext cx="695" cy="504"/>
            </a:xfrm>
            <a:prstGeom prst="ellipse">
              <a:avLst/>
            </a:prstGeom>
            <a:solidFill>
              <a:srgbClr val="FFFF99"/>
            </a:solidFill>
            <a:ln w="12700">
              <a:solidFill>
                <a:schemeClr val="tx1"/>
              </a:solidFill>
              <a:round/>
              <a:headEnd/>
              <a:tailEnd/>
            </a:ln>
          </p:spPr>
          <p:txBody>
            <a:bodyPr wrap="none" anchor="ctr"/>
            <a:lstStyle/>
            <a:p>
              <a:pPr algn="ctr" eaLnBrk="0" hangingPunct="0"/>
              <a:endParaRPr lang="zh-CN" altLang="en-US"/>
            </a:p>
          </p:txBody>
        </p:sp>
        <p:sp>
          <p:nvSpPr>
            <p:cNvPr id="11322" name="Freeform 13"/>
            <p:cNvSpPr>
              <a:spLocks/>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31"/>
                <a:gd name="T145" fmla="*/ 0 h 1684"/>
                <a:gd name="T146" fmla="*/ 1931 w 1931"/>
                <a:gd name="T147" fmla="*/ 1684 h 16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rgbClr val="FFFF99"/>
            </a:solidFill>
            <a:ln w="9525">
              <a:noFill/>
              <a:round/>
              <a:headEnd/>
              <a:tailEnd/>
            </a:ln>
          </p:spPr>
          <p:txBody>
            <a:bodyPr wrap="none" anchor="ctr"/>
            <a:lstStyle/>
            <a:p>
              <a:pPr algn="ctr" eaLnBrk="0" hangingPunct="0"/>
              <a:endParaRPr lang="zh-CN" altLang="en-US"/>
            </a:p>
          </p:txBody>
        </p:sp>
      </p:grpSp>
      <p:sp>
        <p:nvSpPr>
          <p:cNvPr id="11268" name="Line 14"/>
          <p:cNvSpPr>
            <a:spLocks noChangeShapeType="1"/>
          </p:cNvSpPr>
          <p:nvPr/>
        </p:nvSpPr>
        <p:spPr bwMode="auto">
          <a:xfrm flipV="1">
            <a:off x="2663825" y="2535238"/>
            <a:ext cx="1282700" cy="557212"/>
          </a:xfrm>
          <a:prstGeom prst="line">
            <a:avLst/>
          </a:prstGeom>
          <a:noFill/>
          <a:ln w="28575">
            <a:solidFill>
              <a:schemeClr val="tx1"/>
            </a:solidFill>
            <a:round/>
            <a:headEnd/>
            <a:tailEnd/>
          </a:ln>
        </p:spPr>
        <p:txBody>
          <a:bodyPr wrap="none" lIns="91577" tIns="45789" rIns="91577" bIns="45789" anchor="ctr"/>
          <a:lstStyle/>
          <a:p>
            <a:endParaRPr lang="zh-CN" altLang="en-US"/>
          </a:p>
        </p:txBody>
      </p:sp>
      <p:sp>
        <p:nvSpPr>
          <p:cNvPr id="11269" name="Line 15"/>
          <p:cNvSpPr>
            <a:spLocks noChangeShapeType="1"/>
          </p:cNvSpPr>
          <p:nvPr/>
        </p:nvSpPr>
        <p:spPr bwMode="auto">
          <a:xfrm>
            <a:off x="4105275" y="2609850"/>
            <a:ext cx="757238" cy="1401763"/>
          </a:xfrm>
          <a:prstGeom prst="line">
            <a:avLst/>
          </a:prstGeom>
          <a:noFill/>
          <a:ln w="28575">
            <a:solidFill>
              <a:schemeClr val="tx1"/>
            </a:solidFill>
            <a:round/>
            <a:headEnd/>
            <a:tailEnd/>
          </a:ln>
        </p:spPr>
        <p:txBody>
          <a:bodyPr wrap="none" lIns="91577" tIns="45789" rIns="91577" bIns="45789" anchor="ctr"/>
          <a:lstStyle/>
          <a:p>
            <a:endParaRPr lang="zh-CN" altLang="en-US"/>
          </a:p>
        </p:txBody>
      </p:sp>
      <p:sp>
        <p:nvSpPr>
          <p:cNvPr id="11270" name="Line 16"/>
          <p:cNvSpPr>
            <a:spLocks noChangeShapeType="1"/>
          </p:cNvSpPr>
          <p:nvPr/>
        </p:nvSpPr>
        <p:spPr bwMode="auto">
          <a:xfrm flipH="1">
            <a:off x="1908175" y="3184525"/>
            <a:ext cx="665163" cy="1257300"/>
          </a:xfrm>
          <a:prstGeom prst="line">
            <a:avLst/>
          </a:prstGeom>
          <a:noFill/>
          <a:ln w="28575">
            <a:solidFill>
              <a:schemeClr val="tx1"/>
            </a:solidFill>
            <a:round/>
            <a:headEnd/>
            <a:tailEnd/>
          </a:ln>
        </p:spPr>
        <p:txBody>
          <a:bodyPr wrap="none" lIns="91577" tIns="45789" rIns="91577" bIns="45789" anchor="ctr"/>
          <a:lstStyle/>
          <a:p>
            <a:endParaRPr lang="zh-CN" altLang="en-US"/>
          </a:p>
        </p:txBody>
      </p:sp>
      <p:sp>
        <p:nvSpPr>
          <p:cNvPr id="11271" name="Line 17"/>
          <p:cNvSpPr>
            <a:spLocks noChangeShapeType="1"/>
          </p:cNvSpPr>
          <p:nvPr/>
        </p:nvSpPr>
        <p:spPr bwMode="auto">
          <a:xfrm>
            <a:off x="1949450" y="4621213"/>
            <a:ext cx="1522413" cy="884237"/>
          </a:xfrm>
          <a:prstGeom prst="line">
            <a:avLst/>
          </a:prstGeom>
          <a:noFill/>
          <a:ln w="28575">
            <a:solidFill>
              <a:schemeClr val="tx1"/>
            </a:solidFill>
            <a:round/>
            <a:headEnd/>
            <a:tailEnd/>
          </a:ln>
        </p:spPr>
        <p:txBody>
          <a:bodyPr wrap="none" lIns="91577" tIns="45789" rIns="91577" bIns="45789" anchor="ctr"/>
          <a:lstStyle/>
          <a:p>
            <a:endParaRPr lang="zh-CN" altLang="en-US"/>
          </a:p>
        </p:txBody>
      </p:sp>
      <p:sp>
        <p:nvSpPr>
          <p:cNvPr id="11272" name="Line 18"/>
          <p:cNvSpPr>
            <a:spLocks noChangeShapeType="1"/>
          </p:cNvSpPr>
          <p:nvPr/>
        </p:nvSpPr>
        <p:spPr bwMode="auto">
          <a:xfrm flipV="1">
            <a:off x="3535363" y="4287838"/>
            <a:ext cx="1327150" cy="1309687"/>
          </a:xfrm>
          <a:prstGeom prst="line">
            <a:avLst/>
          </a:prstGeom>
          <a:noFill/>
          <a:ln w="28575">
            <a:solidFill>
              <a:schemeClr val="tx1"/>
            </a:solidFill>
            <a:round/>
            <a:headEnd/>
            <a:tailEnd/>
          </a:ln>
        </p:spPr>
        <p:txBody>
          <a:bodyPr wrap="none" lIns="91577" tIns="45789" rIns="91577" bIns="45789" anchor="ctr"/>
          <a:lstStyle/>
          <a:p>
            <a:endParaRPr lang="zh-CN" altLang="en-US"/>
          </a:p>
        </p:txBody>
      </p:sp>
      <p:sp>
        <p:nvSpPr>
          <p:cNvPr id="11273" name="Line 19"/>
          <p:cNvSpPr>
            <a:spLocks noChangeShapeType="1"/>
          </p:cNvSpPr>
          <p:nvPr/>
        </p:nvSpPr>
        <p:spPr bwMode="auto">
          <a:xfrm>
            <a:off x="2716213" y="3190875"/>
            <a:ext cx="2128837" cy="947738"/>
          </a:xfrm>
          <a:prstGeom prst="line">
            <a:avLst/>
          </a:prstGeom>
          <a:noFill/>
          <a:ln w="28575">
            <a:solidFill>
              <a:schemeClr val="tx1"/>
            </a:solidFill>
            <a:round/>
            <a:headEnd/>
            <a:tailEnd/>
          </a:ln>
        </p:spPr>
        <p:txBody>
          <a:bodyPr wrap="none" lIns="91577" tIns="45789" rIns="91577" bIns="45789" anchor="ctr"/>
          <a:lstStyle/>
          <a:p>
            <a:endParaRPr lang="zh-CN" altLang="en-US"/>
          </a:p>
        </p:txBody>
      </p:sp>
      <p:sp>
        <p:nvSpPr>
          <p:cNvPr id="11274" name="Line 20"/>
          <p:cNvSpPr>
            <a:spLocks noChangeShapeType="1"/>
          </p:cNvSpPr>
          <p:nvPr/>
        </p:nvSpPr>
        <p:spPr bwMode="auto">
          <a:xfrm>
            <a:off x="2614613" y="3027363"/>
            <a:ext cx="1001712" cy="2476500"/>
          </a:xfrm>
          <a:prstGeom prst="line">
            <a:avLst/>
          </a:prstGeom>
          <a:noFill/>
          <a:ln w="28575">
            <a:solidFill>
              <a:schemeClr val="tx1"/>
            </a:solidFill>
            <a:round/>
            <a:headEnd/>
            <a:tailEnd/>
          </a:ln>
        </p:spPr>
        <p:txBody>
          <a:bodyPr wrap="none" lIns="91577" tIns="45789" rIns="91577" bIns="45789" anchor="ctr"/>
          <a:lstStyle/>
          <a:p>
            <a:endParaRPr lang="zh-CN" altLang="en-US"/>
          </a:p>
        </p:txBody>
      </p:sp>
      <p:sp>
        <p:nvSpPr>
          <p:cNvPr id="11275" name="Line 21"/>
          <p:cNvSpPr>
            <a:spLocks noChangeShapeType="1"/>
          </p:cNvSpPr>
          <p:nvPr/>
        </p:nvSpPr>
        <p:spPr bwMode="auto">
          <a:xfrm flipV="1">
            <a:off x="2940050" y="5575300"/>
            <a:ext cx="639763" cy="549275"/>
          </a:xfrm>
          <a:prstGeom prst="line">
            <a:avLst/>
          </a:prstGeom>
          <a:noFill/>
          <a:ln w="19050">
            <a:solidFill>
              <a:schemeClr val="tx1"/>
            </a:solidFill>
            <a:round/>
            <a:headEnd/>
            <a:tailEnd/>
          </a:ln>
        </p:spPr>
        <p:txBody>
          <a:bodyPr wrap="none" lIns="91577" tIns="45789" rIns="91577" bIns="45789" anchor="ctr"/>
          <a:lstStyle/>
          <a:p>
            <a:endParaRPr lang="zh-CN" altLang="en-US"/>
          </a:p>
        </p:txBody>
      </p:sp>
      <p:sp>
        <p:nvSpPr>
          <p:cNvPr id="11276" name="Line 22"/>
          <p:cNvSpPr>
            <a:spLocks noChangeShapeType="1"/>
          </p:cNvSpPr>
          <p:nvPr/>
        </p:nvSpPr>
        <p:spPr bwMode="auto">
          <a:xfrm rot="-5400000">
            <a:off x="3865563" y="2219325"/>
            <a:ext cx="336550" cy="0"/>
          </a:xfrm>
          <a:prstGeom prst="line">
            <a:avLst/>
          </a:prstGeom>
          <a:noFill/>
          <a:ln w="19050">
            <a:solidFill>
              <a:schemeClr val="tx1"/>
            </a:solidFill>
            <a:round/>
            <a:headEnd/>
            <a:tailEnd/>
          </a:ln>
        </p:spPr>
        <p:txBody>
          <a:bodyPr wrap="none" lIns="91577" tIns="45789" rIns="91577" bIns="45789" anchor="ctr"/>
          <a:lstStyle/>
          <a:p>
            <a:endParaRPr lang="zh-CN" altLang="en-US"/>
          </a:p>
        </p:txBody>
      </p:sp>
      <p:sp>
        <p:nvSpPr>
          <p:cNvPr id="11277" name="Line 23"/>
          <p:cNvSpPr>
            <a:spLocks noChangeShapeType="1"/>
          </p:cNvSpPr>
          <p:nvPr/>
        </p:nvSpPr>
        <p:spPr bwMode="auto">
          <a:xfrm>
            <a:off x="4954588" y="4287838"/>
            <a:ext cx="641350" cy="1009650"/>
          </a:xfrm>
          <a:prstGeom prst="line">
            <a:avLst/>
          </a:prstGeom>
          <a:noFill/>
          <a:ln w="19050">
            <a:solidFill>
              <a:schemeClr val="tx1"/>
            </a:solidFill>
            <a:round/>
            <a:headEnd/>
            <a:tailEnd/>
          </a:ln>
        </p:spPr>
        <p:txBody>
          <a:bodyPr wrap="none" lIns="91577" tIns="45789" rIns="91577" bIns="45789" anchor="ctr"/>
          <a:lstStyle/>
          <a:p>
            <a:endParaRPr lang="zh-CN" altLang="en-US"/>
          </a:p>
        </p:txBody>
      </p:sp>
      <p:sp>
        <p:nvSpPr>
          <p:cNvPr id="11278" name="Line 24"/>
          <p:cNvSpPr>
            <a:spLocks noChangeShapeType="1"/>
          </p:cNvSpPr>
          <p:nvPr/>
        </p:nvSpPr>
        <p:spPr bwMode="auto">
          <a:xfrm flipV="1">
            <a:off x="1028700" y="4545013"/>
            <a:ext cx="644525" cy="6350"/>
          </a:xfrm>
          <a:prstGeom prst="line">
            <a:avLst/>
          </a:prstGeom>
          <a:noFill/>
          <a:ln w="19050">
            <a:solidFill>
              <a:schemeClr val="tx1"/>
            </a:solidFill>
            <a:round/>
            <a:headEnd/>
            <a:tailEnd/>
          </a:ln>
        </p:spPr>
        <p:txBody>
          <a:bodyPr wrap="none" lIns="91577" tIns="45789" rIns="91577" bIns="45789" anchor="ctr"/>
          <a:lstStyle/>
          <a:p>
            <a:endParaRPr lang="zh-CN" altLang="en-US"/>
          </a:p>
        </p:txBody>
      </p:sp>
      <p:sp>
        <p:nvSpPr>
          <p:cNvPr id="11279" name="Line 25"/>
          <p:cNvSpPr>
            <a:spLocks noChangeShapeType="1"/>
          </p:cNvSpPr>
          <p:nvPr/>
        </p:nvSpPr>
        <p:spPr bwMode="auto">
          <a:xfrm rot="5400000" flipH="1">
            <a:off x="2186782" y="2651919"/>
            <a:ext cx="774700" cy="1587"/>
          </a:xfrm>
          <a:prstGeom prst="line">
            <a:avLst/>
          </a:prstGeom>
          <a:noFill/>
          <a:ln w="19050">
            <a:solidFill>
              <a:schemeClr val="tx1"/>
            </a:solidFill>
            <a:round/>
            <a:headEnd/>
            <a:tailEnd/>
          </a:ln>
        </p:spPr>
        <p:txBody>
          <a:bodyPr wrap="none" lIns="91577" tIns="45789" rIns="91577" bIns="45789" anchor="ctr"/>
          <a:lstStyle/>
          <a:p>
            <a:endParaRPr lang="zh-CN" altLang="en-US"/>
          </a:p>
        </p:txBody>
      </p:sp>
      <p:sp>
        <p:nvSpPr>
          <p:cNvPr id="11280" name="Text Box 26"/>
          <p:cNvSpPr txBox="1">
            <a:spLocks noChangeArrowheads="1"/>
          </p:cNvSpPr>
          <p:nvPr/>
        </p:nvSpPr>
        <p:spPr bwMode="auto">
          <a:xfrm>
            <a:off x="684213" y="3910013"/>
            <a:ext cx="460375" cy="396875"/>
          </a:xfrm>
          <a:prstGeom prst="rect">
            <a:avLst/>
          </a:prstGeom>
          <a:noFill/>
          <a:ln w="9525">
            <a:noFill/>
            <a:miter lim="800000"/>
            <a:headEnd/>
            <a:tailEnd/>
          </a:ln>
        </p:spPr>
        <p:txBody>
          <a:bodyPr wrap="none" lIns="91577" tIns="45789" rIns="91577" bIns="45789">
            <a:spAutoFit/>
          </a:bodyPr>
          <a:lstStyle/>
          <a:p>
            <a:pPr algn="ctr" eaLnBrk="0" hangingPunct="0"/>
            <a:r>
              <a:rPr kumimoji="1" lang="en-US" altLang="zh-CN" sz="2000">
                <a:solidFill>
                  <a:srgbClr val="333399"/>
                </a:solidFill>
                <a:latin typeface="Arial" pitchFamily="34" charset="0"/>
              </a:rPr>
              <a:t>H</a:t>
            </a:r>
            <a:r>
              <a:rPr kumimoji="1" lang="en-US" altLang="zh-CN" sz="2000" baseline="-25000">
                <a:solidFill>
                  <a:srgbClr val="333399"/>
                </a:solidFill>
                <a:latin typeface="Arial" pitchFamily="34" charset="0"/>
              </a:rPr>
              <a:t>1</a:t>
            </a:r>
            <a:endParaRPr kumimoji="1" lang="en-US" altLang="zh-CN" sz="2000">
              <a:solidFill>
                <a:srgbClr val="333399"/>
              </a:solidFill>
              <a:latin typeface="Arial" pitchFamily="34" charset="0"/>
            </a:endParaRPr>
          </a:p>
        </p:txBody>
      </p:sp>
      <p:sp>
        <p:nvSpPr>
          <p:cNvPr id="11281" name="Oval 31"/>
          <p:cNvSpPr>
            <a:spLocks noChangeArrowheads="1"/>
          </p:cNvSpPr>
          <p:nvPr/>
        </p:nvSpPr>
        <p:spPr bwMode="auto">
          <a:xfrm>
            <a:off x="1657350" y="4287838"/>
            <a:ext cx="458788" cy="460375"/>
          </a:xfrm>
          <a:prstGeom prst="ellipse">
            <a:avLst/>
          </a:prstGeom>
          <a:solidFill>
            <a:srgbClr val="66FF33"/>
          </a:solidFill>
          <a:ln w="19050">
            <a:solidFill>
              <a:schemeClr val="tx1"/>
            </a:solidFill>
            <a:round/>
            <a:headEnd/>
            <a:tailEnd/>
          </a:ln>
        </p:spPr>
        <p:txBody>
          <a:bodyPr wrap="none" lIns="91577" tIns="45789" rIns="91577" bIns="45789" anchor="ctr"/>
          <a:lstStyle/>
          <a:p>
            <a:pPr algn="ctr" eaLnBrk="0" hangingPunct="0"/>
            <a:r>
              <a:rPr lang="en-US" altLang="zh-CN" sz="2000">
                <a:latin typeface="Arial" pitchFamily="34" charset="0"/>
              </a:rPr>
              <a:t>A</a:t>
            </a:r>
          </a:p>
        </p:txBody>
      </p:sp>
      <p:sp>
        <p:nvSpPr>
          <p:cNvPr id="11282" name="Line 39"/>
          <p:cNvSpPr>
            <a:spLocks noChangeShapeType="1"/>
          </p:cNvSpPr>
          <p:nvPr/>
        </p:nvSpPr>
        <p:spPr bwMode="auto">
          <a:xfrm flipV="1">
            <a:off x="4954588" y="3689350"/>
            <a:ext cx="808037" cy="414338"/>
          </a:xfrm>
          <a:prstGeom prst="line">
            <a:avLst/>
          </a:prstGeom>
          <a:noFill/>
          <a:ln w="19050">
            <a:solidFill>
              <a:schemeClr val="tx1"/>
            </a:solidFill>
            <a:round/>
            <a:headEnd/>
            <a:tailEnd/>
          </a:ln>
        </p:spPr>
        <p:txBody>
          <a:bodyPr wrap="none" lIns="91577" tIns="45789" rIns="91577" bIns="45789" anchor="ctr"/>
          <a:lstStyle/>
          <a:p>
            <a:endParaRPr lang="zh-CN" altLang="en-US"/>
          </a:p>
        </p:txBody>
      </p:sp>
      <p:sp>
        <p:nvSpPr>
          <p:cNvPr id="11283" name="AutoShape 43"/>
          <p:cNvSpPr>
            <a:spLocks noChangeArrowheads="1"/>
          </p:cNvSpPr>
          <p:nvPr/>
        </p:nvSpPr>
        <p:spPr bwMode="auto">
          <a:xfrm flipV="1">
            <a:off x="4506913" y="5942013"/>
            <a:ext cx="1657350" cy="427037"/>
          </a:xfrm>
          <a:prstGeom prst="wedgeRoundRectCallout">
            <a:avLst>
              <a:gd name="adj1" fmla="val -60356"/>
              <a:gd name="adj2" fmla="val 115671"/>
              <a:gd name="adj3" fmla="val 16667"/>
            </a:avLst>
          </a:prstGeom>
          <a:solidFill>
            <a:schemeClr val="bg1"/>
          </a:solidFill>
          <a:ln w="9525">
            <a:solidFill>
              <a:schemeClr val="tx1"/>
            </a:solidFill>
            <a:miter lim="800000"/>
            <a:headEnd/>
            <a:tailEnd/>
          </a:ln>
        </p:spPr>
        <p:txBody>
          <a:bodyPr rot="10800000" wrap="none" lIns="91577" tIns="45789" rIns="91577" bIns="45789" anchor="ctr"/>
          <a:lstStyle/>
          <a:p>
            <a:pPr algn="ctr" eaLnBrk="0" hangingPunct="0"/>
            <a:endParaRPr kumimoji="1" lang="zh-CN" altLang="zh-CN" sz="2400"/>
          </a:p>
        </p:txBody>
      </p:sp>
      <p:sp>
        <p:nvSpPr>
          <p:cNvPr id="11284" name="Text Box 44"/>
          <p:cNvSpPr txBox="1">
            <a:spLocks noChangeArrowheads="1"/>
          </p:cNvSpPr>
          <p:nvPr/>
        </p:nvSpPr>
        <p:spPr bwMode="auto">
          <a:xfrm>
            <a:off x="4610100" y="5970588"/>
            <a:ext cx="1455738" cy="398462"/>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ea typeface="黑体" pitchFamily="49" charset="-122"/>
              </a:rPr>
              <a:t>分组交换网</a:t>
            </a:r>
          </a:p>
        </p:txBody>
      </p:sp>
      <p:pic>
        <p:nvPicPr>
          <p:cNvPr id="11285" name="Picture 72"/>
          <p:cNvPicPr>
            <a:picLocks noChangeArrowheads="1"/>
          </p:cNvPicPr>
          <p:nvPr/>
        </p:nvPicPr>
        <p:blipFill>
          <a:blip r:embed="rId2"/>
          <a:srcRect/>
          <a:stretch>
            <a:fillRect/>
          </a:stretch>
        </p:blipFill>
        <p:spPr bwMode="auto">
          <a:xfrm>
            <a:off x="3717925" y="1606550"/>
            <a:ext cx="587375" cy="595313"/>
          </a:xfrm>
          <a:prstGeom prst="rect">
            <a:avLst/>
          </a:prstGeom>
          <a:noFill/>
          <a:ln w="9525">
            <a:noFill/>
            <a:miter lim="800000"/>
            <a:headEnd/>
            <a:tailEnd/>
          </a:ln>
        </p:spPr>
      </p:pic>
      <p:pic>
        <p:nvPicPr>
          <p:cNvPr id="11286" name="Picture 73"/>
          <p:cNvPicPr>
            <a:picLocks noChangeArrowheads="1"/>
          </p:cNvPicPr>
          <p:nvPr/>
        </p:nvPicPr>
        <p:blipFill>
          <a:blip r:embed="rId2"/>
          <a:srcRect/>
          <a:stretch>
            <a:fillRect/>
          </a:stretch>
        </p:blipFill>
        <p:spPr bwMode="auto">
          <a:xfrm>
            <a:off x="5648325" y="3324225"/>
            <a:ext cx="587375" cy="595313"/>
          </a:xfrm>
          <a:prstGeom prst="rect">
            <a:avLst/>
          </a:prstGeom>
          <a:noFill/>
          <a:ln w="9525">
            <a:noFill/>
            <a:miter lim="800000"/>
            <a:headEnd/>
            <a:tailEnd/>
          </a:ln>
        </p:spPr>
      </p:pic>
      <p:pic>
        <p:nvPicPr>
          <p:cNvPr id="11287" name="Picture 75"/>
          <p:cNvPicPr>
            <a:picLocks noChangeArrowheads="1"/>
          </p:cNvPicPr>
          <p:nvPr/>
        </p:nvPicPr>
        <p:blipFill>
          <a:blip r:embed="rId2"/>
          <a:srcRect/>
          <a:stretch>
            <a:fillRect/>
          </a:stretch>
        </p:blipFill>
        <p:spPr bwMode="auto">
          <a:xfrm>
            <a:off x="2573338" y="6034088"/>
            <a:ext cx="587375" cy="595312"/>
          </a:xfrm>
          <a:prstGeom prst="rect">
            <a:avLst/>
          </a:prstGeom>
          <a:noFill/>
          <a:ln w="9525">
            <a:noFill/>
            <a:miter lim="800000"/>
            <a:headEnd/>
            <a:tailEnd/>
          </a:ln>
        </p:spPr>
      </p:pic>
      <p:pic>
        <p:nvPicPr>
          <p:cNvPr id="11288" name="Picture 76"/>
          <p:cNvPicPr>
            <a:picLocks noChangeArrowheads="1"/>
          </p:cNvPicPr>
          <p:nvPr/>
        </p:nvPicPr>
        <p:blipFill>
          <a:blip r:embed="rId2"/>
          <a:srcRect/>
          <a:stretch>
            <a:fillRect/>
          </a:stretch>
        </p:blipFill>
        <p:spPr bwMode="auto">
          <a:xfrm>
            <a:off x="5413375" y="5114925"/>
            <a:ext cx="585788" cy="595313"/>
          </a:xfrm>
          <a:prstGeom prst="rect">
            <a:avLst/>
          </a:prstGeom>
          <a:noFill/>
          <a:ln w="9525">
            <a:noFill/>
            <a:miter lim="800000"/>
            <a:headEnd/>
            <a:tailEnd/>
          </a:ln>
        </p:spPr>
      </p:pic>
      <p:pic>
        <p:nvPicPr>
          <p:cNvPr id="11289" name="Picture 77"/>
          <p:cNvPicPr>
            <a:picLocks noChangeArrowheads="1"/>
          </p:cNvPicPr>
          <p:nvPr/>
        </p:nvPicPr>
        <p:blipFill>
          <a:blip r:embed="rId2"/>
          <a:srcRect/>
          <a:stretch>
            <a:fillRect/>
          </a:stretch>
        </p:blipFill>
        <p:spPr bwMode="auto">
          <a:xfrm>
            <a:off x="2298700" y="1804988"/>
            <a:ext cx="588963" cy="596900"/>
          </a:xfrm>
          <a:prstGeom prst="rect">
            <a:avLst/>
          </a:prstGeom>
          <a:noFill/>
          <a:ln w="9525">
            <a:noFill/>
            <a:miter lim="800000"/>
            <a:headEnd/>
            <a:tailEnd/>
          </a:ln>
        </p:spPr>
      </p:pic>
      <p:sp>
        <p:nvSpPr>
          <p:cNvPr id="11290" name="Oval 80"/>
          <p:cNvSpPr>
            <a:spLocks noChangeArrowheads="1"/>
          </p:cNvSpPr>
          <p:nvPr/>
        </p:nvSpPr>
        <p:spPr bwMode="auto">
          <a:xfrm>
            <a:off x="2382838" y="2919413"/>
            <a:ext cx="457200" cy="458787"/>
          </a:xfrm>
          <a:prstGeom prst="ellipse">
            <a:avLst/>
          </a:prstGeom>
          <a:solidFill>
            <a:srgbClr val="66FF33"/>
          </a:solidFill>
          <a:ln w="19050">
            <a:solidFill>
              <a:schemeClr val="tx1"/>
            </a:solidFill>
            <a:round/>
            <a:headEnd/>
            <a:tailEnd/>
          </a:ln>
        </p:spPr>
        <p:txBody>
          <a:bodyPr wrap="none" lIns="91577" tIns="45789" rIns="91577" bIns="45789" anchor="ctr"/>
          <a:lstStyle/>
          <a:p>
            <a:pPr algn="ctr" eaLnBrk="0" hangingPunct="0"/>
            <a:r>
              <a:rPr lang="en-US" altLang="zh-CN" sz="2000">
                <a:latin typeface="Arial" pitchFamily="34" charset="0"/>
              </a:rPr>
              <a:t>B</a:t>
            </a:r>
          </a:p>
        </p:txBody>
      </p:sp>
      <p:sp>
        <p:nvSpPr>
          <p:cNvPr id="11291" name="Oval 81"/>
          <p:cNvSpPr>
            <a:spLocks noChangeArrowheads="1"/>
          </p:cNvSpPr>
          <p:nvPr/>
        </p:nvSpPr>
        <p:spPr bwMode="auto">
          <a:xfrm>
            <a:off x="3805238" y="2306638"/>
            <a:ext cx="458787" cy="458787"/>
          </a:xfrm>
          <a:prstGeom prst="ellipse">
            <a:avLst/>
          </a:prstGeom>
          <a:solidFill>
            <a:srgbClr val="66FF33"/>
          </a:solidFill>
          <a:ln w="19050">
            <a:solidFill>
              <a:schemeClr val="tx1"/>
            </a:solidFill>
            <a:round/>
            <a:headEnd/>
            <a:tailEnd/>
          </a:ln>
        </p:spPr>
        <p:txBody>
          <a:bodyPr wrap="none" lIns="91577" tIns="45789" rIns="91577" bIns="45789" anchor="ctr"/>
          <a:lstStyle/>
          <a:p>
            <a:pPr algn="ctr" eaLnBrk="0" hangingPunct="0"/>
            <a:r>
              <a:rPr lang="en-US" altLang="zh-CN" sz="2000">
                <a:latin typeface="Arial" pitchFamily="34" charset="0"/>
              </a:rPr>
              <a:t>D</a:t>
            </a:r>
          </a:p>
        </p:txBody>
      </p:sp>
      <p:sp>
        <p:nvSpPr>
          <p:cNvPr id="11292" name="Oval 82"/>
          <p:cNvSpPr>
            <a:spLocks noChangeArrowheads="1"/>
          </p:cNvSpPr>
          <p:nvPr/>
        </p:nvSpPr>
        <p:spPr bwMode="auto">
          <a:xfrm>
            <a:off x="4660900" y="3938588"/>
            <a:ext cx="457200" cy="458787"/>
          </a:xfrm>
          <a:prstGeom prst="ellipse">
            <a:avLst/>
          </a:prstGeom>
          <a:solidFill>
            <a:srgbClr val="66FF33"/>
          </a:solidFill>
          <a:ln w="19050">
            <a:solidFill>
              <a:schemeClr val="tx1"/>
            </a:solidFill>
            <a:round/>
            <a:headEnd/>
            <a:tailEnd/>
          </a:ln>
        </p:spPr>
        <p:txBody>
          <a:bodyPr wrap="none" lIns="91577" tIns="45789" rIns="91577" bIns="45789" anchor="ctr"/>
          <a:lstStyle/>
          <a:p>
            <a:pPr algn="ctr" eaLnBrk="0" hangingPunct="0"/>
            <a:r>
              <a:rPr lang="en-US" altLang="zh-CN" sz="2000">
                <a:latin typeface="Arial" pitchFamily="34" charset="0"/>
              </a:rPr>
              <a:t>E</a:t>
            </a:r>
          </a:p>
        </p:txBody>
      </p:sp>
      <p:sp>
        <p:nvSpPr>
          <p:cNvPr id="11293" name="Oval 83"/>
          <p:cNvSpPr>
            <a:spLocks noChangeArrowheads="1"/>
          </p:cNvSpPr>
          <p:nvPr/>
        </p:nvSpPr>
        <p:spPr bwMode="auto">
          <a:xfrm>
            <a:off x="3351213" y="5259388"/>
            <a:ext cx="457200" cy="460375"/>
          </a:xfrm>
          <a:prstGeom prst="ellipse">
            <a:avLst/>
          </a:prstGeom>
          <a:solidFill>
            <a:srgbClr val="66FF33"/>
          </a:solidFill>
          <a:ln w="19050">
            <a:solidFill>
              <a:schemeClr val="tx1"/>
            </a:solidFill>
            <a:round/>
            <a:headEnd/>
            <a:tailEnd/>
          </a:ln>
        </p:spPr>
        <p:txBody>
          <a:bodyPr wrap="none" lIns="91577" tIns="45789" rIns="91577" bIns="45789" anchor="ctr"/>
          <a:lstStyle/>
          <a:p>
            <a:pPr algn="ctr" eaLnBrk="0" hangingPunct="0"/>
            <a:r>
              <a:rPr lang="en-US" altLang="zh-CN" sz="2000">
                <a:latin typeface="Arial" pitchFamily="34" charset="0"/>
              </a:rPr>
              <a:t>C</a:t>
            </a:r>
          </a:p>
        </p:txBody>
      </p:sp>
      <p:sp>
        <p:nvSpPr>
          <p:cNvPr id="11294" name="Text Box 84"/>
          <p:cNvSpPr txBox="1">
            <a:spLocks noChangeArrowheads="1"/>
          </p:cNvSpPr>
          <p:nvPr/>
        </p:nvSpPr>
        <p:spPr bwMode="auto">
          <a:xfrm>
            <a:off x="5083175" y="5068888"/>
            <a:ext cx="461963" cy="396875"/>
          </a:xfrm>
          <a:prstGeom prst="rect">
            <a:avLst/>
          </a:prstGeom>
          <a:noFill/>
          <a:ln w="9525">
            <a:noFill/>
            <a:miter lim="800000"/>
            <a:headEnd/>
            <a:tailEnd/>
          </a:ln>
        </p:spPr>
        <p:txBody>
          <a:bodyPr wrap="none" lIns="91577" tIns="45789" rIns="91577" bIns="45789">
            <a:spAutoFit/>
          </a:bodyPr>
          <a:lstStyle/>
          <a:p>
            <a:pPr algn="ctr" eaLnBrk="0" hangingPunct="0"/>
            <a:r>
              <a:rPr kumimoji="1" lang="en-US" altLang="zh-CN" sz="2000">
                <a:solidFill>
                  <a:srgbClr val="333399"/>
                </a:solidFill>
                <a:latin typeface="Arial" pitchFamily="34" charset="0"/>
              </a:rPr>
              <a:t>H</a:t>
            </a:r>
            <a:r>
              <a:rPr kumimoji="1" lang="en-US" altLang="zh-CN" sz="2000" baseline="-25000">
                <a:solidFill>
                  <a:srgbClr val="333399"/>
                </a:solidFill>
                <a:latin typeface="Arial" pitchFamily="34" charset="0"/>
              </a:rPr>
              <a:t>5</a:t>
            </a:r>
            <a:endParaRPr kumimoji="1" lang="en-US" altLang="zh-CN" sz="2000">
              <a:solidFill>
                <a:srgbClr val="333399"/>
              </a:solidFill>
              <a:latin typeface="Arial" pitchFamily="34" charset="0"/>
            </a:endParaRPr>
          </a:p>
        </p:txBody>
      </p:sp>
      <p:sp>
        <p:nvSpPr>
          <p:cNvPr id="11295" name="Text Box 85"/>
          <p:cNvSpPr txBox="1">
            <a:spLocks noChangeArrowheads="1"/>
          </p:cNvSpPr>
          <p:nvPr/>
        </p:nvSpPr>
        <p:spPr bwMode="auto">
          <a:xfrm>
            <a:off x="6092825" y="3265488"/>
            <a:ext cx="461963" cy="396875"/>
          </a:xfrm>
          <a:prstGeom prst="rect">
            <a:avLst/>
          </a:prstGeom>
          <a:noFill/>
          <a:ln w="9525">
            <a:noFill/>
            <a:miter lim="800000"/>
            <a:headEnd/>
            <a:tailEnd/>
          </a:ln>
        </p:spPr>
        <p:txBody>
          <a:bodyPr wrap="none" lIns="91577" tIns="45789" rIns="91577" bIns="45789">
            <a:spAutoFit/>
          </a:bodyPr>
          <a:lstStyle/>
          <a:p>
            <a:pPr algn="ctr" eaLnBrk="0" hangingPunct="0"/>
            <a:r>
              <a:rPr kumimoji="1" lang="en-US" altLang="zh-CN" sz="2000">
                <a:solidFill>
                  <a:srgbClr val="333399"/>
                </a:solidFill>
                <a:latin typeface="Arial" pitchFamily="34" charset="0"/>
              </a:rPr>
              <a:t>H</a:t>
            </a:r>
            <a:r>
              <a:rPr kumimoji="1" lang="en-US" altLang="zh-CN" sz="2000" baseline="-25000">
                <a:solidFill>
                  <a:srgbClr val="333399"/>
                </a:solidFill>
                <a:latin typeface="Arial" pitchFamily="34" charset="0"/>
              </a:rPr>
              <a:t>6</a:t>
            </a:r>
            <a:endParaRPr kumimoji="1" lang="en-US" altLang="zh-CN" sz="2000">
              <a:solidFill>
                <a:srgbClr val="333399"/>
              </a:solidFill>
              <a:latin typeface="Arial" pitchFamily="34" charset="0"/>
            </a:endParaRPr>
          </a:p>
        </p:txBody>
      </p:sp>
      <p:sp>
        <p:nvSpPr>
          <p:cNvPr id="11296" name="Text Box 86"/>
          <p:cNvSpPr txBox="1">
            <a:spLocks noChangeArrowheads="1"/>
          </p:cNvSpPr>
          <p:nvPr/>
        </p:nvSpPr>
        <p:spPr bwMode="auto">
          <a:xfrm>
            <a:off x="3352800" y="1606550"/>
            <a:ext cx="460375" cy="396875"/>
          </a:xfrm>
          <a:prstGeom prst="rect">
            <a:avLst/>
          </a:prstGeom>
          <a:noFill/>
          <a:ln w="9525">
            <a:noFill/>
            <a:miter lim="800000"/>
            <a:headEnd/>
            <a:tailEnd/>
          </a:ln>
        </p:spPr>
        <p:txBody>
          <a:bodyPr wrap="none" lIns="91577" tIns="45789" rIns="91577" bIns="45789">
            <a:spAutoFit/>
          </a:bodyPr>
          <a:lstStyle/>
          <a:p>
            <a:pPr algn="ctr" eaLnBrk="0" hangingPunct="0"/>
            <a:r>
              <a:rPr kumimoji="1" lang="en-US" altLang="zh-CN" sz="2000">
                <a:solidFill>
                  <a:srgbClr val="333399"/>
                </a:solidFill>
                <a:latin typeface="Arial" pitchFamily="34" charset="0"/>
              </a:rPr>
              <a:t>H</a:t>
            </a:r>
            <a:r>
              <a:rPr kumimoji="1" lang="en-US" altLang="zh-CN" sz="2000" baseline="-25000">
                <a:solidFill>
                  <a:srgbClr val="333399"/>
                </a:solidFill>
                <a:latin typeface="Arial" pitchFamily="34" charset="0"/>
              </a:rPr>
              <a:t>4</a:t>
            </a:r>
            <a:endParaRPr kumimoji="1" lang="en-US" altLang="zh-CN" sz="2000">
              <a:solidFill>
                <a:srgbClr val="333399"/>
              </a:solidFill>
              <a:latin typeface="Arial" pitchFamily="34" charset="0"/>
            </a:endParaRPr>
          </a:p>
        </p:txBody>
      </p:sp>
      <p:sp>
        <p:nvSpPr>
          <p:cNvPr id="11297" name="Text Box 87"/>
          <p:cNvSpPr txBox="1">
            <a:spLocks noChangeArrowheads="1"/>
          </p:cNvSpPr>
          <p:nvPr/>
        </p:nvSpPr>
        <p:spPr bwMode="auto">
          <a:xfrm>
            <a:off x="1982788" y="1751013"/>
            <a:ext cx="460375" cy="398462"/>
          </a:xfrm>
          <a:prstGeom prst="rect">
            <a:avLst/>
          </a:prstGeom>
          <a:noFill/>
          <a:ln w="9525">
            <a:noFill/>
            <a:miter lim="800000"/>
            <a:headEnd/>
            <a:tailEnd/>
          </a:ln>
        </p:spPr>
        <p:txBody>
          <a:bodyPr wrap="none" lIns="91577" tIns="45789" rIns="91577" bIns="45789">
            <a:spAutoFit/>
          </a:bodyPr>
          <a:lstStyle/>
          <a:p>
            <a:pPr algn="ctr" eaLnBrk="0" hangingPunct="0"/>
            <a:r>
              <a:rPr kumimoji="1" lang="en-US" altLang="zh-CN" sz="2000">
                <a:solidFill>
                  <a:srgbClr val="333399"/>
                </a:solidFill>
                <a:latin typeface="Arial" pitchFamily="34" charset="0"/>
              </a:rPr>
              <a:t>H</a:t>
            </a:r>
            <a:r>
              <a:rPr kumimoji="1" lang="en-US" altLang="zh-CN" sz="2000" baseline="-25000">
                <a:solidFill>
                  <a:srgbClr val="333399"/>
                </a:solidFill>
                <a:latin typeface="Arial" pitchFamily="34" charset="0"/>
              </a:rPr>
              <a:t>2</a:t>
            </a:r>
            <a:endParaRPr kumimoji="1" lang="en-US" altLang="zh-CN" sz="2000">
              <a:solidFill>
                <a:srgbClr val="333399"/>
              </a:solidFill>
              <a:latin typeface="Arial" pitchFamily="34" charset="0"/>
            </a:endParaRPr>
          </a:p>
        </p:txBody>
      </p:sp>
      <p:sp>
        <p:nvSpPr>
          <p:cNvPr id="11298" name="Text Box 88"/>
          <p:cNvSpPr txBox="1">
            <a:spLocks noChangeArrowheads="1"/>
          </p:cNvSpPr>
          <p:nvPr/>
        </p:nvSpPr>
        <p:spPr bwMode="auto">
          <a:xfrm>
            <a:off x="2198688" y="6007100"/>
            <a:ext cx="460375" cy="398463"/>
          </a:xfrm>
          <a:prstGeom prst="rect">
            <a:avLst/>
          </a:prstGeom>
          <a:noFill/>
          <a:ln w="9525">
            <a:noFill/>
            <a:miter lim="800000"/>
            <a:headEnd/>
            <a:tailEnd/>
          </a:ln>
        </p:spPr>
        <p:txBody>
          <a:bodyPr wrap="none" lIns="91577" tIns="45789" rIns="91577" bIns="45789">
            <a:spAutoFit/>
          </a:bodyPr>
          <a:lstStyle/>
          <a:p>
            <a:pPr algn="ctr" eaLnBrk="0" hangingPunct="0"/>
            <a:r>
              <a:rPr kumimoji="1" lang="en-US" altLang="zh-CN" sz="2000">
                <a:solidFill>
                  <a:srgbClr val="333399"/>
                </a:solidFill>
                <a:latin typeface="Arial" pitchFamily="34" charset="0"/>
              </a:rPr>
              <a:t>H</a:t>
            </a:r>
            <a:r>
              <a:rPr kumimoji="1" lang="en-US" altLang="zh-CN" sz="2000" baseline="-25000">
                <a:solidFill>
                  <a:srgbClr val="333399"/>
                </a:solidFill>
                <a:latin typeface="Arial" pitchFamily="34" charset="0"/>
              </a:rPr>
              <a:t>3</a:t>
            </a:r>
            <a:endParaRPr kumimoji="1" lang="en-US" altLang="zh-CN" sz="2000">
              <a:solidFill>
                <a:srgbClr val="333399"/>
              </a:solidFill>
              <a:latin typeface="Arial" pitchFamily="34" charset="0"/>
            </a:endParaRPr>
          </a:p>
        </p:txBody>
      </p:sp>
      <p:sp>
        <p:nvSpPr>
          <p:cNvPr id="61535" name="Rectangle 95"/>
          <p:cNvSpPr>
            <a:spLocks noChangeArrowheads="1"/>
          </p:cNvSpPr>
          <p:nvPr/>
        </p:nvSpPr>
        <p:spPr bwMode="auto">
          <a:xfrm>
            <a:off x="2487613" y="1966913"/>
            <a:ext cx="217487" cy="219075"/>
          </a:xfrm>
          <a:prstGeom prst="rect">
            <a:avLst/>
          </a:prstGeom>
          <a:solidFill>
            <a:srgbClr val="333399"/>
          </a:solidFill>
          <a:ln w="9525">
            <a:solidFill>
              <a:srgbClr val="333399"/>
            </a:solidFill>
            <a:miter lim="800000"/>
            <a:headEnd/>
            <a:tailEnd/>
          </a:ln>
        </p:spPr>
        <p:txBody>
          <a:bodyPr wrap="none" lIns="91577" tIns="45789" rIns="91577" bIns="45789" anchor="ctr"/>
          <a:lstStyle/>
          <a:p>
            <a:pPr algn="ctr" eaLnBrk="0" hangingPunct="0"/>
            <a:endParaRPr lang="zh-CN" altLang="en-US"/>
          </a:p>
        </p:txBody>
      </p:sp>
      <p:pic>
        <p:nvPicPr>
          <p:cNvPr id="11300" name="Picture 74"/>
          <p:cNvPicPr>
            <a:picLocks noChangeArrowheads="1"/>
          </p:cNvPicPr>
          <p:nvPr/>
        </p:nvPicPr>
        <p:blipFill>
          <a:blip r:embed="rId2"/>
          <a:srcRect/>
          <a:stretch>
            <a:fillRect/>
          </a:stretch>
        </p:blipFill>
        <p:spPr bwMode="auto">
          <a:xfrm>
            <a:off x="612775" y="4287838"/>
            <a:ext cx="587375" cy="595312"/>
          </a:xfrm>
          <a:prstGeom prst="rect">
            <a:avLst/>
          </a:prstGeom>
          <a:noFill/>
          <a:ln w="9525">
            <a:noFill/>
            <a:miter lim="800000"/>
            <a:headEnd/>
            <a:tailEnd/>
          </a:ln>
        </p:spPr>
      </p:pic>
      <p:sp>
        <p:nvSpPr>
          <p:cNvPr id="61532" name="Rectangle 92"/>
          <p:cNvSpPr>
            <a:spLocks noChangeArrowheads="1"/>
          </p:cNvSpPr>
          <p:nvPr/>
        </p:nvSpPr>
        <p:spPr bwMode="auto">
          <a:xfrm>
            <a:off x="828675" y="4419600"/>
            <a:ext cx="217488" cy="219075"/>
          </a:xfrm>
          <a:prstGeom prst="rect">
            <a:avLst/>
          </a:prstGeom>
          <a:solidFill>
            <a:schemeClr val="hlink"/>
          </a:solidFill>
          <a:ln w="9525">
            <a:solidFill>
              <a:schemeClr val="hlink"/>
            </a:solidFill>
            <a:miter lim="800000"/>
            <a:headEnd/>
            <a:tailEnd/>
          </a:ln>
        </p:spPr>
        <p:txBody>
          <a:bodyPr wrap="none" lIns="91577" tIns="45789" rIns="91577" bIns="45789" anchor="ctr"/>
          <a:lstStyle/>
          <a:p>
            <a:pPr algn="ctr" eaLnBrk="0" hangingPunct="0"/>
            <a:endParaRPr lang="zh-CN" altLang="en-US"/>
          </a:p>
        </p:txBody>
      </p:sp>
      <p:sp>
        <p:nvSpPr>
          <p:cNvPr id="61534" name="Rectangle 94"/>
          <p:cNvSpPr>
            <a:spLocks noChangeArrowheads="1"/>
          </p:cNvSpPr>
          <p:nvPr/>
        </p:nvSpPr>
        <p:spPr bwMode="auto">
          <a:xfrm>
            <a:off x="828675" y="4419600"/>
            <a:ext cx="217488" cy="219075"/>
          </a:xfrm>
          <a:prstGeom prst="rect">
            <a:avLst/>
          </a:prstGeom>
          <a:solidFill>
            <a:schemeClr val="hlink"/>
          </a:solidFill>
          <a:ln w="9525">
            <a:solidFill>
              <a:schemeClr val="hlink"/>
            </a:solidFill>
            <a:miter lim="800000"/>
            <a:headEnd/>
            <a:tailEnd/>
          </a:ln>
        </p:spPr>
        <p:txBody>
          <a:bodyPr wrap="none" lIns="91577" tIns="45789" rIns="91577" bIns="45789" anchor="ctr"/>
          <a:lstStyle/>
          <a:p>
            <a:pPr algn="ctr" eaLnBrk="0" hangingPunct="0"/>
            <a:endParaRPr lang="zh-CN" altLang="en-US"/>
          </a:p>
        </p:txBody>
      </p:sp>
      <p:sp>
        <p:nvSpPr>
          <p:cNvPr id="11303" name="Text Box 98"/>
          <p:cNvSpPr txBox="1">
            <a:spLocks noChangeArrowheads="1"/>
          </p:cNvSpPr>
          <p:nvPr/>
        </p:nvSpPr>
        <p:spPr bwMode="auto">
          <a:xfrm>
            <a:off x="6235700" y="4926013"/>
            <a:ext cx="2614613" cy="466725"/>
          </a:xfrm>
          <a:prstGeom prst="rect">
            <a:avLst/>
          </a:prstGeom>
          <a:noFill/>
          <a:ln w="9525">
            <a:solidFill>
              <a:srgbClr val="FF0000"/>
            </a:solidFill>
            <a:miter lim="800000"/>
            <a:headEnd/>
            <a:tailEnd/>
          </a:ln>
        </p:spPr>
        <p:txBody>
          <a:bodyPr wrap="none" lIns="91577" tIns="45789" rIns="91577" bIns="45789">
            <a:spAutoFit/>
          </a:bodyPr>
          <a:lstStyle/>
          <a:p>
            <a:pPr algn="ctr" eaLnBrk="0" hangingPunct="0"/>
            <a:r>
              <a:rPr kumimoji="1" lang="en-US" altLang="zh-CN" sz="2400">
                <a:solidFill>
                  <a:srgbClr val="C00000"/>
                </a:solidFill>
                <a:latin typeface="Arial" pitchFamily="34" charset="0"/>
              </a:rPr>
              <a:t>H</a:t>
            </a:r>
            <a:r>
              <a:rPr kumimoji="1" lang="en-US" altLang="zh-CN" sz="2400" baseline="-25000">
                <a:solidFill>
                  <a:srgbClr val="C00000"/>
                </a:solidFill>
                <a:latin typeface="Arial" pitchFamily="34" charset="0"/>
              </a:rPr>
              <a:t>1 </a:t>
            </a:r>
            <a:r>
              <a:rPr kumimoji="1" lang="zh-CN" altLang="en-US" sz="2400">
                <a:solidFill>
                  <a:srgbClr val="C00000"/>
                </a:solidFill>
                <a:latin typeface="Arial" pitchFamily="34" charset="0"/>
                <a:ea typeface="黑体" pitchFamily="49" charset="-122"/>
              </a:rPr>
              <a:t>向 </a:t>
            </a:r>
            <a:r>
              <a:rPr kumimoji="1" lang="en-US" altLang="zh-CN" sz="2400">
                <a:solidFill>
                  <a:srgbClr val="C00000"/>
                </a:solidFill>
                <a:latin typeface="Arial" pitchFamily="34" charset="0"/>
                <a:ea typeface="黑体" pitchFamily="49" charset="-122"/>
              </a:rPr>
              <a:t>H</a:t>
            </a:r>
            <a:r>
              <a:rPr kumimoji="1" lang="en-US" altLang="zh-CN" sz="2400" baseline="-25000">
                <a:solidFill>
                  <a:srgbClr val="C00000"/>
                </a:solidFill>
                <a:latin typeface="Arial" pitchFamily="34" charset="0"/>
                <a:ea typeface="黑体" pitchFamily="49" charset="-122"/>
              </a:rPr>
              <a:t>5</a:t>
            </a:r>
            <a:r>
              <a:rPr kumimoji="1" lang="en-US" altLang="zh-CN" sz="2400">
                <a:solidFill>
                  <a:srgbClr val="C00000"/>
                </a:solidFill>
                <a:latin typeface="Arial" pitchFamily="34" charset="0"/>
                <a:ea typeface="黑体" pitchFamily="49" charset="-122"/>
              </a:rPr>
              <a:t> </a:t>
            </a:r>
            <a:r>
              <a:rPr kumimoji="1" lang="zh-CN" altLang="en-US" sz="2400">
                <a:solidFill>
                  <a:srgbClr val="C00000"/>
                </a:solidFill>
                <a:latin typeface="Arial" pitchFamily="34" charset="0"/>
                <a:ea typeface="黑体" pitchFamily="49" charset="-122"/>
              </a:rPr>
              <a:t>发送分组</a:t>
            </a:r>
          </a:p>
        </p:txBody>
      </p:sp>
      <p:sp>
        <p:nvSpPr>
          <p:cNvPr id="61539" name="Text Box 99"/>
          <p:cNvSpPr txBox="1">
            <a:spLocks noChangeArrowheads="1"/>
          </p:cNvSpPr>
          <p:nvPr/>
        </p:nvSpPr>
        <p:spPr bwMode="auto">
          <a:xfrm>
            <a:off x="6235700" y="4059238"/>
            <a:ext cx="2614613" cy="466725"/>
          </a:xfrm>
          <a:prstGeom prst="rect">
            <a:avLst/>
          </a:prstGeom>
          <a:noFill/>
          <a:ln w="9525">
            <a:solidFill>
              <a:srgbClr val="333399"/>
            </a:solidFill>
            <a:miter lim="800000"/>
            <a:headEnd/>
            <a:tailEnd/>
          </a:ln>
        </p:spPr>
        <p:txBody>
          <a:bodyPr wrap="none" lIns="91577" tIns="45789" rIns="91577" bIns="45789">
            <a:spAutoFit/>
          </a:bodyPr>
          <a:lstStyle/>
          <a:p>
            <a:pPr algn="ctr" eaLnBrk="0" hangingPunct="0"/>
            <a:r>
              <a:rPr kumimoji="1" lang="en-US" altLang="zh-CN" sz="2400">
                <a:solidFill>
                  <a:srgbClr val="333399"/>
                </a:solidFill>
                <a:latin typeface="Arial" pitchFamily="34" charset="0"/>
              </a:rPr>
              <a:t>H</a:t>
            </a:r>
            <a:r>
              <a:rPr kumimoji="1" lang="en-US" altLang="zh-CN" sz="2400" baseline="-25000">
                <a:solidFill>
                  <a:srgbClr val="333399"/>
                </a:solidFill>
                <a:latin typeface="Arial" pitchFamily="34" charset="0"/>
              </a:rPr>
              <a:t>2 </a:t>
            </a:r>
            <a:r>
              <a:rPr kumimoji="1" lang="zh-CN" altLang="en-US" sz="2400">
                <a:solidFill>
                  <a:srgbClr val="333399"/>
                </a:solidFill>
                <a:latin typeface="Arial" pitchFamily="34" charset="0"/>
                <a:ea typeface="黑体" pitchFamily="49" charset="-122"/>
              </a:rPr>
              <a:t>向 </a:t>
            </a:r>
            <a:r>
              <a:rPr kumimoji="1" lang="en-US" altLang="zh-CN" sz="2400">
                <a:solidFill>
                  <a:srgbClr val="333399"/>
                </a:solidFill>
                <a:latin typeface="Arial" pitchFamily="34" charset="0"/>
                <a:ea typeface="黑体" pitchFamily="49" charset="-122"/>
              </a:rPr>
              <a:t>H</a:t>
            </a:r>
            <a:r>
              <a:rPr kumimoji="1" lang="en-US" altLang="zh-CN" sz="2400" baseline="-25000">
                <a:solidFill>
                  <a:srgbClr val="333399"/>
                </a:solidFill>
                <a:latin typeface="Arial" pitchFamily="34" charset="0"/>
                <a:ea typeface="黑体" pitchFamily="49" charset="-122"/>
              </a:rPr>
              <a:t>6</a:t>
            </a:r>
            <a:r>
              <a:rPr kumimoji="1" lang="en-US" altLang="zh-CN" sz="2400">
                <a:solidFill>
                  <a:srgbClr val="333399"/>
                </a:solidFill>
                <a:latin typeface="Arial" pitchFamily="34" charset="0"/>
                <a:ea typeface="黑体" pitchFamily="49" charset="-122"/>
              </a:rPr>
              <a:t> </a:t>
            </a:r>
            <a:r>
              <a:rPr kumimoji="1" lang="zh-CN" altLang="en-US" sz="2400">
                <a:solidFill>
                  <a:srgbClr val="333399"/>
                </a:solidFill>
                <a:latin typeface="Arial" pitchFamily="34" charset="0"/>
                <a:ea typeface="黑体" pitchFamily="49" charset="-122"/>
              </a:rPr>
              <a:t>发送分组</a:t>
            </a:r>
          </a:p>
        </p:txBody>
      </p:sp>
      <p:sp>
        <p:nvSpPr>
          <p:cNvPr id="61540" name="Rectangle 100"/>
          <p:cNvSpPr>
            <a:spLocks noChangeArrowheads="1"/>
          </p:cNvSpPr>
          <p:nvPr/>
        </p:nvSpPr>
        <p:spPr bwMode="auto">
          <a:xfrm>
            <a:off x="828675" y="4419600"/>
            <a:ext cx="217488" cy="219075"/>
          </a:xfrm>
          <a:prstGeom prst="rect">
            <a:avLst/>
          </a:prstGeom>
          <a:solidFill>
            <a:schemeClr val="hlink"/>
          </a:solidFill>
          <a:ln w="9525">
            <a:solidFill>
              <a:schemeClr val="hlink"/>
            </a:solidFill>
            <a:miter lim="800000"/>
            <a:headEnd/>
            <a:tailEnd/>
          </a:ln>
        </p:spPr>
        <p:txBody>
          <a:bodyPr wrap="none" lIns="91577" tIns="45789" rIns="91577" bIns="45789" anchor="ctr"/>
          <a:lstStyle/>
          <a:p>
            <a:pPr algn="ctr" eaLnBrk="0" hangingPunct="0"/>
            <a:endParaRPr lang="zh-CN" altLang="en-US"/>
          </a:p>
        </p:txBody>
      </p:sp>
      <p:sp>
        <p:nvSpPr>
          <p:cNvPr id="61541" name="Rectangle 101"/>
          <p:cNvSpPr>
            <a:spLocks noChangeArrowheads="1"/>
          </p:cNvSpPr>
          <p:nvPr/>
        </p:nvSpPr>
        <p:spPr bwMode="auto">
          <a:xfrm>
            <a:off x="2487613" y="1966913"/>
            <a:ext cx="217487" cy="219075"/>
          </a:xfrm>
          <a:prstGeom prst="rect">
            <a:avLst/>
          </a:prstGeom>
          <a:solidFill>
            <a:srgbClr val="333399"/>
          </a:solidFill>
          <a:ln w="9525">
            <a:solidFill>
              <a:srgbClr val="333399"/>
            </a:solidFill>
            <a:miter lim="800000"/>
            <a:headEnd/>
            <a:tailEnd/>
          </a:ln>
        </p:spPr>
        <p:txBody>
          <a:bodyPr wrap="none" lIns="91577" tIns="45789" rIns="91577" bIns="45789" anchor="ctr"/>
          <a:lstStyle/>
          <a:p>
            <a:pPr algn="ctr" eaLnBrk="0" hangingPunct="0"/>
            <a:endParaRPr lang="zh-CN" altLang="en-US"/>
          </a:p>
        </p:txBody>
      </p:sp>
      <p:sp>
        <p:nvSpPr>
          <p:cNvPr id="61537" name="Rectangle 97"/>
          <p:cNvSpPr>
            <a:spLocks noChangeArrowheads="1"/>
          </p:cNvSpPr>
          <p:nvPr/>
        </p:nvSpPr>
        <p:spPr bwMode="auto">
          <a:xfrm>
            <a:off x="828675" y="4419600"/>
            <a:ext cx="217488" cy="219075"/>
          </a:xfrm>
          <a:prstGeom prst="rect">
            <a:avLst/>
          </a:prstGeom>
          <a:solidFill>
            <a:srgbClr val="FF0000"/>
          </a:solidFill>
          <a:ln w="9525">
            <a:solidFill>
              <a:srgbClr val="333399"/>
            </a:solidFill>
            <a:miter lim="800000"/>
            <a:headEnd/>
            <a:tailEnd/>
          </a:ln>
        </p:spPr>
        <p:txBody>
          <a:bodyPr wrap="none" lIns="91577" tIns="45789" rIns="91577" bIns="45789" anchor="ctr"/>
          <a:lstStyle/>
          <a:p>
            <a:pPr algn="ctr" eaLnBrk="0" hangingPunct="0"/>
            <a:endParaRPr lang="zh-CN" altLang="en-US"/>
          </a:p>
        </p:txBody>
      </p:sp>
      <p:sp>
        <p:nvSpPr>
          <p:cNvPr id="61536" name="Rectangle 96"/>
          <p:cNvSpPr>
            <a:spLocks noChangeArrowheads="1"/>
          </p:cNvSpPr>
          <p:nvPr/>
        </p:nvSpPr>
        <p:spPr bwMode="auto">
          <a:xfrm>
            <a:off x="2487613" y="1966913"/>
            <a:ext cx="217487" cy="219075"/>
          </a:xfrm>
          <a:prstGeom prst="rect">
            <a:avLst/>
          </a:prstGeom>
          <a:solidFill>
            <a:srgbClr val="333399"/>
          </a:solidFill>
          <a:ln w="9525">
            <a:solidFill>
              <a:srgbClr val="333399"/>
            </a:solidFill>
            <a:miter lim="800000"/>
            <a:headEnd/>
            <a:tailEnd/>
          </a:ln>
        </p:spPr>
        <p:txBody>
          <a:bodyPr wrap="none" lIns="91577" tIns="45789" rIns="91577" bIns="45789" anchor="ctr"/>
          <a:lstStyle/>
          <a:p>
            <a:pPr algn="ctr" eaLnBrk="0" hangingPunct="0"/>
            <a:endParaRPr lang="zh-CN" altLang="en-US"/>
          </a:p>
        </p:txBody>
      </p:sp>
      <p:sp>
        <p:nvSpPr>
          <p:cNvPr id="61542" name="Text Box 102"/>
          <p:cNvSpPr txBox="1">
            <a:spLocks noChangeArrowheads="1"/>
          </p:cNvSpPr>
          <p:nvPr/>
        </p:nvSpPr>
        <p:spPr bwMode="auto">
          <a:xfrm>
            <a:off x="5083175" y="2019300"/>
            <a:ext cx="3776663" cy="523875"/>
          </a:xfrm>
          <a:prstGeom prst="rect">
            <a:avLst/>
          </a:prstGeom>
          <a:solidFill>
            <a:srgbClr val="FFFFCC"/>
          </a:solidFill>
          <a:ln w="76200" cmpd="tri">
            <a:solidFill>
              <a:srgbClr val="333399"/>
            </a:solidFill>
            <a:miter lim="800000"/>
            <a:headEnd/>
            <a:tailEnd/>
          </a:ln>
        </p:spPr>
        <p:txBody>
          <a:bodyPr wrap="none" lIns="91577" tIns="45789" rIns="91577" bIns="45789">
            <a:spAutoFit/>
          </a:bodyPr>
          <a:lstStyle/>
          <a:p>
            <a:pPr algn="ctr" eaLnBrk="0" hangingPunct="0"/>
            <a:r>
              <a:rPr kumimoji="1" lang="zh-CN" altLang="en-US" sz="2800">
                <a:solidFill>
                  <a:srgbClr val="333399"/>
                </a:solidFill>
                <a:latin typeface="黑体" pitchFamily="49" charset="-122"/>
                <a:ea typeface="黑体" pitchFamily="49" charset="-122"/>
              </a:rPr>
              <a:t>注意分组路径的变化！</a:t>
            </a:r>
          </a:p>
        </p:txBody>
      </p:sp>
      <p:sp>
        <p:nvSpPr>
          <p:cNvPr id="11310" name="Text Box 103"/>
          <p:cNvSpPr txBox="1">
            <a:spLocks noChangeArrowheads="1"/>
          </p:cNvSpPr>
          <p:nvPr/>
        </p:nvSpPr>
        <p:spPr bwMode="auto">
          <a:xfrm>
            <a:off x="250825" y="2616200"/>
            <a:ext cx="1455738" cy="398463"/>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dirty="0">
                <a:solidFill>
                  <a:srgbClr val="333399"/>
                </a:solidFill>
                <a:ea typeface="黑体" pitchFamily="49" charset="-122"/>
              </a:rPr>
              <a:t>结点交换机</a:t>
            </a:r>
          </a:p>
        </p:txBody>
      </p:sp>
      <p:sp>
        <p:nvSpPr>
          <p:cNvPr id="11311" name="Text Box 105"/>
          <p:cNvSpPr txBox="1">
            <a:spLocks noChangeArrowheads="1"/>
          </p:cNvSpPr>
          <p:nvPr/>
        </p:nvSpPr>
        <p:spPr bwMode="auto">
          <a:xfrm>
            <a:off x="0" y="3409950"/>
            <a:ext cx="693738" cy="398463"/>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ea typeface="黑体" pitchFamily="49" charset="-122"/>
              </a:rPr>
              <a:t>主机</a:t>
            </a:r>
          </a:p>
        </p:txBody>
      </p:sp>
      <p:sp>
        <p:nvSpPr>
          <p:cNvPr id="11312" name="Line 106"/>
          <p:cNvSpPr>
            <a:spLocks noChangeShapeType="1"/>
          </p:cNvSpPr>
          <p:nvPr/>
        </p:nvSpPr>
        <p:spPr bwMode="auto">
          <a:xfrm>
            <a:off x="1620838" y="2832100"/>
            <a:ext cx="793750" cy="217488"/>
          </a:xfrm>
          <a:prstGeom prst="line">
            <a:avLst/>
          </a:prstGeom>
          <a:noFill/>
          <a:ln w="28575">
            <a:solidFill>
              <a:srgbClr val="333399"/>
            </a:solidFill>
            <a:round/>
            <a:headEnd/>
            <a:tailEnd type="triangle" w="med" len="lg"/>
          </a:ln>
        </p:spPr>
        <p:txBody>
          <a:bodyPr lIns="91577" tIns="45789" rIns="91577" bIns="45789"/>
          <a:lstStyle/>
          <a:p>
            <a:endParaRPr lang="zh-CN" altLang="en-US"/>
          </a:p>
        </p:txBody>
      </p:sp>
      <p:sp>
        <p:nvSpPr>
          <p:cNvPr id="11313" name="Line 107"/>
          <p:cNvSpPr>
            <a:spLocks noChangeShapeType="1"/>
          </p:cNvSpPr>
          <p:nvPr/>
        </p:nvSpPr>
        <p:spPr bwMode="auto">
          <a:xfrm>
            <a:off x="395288" y="3771900"/>
            <a:ext cx="361950" cy="576263"/>
          </a:xfrm>
          <a:prstGeom prst="line">
            <a:avLst/>
          </a:prstGeom>
          <a:noFill/>
          <a:ln w="28575">
            <a:solidFill>
              <a:srgbClr val="333399"/>
            </a:solidFill>
            <a:round/>
            <a:headEnd/>
            <a:tailEnd type="triangle" w="med" len="lg"/>
          </a:ln>
        </p:spPr>
        <p:txBody>
          <a:bodyPr lIns="91577" tIns="45789" rIns="91577" bIns="45789"/>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32"/>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2.5E-6 -4.04624E-7 L 0.10468 -4.04624E-7 L 0.28889 0.15006 L 0.43802 -0.04439 L 0.52222 0.13318 " pathEditMode="relative" ptsTypes="AAAAA">
                                      <p:cBhvr>
                                        <p:cTn id="9" dur="2000" fill="hold"/>
                                        <p:tgtEl>
                                          <p:spTgt spid="61532"/>
                                        </p:tgtEl>
                                        <p:attrNameLst>
                                          <p:attrName>ppt_x</p:attrName>
                                          <p:attrName>ppt_y</p:attrName>
                                        </p:attrNameLst>
                                      </p:cBhvr>
                                    </p:animMotion>
                                  </p:childTnLst>
                                </p:cTn>
                              </p:par>
                            </p:childTnLst>
                          </p:cTn>
                        </p:par>
                        <p:par>
                          <p:cTn id="10" fill="hold">
                            <p:stCondLst>
                              <p:cond delay="2000"/>
                            </p:stCondLst>
                            <p:childTnLst>
                              <p:par>
                                <p:cTn id="11" presetID="1" presetClass="exit" presetSubtype="0" fill="hold" grpId="2" nodeType="afterEffect">
                                  <p:stCondLst>
                                    <p:cond delay="0"/>
                                  </p:stCondLst>
                                  <p:childTnLst>
                                    <p:set>
                                      <p:cBhvr>
                                        <p:cTn id="12" dur="1" fill="hold">
                                          <p:stCondLst>
                                            <p:cond delay="0"/>
                                          </p:stCondLst>
                                        </p:cTn>
                                        <p:tgtEl>
                                          <p:spTgt spid="61532"/>
                                        </p:tgtEl>
                                        <p:attrNameLst>
                                          <p:attrName>style.visibility</p:attrName>
                                        </p:attrNameLst>
                                      </p:cBhvr>
                                      <p:to>
                                        <p:strVal val="hidden"/>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61534"/>
                                        </p:tgtEl>
                                        <p:attrNameLst>
                                          <p:attrName>style.visibility</p:attrName>
                                        </p:attrNameLst>
                                      </p:cBhvr>
                                      <p:to>
                                        <p:strVal val="visible"/>
                                      </p:to>
                                    </p:set>
                                  </p:childTnLst>
                                </p:cTn>
                              </p:par>
                            </p:childTnLst>
                          </p:cTn>
                        </p:par>
                        <p:par>
                          <p:cTn id="16" fill="hold">
                            <p:stCondLst>
                              <p:cond delay="2000"/>
                            </p:stCondLst>
                            <p:childTnLst>
                              <p:par>
                                <p:cTn id="17" presetID="0" presetClass="path" presetSubtype="0" accel="50000" decel="50000" fill="hold" grpId="1" nodeType="afterEffect">
                                  <p:stCondLst>
                                    <p:cond delay="0"/>
                                  </p:stCondLst>
                                  <p:childTnLst>
                                    <p:animMotion origin="layout" path="M -2.5E-6 -4.04624E-7 L 0.10313 0.00208 L 0.17934 -0.20717 L 0.43021 -0.05503 L 0.52535 0.14382 " pathEditMode="relative" ptsTypes="AAAAA">
                                      <p:cBhvr>
                                        <p:cTn id="18" dur="2000" fill="hold"/>
                                        <p:tgtEl>
                                          <p:spTgt spid="61534"/>
                                        </p:tgtEl>
                                        <p:attrNameLst>
                                          <p:attrName>ppt_x</p:attrName>
                                          <p:attrName>ppt_y</p:attrName>
                                        </p:attrNameLst>
                                      </p:cBhvr>
                                    </p:animMotion>
                                  </p:childTnLst>
                                </p:cTn>
                              </p:par>
                            </p:childTnLst>
                          </p:cTn>
                        </p:par>
                        <p:par>
                          <p:cTn id="19" fill="hold">
                            <p:stCondLst>
                              <p:cond delay="4000"/>
                            </p:stCondLst>
                            <p:childTnLst>
                              <p:par>
                                <p:cTn id="20" presetID="1" presetClass="exit" presetSubtype="0" fill="hold" grpId="2" nodeType="afterEffect">
                                  <p:stCondLst>
                                    <p:cond delay="0"/>
                                  </p:stCondLst>
                                  <p:childTnLst>
                                    <p:set>
                                      <p:cBhvr>
                                        <p:cTn id="21" dur="1" fill="hold">
                                          <p:stCondLst>
                                            <p:cond delay="0"/>
                                          </p:stCondLst>
                                        </p:cTn>
                                        <p:tgtEl>
                                          <p:spTgt spid="61534"/>
                                        </p:tgtEl>
                                        <p:attrNameLst>
                                          <p:attrName>style.visibility</p:attrName>
                                        </p:attrNameLst>
                                      </p:cBhvr>
                                      <p:to>
                                        <p:strVal val="hidden"/>
                                      </p:to>
                                    </p:set>
                                  </p:childTnLst>
                                </p:cTn>
                              </p:par>
                            </p:childTnLst>
                          </p:cTn>
                        </p:par>
                        <p:par>
                          <p:cTn id="22" fill="hold">
                            <p:stCondLst>
                              <p:cond delay="4000"/>
                            </p:stCondLst>
                            <p:childTnLst>
                              <p:par>
                                <p:cTn id="23" presetID="1" presetClass="entr" presetSubtype="0" fill="hold" grpId="0" nodeType="afterEffect">
                                  <p:stCondLst>
                                    <p:cond delay="0"/>
                                  </p:stCondLst>
                                  <p:childTnLst>
                                    <p:set>
                                      <p:cBhvr>
                                        <p:cTn id="24" dur="1" fill="hold">
                                          <p:stCondLst>
                                            <p:cond delay="0"/>
                                          </p:stCondLst>
                                        </p:cTn>
                                        <p:tgtEl>
                                          <p:spTgt spid="61539"/>
                                        </p:tgtEl>
                                        <p:attrNameLst>
                                          <p:attrName>style.visibility</p:attrName>
                                        </p:attrNameLst>
                                      </p:cBhvr>
                                      <p:to>
                                        <p:strVal val="visible"/>
                                      </p:to>
                                    </p:set>
                                  </p:childTnLst>
                                </p:cTn>
                              </p:par>
                            </p:childTnLst>
                          </p:cTn>
                        </p:par>
                        <p:par>
                          <p:cTn id="25" fill="hold">
                            <p:stCondLst>
                              <p:cond delay="4000"/>
                            </p:stCondLst>
                            <p:childTnLst>
                              <p:par>
                                <p:cTn id="26" presetID="35" presetClass="emph" presetSubtype="0" repeatCount="3000" fill="hold" grpId="1" nodeType="afterEffect">
                                  <p:stCondLst>
                                    <p:cond delay="0"/>
                                  </p:stCondLst>
                                  <p:childTnLst>
                                    <p:anim calcmode="discrete" valueType="str">
                                      <p:cBhvr>
                                        <p:cTn id="27" dur="1000" fill="hold"/>
                                        <p:tgtEl>
                                          <p:spTgt spid="61539"/>
                                        </p:tgtEl>
                                        <p:attrNameLst>
                                          <p:attrName>style.visibility</p:attrName>
                                        </p:attrNameLst>
                                      </p:cBhvr>
                                      <p:tavLst>
                                        <p:tav tm="0">
                                          <p:val>
                                            <p:strVal val="hidden"/>
                                          </p:val>
                                        </p:tav>
                                        <p:tav tm="50000">
                                          <p:val>
                                            <p:strVal val="visible"/>
                                          </p:val>
                                        </p:tav>
                                      </p:tavLst>
                                    </p:anim>
                                  </p:childTnLst>
                                </p:cTn>
                              </p:par>
                            </p:childTnLst>
                          </p:cTn>
                        </p:par>
                        <p:par>
                          <p:cTn id="28" fill="hold">
                            <p:stCondLst>
                              <p:cond delay="7000"/>
                            </p:stCondLst>
                            <p:childTnLst>
                              <p:par>
                                <p:cTn id="29" presetID="1" presetClass="entr" presetSubtype="0" fill="hold" grpId="0" nodeType="afterEffect">
                                  <p:stCondLst>
                                    <p:cond delay="0"/>
                                  </p:stCondLst>
                                  <p:childTnLst>
                                    <p:set>
                                      <p:cBhvr>
                                        <p:cTn id="30" dur="1" fill="hold">
                                          <p:stCondLst>
                                            <p:cond delay="0"/>
                                          </p:stCondLst>
                                        </p:cTn>
                                        <p:tgtEl>
                                          <p:spTgt spid="61535"/>
                                        </p:tgtEl>
                                        <p:attrNameLst>
                                          <p:attrName>style.visibility</p:attrName>
                                        </p:attrNameLst>
                                      </p:cBhvr>
                                      <p:to>
                                        <p:strVal val="visible"/>
                                      </p:to>
                                    </p:set>
                                  </p:childTnLst>
                                </p:cTn>
                              </p:par>
                            </p:childTnLst>
                          </p:cTn>
                        </p:par>
                        <p:par>
                          <p:cTn id="31" fill="hold">
                            <p:stCondLst>
                              <p:cond delay="7000"/>
                            </p:stCondLst>
                            <p:childTnLst>
                              <p:par>
                                <p:cTn id="32" presetID="0" presetClass="path" presetSubtype="0" accel="50000" decel="50000" fill="hold" grpId="1" nodeType="afterEffect">
                                  <p:stCondLst>
                                    <p:cond delay="0"/>
                                  </p:stCondLst>
                                  <p:childTnLst>
                                    <p:animMotion origin="layout" path="M 2.22222E-6 1.79191E-6 L 0.00156 0.14381 L 0.25711 0.29803 L 0.36979 0.21572 " pathEditMode="relative" ptsTypes="AAAA">
                                      <p:cBhvr>
                                        <p:cTn id="33" dur="2000" fill="hold"/>
                                        <p:tgtEl>
                                          <p:spTgt spid="61535"/>
                                        </p:tgtEl>
                                        <p:attrNameLst>
                                          <p:attrName>ppt_x</p:attrName>
                                          <p:attrName>ppt_y</p:attrName>
                                        </p:attrNameLst>
                                      </p:cBhvr>
                                    </p:animMotion>
                                  </p:childTnLst>
                                </p:cTn>
                              </p:par>
                            </p:childTnLst>
                          </p:cTn>
                        </p:par>
                        <p:par>
                          <p:cTn id="34" fill="hold">
                            <p:stCondLst>
                              <p:cond delay="9000"/>
                            </p:stCondLst>
                            <p:childTnLst>
                              <p:par>
                                <p:cTn id="35" presetID="1" presetClass="exit" presetSubtype="0" fill="hold" grpId="2" nodeType="afterEffect">
                                  <p:stCondLst>
                                    <p:cond delay="0"/>
                                  </p:stCondLst>
                                  <p:childTnLst>
                                    <p:set>
                                      <p:cBhvr>
                                        <p:cTn id="36" dur="1" fill="hold">
                                          <p:stCondLst>
                                            <p:cond delay="0"/>
                                          </p:stCondLst>
                                        </p:cTn>
                                        <p:tgtEl>
                                          <p:spTgt spid="61535"/>
                                        </p:tgtEl>
                                        <p:attrNameLst>
                                          <p:attrName>style.visibility</p:attrName>
                                        </p:attrNameLst>
                                      </p:cBhvr>
                                      <p:to>
                                        <p:strVal val="hidden"/>
                                      </p:to>
                                    </p:set>
                                  </p:childTnLst>
                                </p:cTn>
                              </p:par>
                            </p:childTnLst>
                          </p:cTn>
                        </p:par>
                        <p:par>
                          <p:cTn id="37" fill="hold">
                            <p:stCondLst>
                              <p:cond delay="9000"/>
                            </p:stCondLst>
                            <p:childTnLst>
                              <p:par>
                                <p:cTn id="38" presetID="1" presetClass="entr" presetSubtype="0" fill="hold" grpId="0" nodeType="afterEffect">
                                  <p:stCondLst>
                                    <p:cond delay="0"/>
                                  </p:stCondLst>
                                  <p:childTnLst>
                                    <p:set>
                                      <p:cBhvr>
                                        <p:cTn id="39" dur="1" fill="hold">
                                          <p:stCondLst>
                                            <p:cond delay="0"/>
                                          </p:stCondLst>
                                        </p:cTn>
                                        <p:tgtEl>
                                          <p:spTgt spid="61542"/>
                                        </p:tgtEl>
                                        <p:attrNameLst>
                                          <p:attrName>style.visibility</p:attrName>
                                        </p:attrNameLst>
                                      </p:cBhvr>
                                      <p:to>
                                        <p:strVal val="visible"/>
                                      </p:to>
                                    </p:set>
                                  </p:childTnLst>
                                </p:cTn>
                              </p:par>
                            </p:childTnLst>
                          </p:cTn>
                        </p:par>
                        <p:par>
                          <p:cTn id="40" fill="hold">
                            <p:stCondLst>
                              <p:cond delay="9000"/>
                            </p:stCondLst>
                            <p:childTnLst>
                              <p:par>
                                <p:cTn id="41" presetID="35" presetClass="emph" presetSubtype="0" repeatCount="2000" fill="hold" grpId="1" nodeType="afterEffect">
                                  <p:stCondLst>
                                    <p:cond delay="0"/>
                                  </p:stCondLst>
                                  <p:childTnLst>
                                    <p:anim calcmode="discrete" valueType="str">
                                      <p:cBhvr>
                                        <p:cTn id="42" dur="1000" fill="hold"/>
                                        <p:tgtEl>
                                          <p:spTgt spid="61542"/>
                                        </p:tgtEl>
                                        <p:attrNameLst>
                                          <p:attrName>style.visibility</p:attrName>
                                        </p:attrNameLst>
                                      </p:cBhvr>
                                      <p:tavLst>
                                        <p:tav tm="0">
                                          <p:val>
                                            <p:strVal val="hidden"/>
                                          </p:val>
                                        </p:tav>
                                        <p:tav tm="50000">
                                          <p:val>
                                            <p:strVal val="visible"/>
                                          </p:val>
                                        </p:tav>
                                      </p:tavLst>
                                    </p:anim>
                                  </p:childTnLst>
                                </p:cTn>
                              </p:par>
                            </p:childTnLst>
                          </p:cTn>
                        </p:par>
                        <p:par>
                          <p:cTn id="43" fill="hold">
                            <p:stCondLst>
                              <p:cond delay="11000"/>
                            </p:stCondLst>
                            <p:childTnLst>
                              <p:par>
                                <p:cTn id="44" presetID="1" presetClass="entr" presetSubtype="0" fill="hold" grpId="0" nodeType="afterEffect">
                                  <p:stCondLst>
                                    <p:cond delay="0"/>
                                  </p:stCondLst>
                                  <p:childTnLst>
                                    <p:set>
                                      <p:cBhvr>
                                        <p:cTn id="45" dur="1" fill="hold">
                                          <p:stCondLst>
                                            <p:cond delay="0"/>
                                          </p:stCondLst>
                                        </p:cTn>
                                        <p:tgtEl>
                                          <p:spTgt spid="61540"/>
                                        </p:tgtEl>
                                        <p:attrNameLst>
                                          <p:attrName>style.visibility</p:attrName>
                                        </p:attrNameLst>
                                      </p:cBhvr>
                                      <p:to>
                                        <p:strVal val="visible"/>
                                      </p:to>
                                    </p:set>
                                  </p:childTnLst>
                                </p:cTn>
                              </p:par>
                            </p:childTnLst>
                          </p:cTn>
                        </p:par>
                        <p:par>
                          <p:cTn id="46" fill="hold">
                            <p:stCondLst>
                              <p:cond delay="11000"/>
                            </p:stCondLst>
                            <p:childTnLst>
                              <p:par>
                                <p:cTn id="47" presetID="0" presetClass="path" presetSubtype="0" accel="50000" decel="50000" fill="hold" grpId="1" nodeType="afterEffect">
                                  <p:stCondLst>
                                    <p:cond delay="0"/>
                                  </p:stCondLst>
                                  <p:childTnLst>
                                    <p:animMotion origin="layout" path="M -2.5E-6 -4.04624E-7 L 0.10313 0.00208 L 0.17934 -0.20717 L 0.43021 -0.05503 L 0.52535 0.14382 " pathEditMode="relative" ptsTypes="AAAAA">
                                      <p:cBhvr>
                                        <p:cTn id="48" dur="2000" fill="hold"/>
                                        <p:tgtEl>
                                          <p:spTgt spid="61540"/>
                                        </p:tgtEl>
                                        <p:attrNameLst>
                                          <p:attrName>ppt_x</p:attrName>
                                          <p:attrName>ppt_y</p:attrName>
                                        </p:attrNameLst>
                                      </p:cBhvr>
                                    </p:animMotion>
                                  </p:childTnLst>
                                </p:cTn>
                              </p:par>
                            </p:childTnLst>
                          </p:cTn>
                        </p:par>
                        <p:par>
                          <p:cTn id="49" fill="hold">
                            <p:stCondLst>
                              <p:cond delay="13000"/>
                            </p:stCondLst>
                            <p:childTnLst>
                              <p:par>
                                <p:cTn id="50" presetID="1" presetClass="exit" presetSubtype="0" fill="hold" grpId="2" nodeType="afterEffect">
                                  <p:stCondLst>
                                    <p:cond delay="0"/>
                                  </p:stCondLst>
                                  <p:childTnLst>
                                    <p:set>
                                      <p:cBhvr>
                                        <p:cTn id="51" dur="1" fill="hold">
                                          <p:stCondLst>
                                            <p:cond delay="0"/>
                                          </p:stCondLst>
                                        </p:cTn>
                                        <p:tgtEl>
                                          <p:spTgt spid="61540"/>
                                        </p:tgtEl>
                                        <p:attrNameLst>
                                          <p:attrName>style.visibility</p:attrName>
                                        </p:attrNameLst>
                                      </p:cBhvr>
                                      <p:to>
                                        <p:strVal val="hidden"/>
                                      </p:to>
                                    </p:set>
                                  </p:childTnLst>
                                </p:cTn>
                              </p:par>
                            </p:childTnLst>
                          </p:cTn>
                        </p:par>
                        <p:par>
                          <p:cTn id="52" fill="hold">
                            <p:stCondLst>
                              <p:cond delay="13000"/>
                            </p:stCondLst>
                            <p:childTnLst>
                              <p:par>
                                <p:cTn id="53" presetID="1" presetClass="entr" presetSubtype="0" fill="hold" grpId="0" nodeType="afterEffect">
                                  <p:stCondLst>
                                    <p:cond delay="0"/>
                                  </p:stCondLst>
                                  <p:childTnLst>
                                    <p:set>
                                      <p:cBhvr>
                                        <p:cTn id="54" dur="1" fill="hold">
                                          <p:stCondLst>
                                            <p:cond delay="0"/>
                                          </p:stCondLst>
                                        </p:cTn>
                                        <p:tgtEl>
                                          <p:spTgt spid="61541"/>
                                        </p:tgtEl>
                                        <p:attrNameLst>
                                          <p:attrName>style.visibility</p:attrName>
                                        </p:attrNameLst>
                                      </p:cBhvr>
                                      <p:to>
                                        <p:strVal val="visible"/>
                                      </p:to>
                                    </p:set>
                                  </p:childTnLst>
                                </p:cTn>
                              </p:par>
                            </p:childTnLst>
                          </p:cTn>
                        </p:par>
                        <p:par>
                          <p:cTn id="55" fill="hold">
                            <p:stCondLst>
                              <p:cond delay="13000"/>
                            </p:stCondLst>
                            <p:childTnLst>
                              <p:par>
                                <p:cTn id="56" presetID="0" presetClass="path" presetSubtype="0" accel="50000" decel="50000" fill="hold" grpId="1" nodeType="afterEffect">
                                  <p:stCondLst>
                                    <p:cond delay="0"/>
                                  </p:stCondLst>
                                  <p:childTnLst>
                                    <p:animMotion origin="layout" path="M 2.22222E-6 1.79191E-6 L 0.00156 0.14381 L 0.25711 0.29803 L 0.36979 0.21572 " pathEditMode="relative" ptsTypes="AAAA">
                                      <p:cBhvr>
                                        <p:cTn id="57" dur="2000" fill="hold"/>
                                        <p:tgtEl>
                                          <p:spTgt spid="61541"/>
                                        </p:tgtEl>
                                        <p:attrNameLst>
                                          <p:attrName>ppt_x</p:attrName>
                                          <p:attrName>ppt_y</p:attrName>
                                        </p:attrNameLst>
                                      </p:cBhvr>
                                    </p:animMotion>
                                  </p:childTnLst>
                                </p:cTn>
                              </p:par>
                            </p:childTnLst>
                          </p:cTn>
                        </p:par>
                        <p:par>
                          <p:cTn id="58" fill="hold">
                            <p:stCondLst>
                              <p:cond delay="15000"/>
                            </p:stCondLst>
                            <p:childTnLst>
                              <p:par>
                                <p:cTn id="59" presetID="1" presetClass="exit" presetSubtype="0" fill="hold" grpId="2" nodeType="afterEffect">
                                  <p:stCondLst>
                                    <p:cond delay="0"/>
                                  </p:stCondLst>
                                  <p:childTnLst>
                                    <p:set>
                                      <p:cBhvr>
                                        <p:cTn id="60" dur="1" fill="hold">
                                          <p:stCondLst>
                                            <p:cond delay="0"/>
                                          </p:stCondLst>
                                        </p:cTn>
                                        <p:tgtEl>
                                          <p:spTgt spid="61541"/>
                                        </p:tgtEl>
                                        <p:attrNameLst>
                                          <p:attrName>style.visibility</p:attrName>
                                        </p:attrNameLst>
                                      </p:cBhvr>
                                      <p:to>
                                        <p:strVal val="hidden"/>
                                      </p:to>
                                    </p:set>
                                  </p:childTnLst>
                                </p:cTn>
                              </p:par>
                            </p:childTnLst>
                          </p:cTn>
                        </p:par>
                        <p:par>
                          <p:cTn id="61" fill="hold">
                            <p:stCondLst>
                              <p:cond delay="15000"/>
                            </p:stCondLst>
                            <p:childTnLst>
                              <p:par>
                                <p:cTn id="62" presetID="1" presetClass="entr" presetSubtype="0" fill="hold" grpId="0" nodeType="afterEffect">
                                  <p:stCondLst>
                                    <p:cond delay="0"/>
                                  </p:stCondLst>
                                  <p:childTnLst>
                                    <p:set>
                                      <p:cBhvr>
                                        <p:cTn id="63" dur="1" fill="hold">
                                          <p:stCondLst>
                                            <p:cond delay="0"/>
                                          </p:stCondLst>
                                        </p:cTn>
                                        <p:tgtEl>
                                          <p:spTgt spid="61537"/>
                                        </p:tgtEl>
                                        <p:attrNameLst>
                                          <p:attrName>style.visibility</p:attrName>
                                        </p:attrNameLst>
                                      </p:cBhvr>
                                      <p:to>
                                        <p:strVal val="visible"/>
                                      </p:to>
                                    </p:set>
                                  </p:childTnLst>
                                </p:cTn>
                              </p:par>
                            </p:childTnLst>
                          </p:cTn>
                        </p:par>
                        <p:par>
                          <p:cTn id="64" fill="hold">
                            <p:stCondLst>
                              <p:cond delay="15000"/>
                            </p:stCondLst>
                            <p:childTnLst>
                              <p:par>
                                <p:cTn id="65" presetID="0" presetClass="path" presetSubtype="0" accel="50000" decel="50000" fill="hold" grpId="1" nodeType="afterEffect">
                                  <p:stCondLst>
                                    <p:cond delay="0"/>
                                  </p:stCondLst>
                                  <p:childTnLst>
                                    <p:animMotion origin="layout" path="M -3.05556E-6 1.84971E-6 L 0.10469 0.00416 L 0.18733 -0.19885 L 0.29358 0.14798 L 0.43802 -0.04879 L 0.52535 0.13734 " pathEditMode="relative" ptsTypes="AAAAAA">
                                      <p:cBhvr>
                                        <p:cTn id="66" dur="2000" fill="hold"/>
                                        <p:tgtEl>
                                          <p:spTgt spid="61537"/>
                                        </p:tgtEl>
                                        <p:attrNameLst>
                                          <p:attrName>ppt_x</p:attrName>
                                          <p:attrName>ppt_y</p:attrName>
                                        </p:attrNameLst>
                                      </p:cBhvr>
                                    </p:animMotion>
                                  </p:childTnLst>
                                </p:cTn>
                              </p:par>
                            </p:childTnLst>
                          </p:cTn>
                        </p:par>
                        <p:par>
                          <p:cTn id="67" fill="hold">
                            <p:stCondLst>
                              <p:cond delay="17000"/>
                            </p:stCondLst>
                            <p:childTnLst>
                              <p:par>
                                <p:cTn id="68" presetID="1" presetClass="exit" presetSubtype="0" fill="hold" grpId="2" nodeType="afterEffect">
                                  <p:stCondLst>
                                    <p:cond delay="0"/>
                                  </p:stCondLst>
                                  <p:childTnLst>
                                    <p:set>
                                      <p:cBhvr>
                                        <p:cTn id="69" dur="1" fill="hold">
                                          <p:stCondLst>
                                            <p:cond delay="0"/>
                                          </p:stCondLst>
                                        </p:cTn>
                                        <p:tgtEl>
                                          <p:spTgt spid="61537"/>
                                        </p:tgtEl>
                                        <p:attrNameLst>
                                          <p:attrName>style.visibility</p:attrName>
                                        </p:attrNameLst>
                                      </p:cBhvr>
                                      <p:to>
                                        <p:strVal val="hidden"/>
                                      </p:to>
                                    </p:set>
                                  </p:childTnLst>
                                </p:cTn>
                              </p:par>
                            </p:childTnLst>
                          </p:cTn>
                        </p:par>
                        <p:par>
                          <p:cTn id="70" fill="hold">
                            <p:stCondLst>
                              <p:cond delay="17000"/>
                            </p:stCondLst>
                            <p:childTnLst>
                              <p:par>
                                <p:cTn id="71" presetID="1" presetClass="entr" presetSubtype="0" fill="hold" grpId="0" nodeType="afterEffect">
                                  <p:stCondLst>
                                    <p:cond delay="0"/>
                                  </p:stCondLst>
                                  <p:childTnLst>
                                    <p:set>
                                      <p:cBhvr>
                                        <p:cTn id="72" dur="1" fill="hold">
                                          <p:stCondLst>
                                            <p:cond delay="0"/>
                                          </p:stCondLst>
                                        </p:cTn>
                                        <p:tgtEl>
                                          <p:spTgt spid="61536"/>
                                        </p:tgtEl>
                                        <p:attrNameLst>
                                          <p:attrName>style.visibility</p:attrName>
                                        </p:attrNameLst>
                                      </p:cBhvr>
                                      <p:to>
                                        <p:strVal val="visible"/>
                                      </p:to>
                                    </p:set>
                                  </p:childTnLst>
                                </p:cTn>
                              </p:par>
                            </p:childTnLst>
                          </p:cTn>
                        </p:par>
                        <p:par>
                          <p:cTn id="73" fill="hold">
                            <p:stCondLst>
                              <p:cond delay="17000"/>
                            </p:stCondLst>
                            <p:childTnLst>
                              <p:par>
                                <p:cTn id="74" presetID="0" presetClass="path" presetSubtype="0" accel="50000" decel="50000" fill="hold" grpId="1" nodeType="afterEffect">
                                  <p:stCondLst>
                                    <p:cond delay="0"/>
                                  </p:stCondLst>
                                  <p:childTnLst>
                                    <p:animMotion origin="layout" path="M 1.66667E-6 -5.43353E-6 L 0.00173 0.16485 L 0.15729 0.06751 L 0.25399 0.30011 L 0.36996 0.21965 " pathEditMode="relative" ptsTypes="AAAAA">
                                      <p:cBhvr>
                                        <p:cTn id="75" dur="2000" fill="hold"/>
                                        <p:tgtEl>
                                          <p:spTgt spid="61536"/>
                                        </p:tgtEl>
                                        <p:attrNameLst>
                                          <p:attrName>ppt_x</p:attrName>
                                          <p:attrName>ppt_y</p:attrName>
                                        </p:attrNameLst>
                                      </p:cBhvr>
                                    </p:animMotion>
                                  </p:childTnLst>
                                </p:cTn>
                              </p:par>
                            </p:childTnLst>
                          </p:cTn>
                        </p:par>
                        <p:par>
                          <p:cTn id="76" fill="hold">
                            <p:stCondLst>
                              <p:cond delay="19000"/>
                            </p:stCondLst>
                            <p:childTnLst>
                              <p:par>
                                <p:cTn id="77" presetID="1" presetClass="exit" presetSubtype="0" fill="hold" grpId="2" nodeType="afterEffect">
                                  <p:stCondLst>
                                    <p:cond delay="0"/>
                                  </p:stCondLst>
                                  <p:childTnLst>
                                    <p:set>
                                      <p:cBhvr>
                                        <p:cTn id="78" dur="1" fill="hold">
                                          <p:stCondLst>
                                            <p:cond delay="0"/>
                                          </p:stCondLst>
                                        </p:cTn>
                                        <p:tgtEl>
                                          <p:spTgt spid="615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5" grpId="0" animBg="1"/>
      <p:bldP spid="61535" grpId="1" animBg="1"/>
      <p:bldP spid="61535" grpId="2" animBg="1"/>
      <p:bldP spid="61532" grpId="0" animBg="1"/>
      <p:bldP spid="61532" grpId="1" animBg="1"/>
      <p:bldP spid="61532" grpId="2" animBg="1"/>
      <p:bldP spid="61534" grpId="0" animBg="1"/>
      <p:bldP spid="61534" grpId="1" animBg="1"/>
      <p:bldP spid="61534" grpId="2" animBg="1"/>
      <p:bldP spid="61539" grpId="0" animBg="1"/>
      <p:bldP spid="61539" grpId="1" animBg="1"/>
      <p:bldP spid="61540" grpId="0" animBg="1"/>
      <p:bldP spid="61540" grpId="1" animBg="1"/>
      <p:bldP spid="61540" grpId="2" animBg="1"/>
      <p:bldP spid="61541" grpId="0" animBg="1"/>
      <p:bldP spid="61541" grpId="1" animBg="1"/>
      <p:bldP spid="61541" grpId="2" animBg="1"/>
      <p:bldP spid="61537" grpId="0" animBg="1"/>
      <p:bldP spid="61537" grpId="1" animBg="1"/>
      <p:bldP spid="61537" grpId="2" animBg="1"/>
      <p:bldP spid="61536" grpId="0" animBg="1"/>
      <p:bldP spid="61536" grpId="1" animBg="1"/>
      <p:bldP spid="61536" grpId="2" animBg="1"/>
      <p:bldP spid="61542" grpId="0" animBg="1"/>
      <p:bldP spid="61542"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11150" y="234950"/>
            <a:ext cx="8005763" cy="1066800"/>
          </a:xfrm>
        </p:spPr>
        <p:txBody>
          <a:bodyPr/>
          <a:lstStyle/>
          <a:p>
            <a:r>
              <a:rPr lang="zh-CN" altLang="en-US" smtClean="0">
                <a:latin typeface="Times New Roman" pitchFamily="18" charset="0"/>
                <a:ea typeface="宋体" pitchFamily="2" charset="-122"/>
                <a:cs typeface="Times New Roman" pitchFamily="18" charset="0"/>
              </a:rPr>
              <a:t>车联网发展背景</a:t>
            </a:r>
          </a:p>
        </p:txBody>
      </p:sp>
      <p:sp>
        <p:nvSpPr>
          <p:cNvPr id="27651" name="Rectangle 3"/>
          <p:cNvSpPr>
            <a:spLocks noGrp="1" noChangeArrowheads="1"/>
          </p:cNvSpPr>
          <p:nvPr>
            <p:ph type="body" idx="1"/>
          </p:nvPr>
        </p:nvSpPr>
        <p:spPr>
          <a:xfrm>
            <a:off x="311150" y="1454150"/>
            <a:ext cx="8229600" cy="609600"/>
          </a:xfrm>
        </p:spPr>
        <p:txBody>
          <a:bodyPr/>
          <a:lstStyle/>
          <a:p>
            <a:pPr eaLnBrk="1" hangingPunct="1">
              <a:lnSpc>
                <a:spcPct val="110000"/>
              </a:lnSpc>
            </a:pPr>
            <a:r>
              <a:rPr lang="zh-CN" altLang="en-US" b="1" smtClean="0">
                <a:latin typeface="宋体" pitchFamily="2" charset="-122"/>
                <a:ea typeface="宋体" pitchFamily="2" charset="-122"/>
                <a:cs typeface="Times New Roman" pitchFamily="18" charset="0"/>
              </a:rPr>
              <a:t>车辆、道路、堵车、事故</a:t>
            </a:r>
          </a:p>
        </p:txBody>
      </p:sp>
      <p:pic>
        <p:nvPicPr>
          <p:cNvPr id="27652" name="Picture 23" descr="12912549544304"/>
          <p:cNvPicPr>
            <a:picLocks noChangeAspect="1" noChangeArrowheads="1"/>
          </p:cNvPicPr>
          <p:nvPr/>
        </p:nvPicPr>
        <p:blipFill>
          <a:blip r:embed="rId2"/>
          <a:srcRect/>
          <a:stretch>
            <a:fillRect/>
          </a:stretch>
        </p:blipFill>
        <p:spPr bwMode="auto">
          <a:xfrm>
            <a:off x="7100888" y="3867150"/>
            <a:ext cx="1296987" cy="865188"/>
          </a:xfrm>
          <a:prstGeom prst="rect">
            <a:avLst/>
          </a:prstGeom>
          <a:noFill/>
          <a:ln w="9525">
            <a:noFill/>
            <a:miter lim="800000"/>
            <a:headEnd/>
            <a:tailEnd/>
          </a:ln>
        </p:spPr>
      </p:pic>
      <p:pic>
        <p:nvPicPr>
          <p:cNvPr id="27653" name="Picture 28" descr="3328034_140"/>
          <p:cNvPicPr>
            <a:picLocks noChangeAspect="1" noChangeArrowheads="1"/>
          </p:cNvPicPr>
          <p:nvPr/>
        </p:nvPicPr>
        <p:blipFill>
          <a:blip r:embed="rId3"/>
          <a:srcRect/>
          <a:stretch>
            <a:fillRect/>
          </a:stretch>
        </p:blipFill>
        <p:spPr bwMode="auto">
          <a:xfrm>
            <a:off x="4652963" y="2139950"/>
            <a:ext cx="1296987" cy="863600"/>
          </a:xfrm>
          <a:prstGeom prst="rect">
            <a:avLst/>
          </a:prstGeom>
          <a:noFill/>
          <a:ln w="9525">
            <a:noFill/>
            <a:miter lim="800000"/>
            <a:headEnd/>
            <a:tailEnd/>
          </a:ln>
        </p:spPr>
      </p:pic>
      <p:pic>
        <p:nvPicPr>
          <p:cNvPr id="27654" name="Picture 30" descr="1387029_140"/>
          <p:cNvPicPr>
            <a:picLocks noChangeAspect="1" noChangeArrowheads="1"/>
          </p:cNvPicPr>
          <p:nvPr/>
        </p:nvPicPr>
        <p:blipFill>
          <a:blip r:embed="rId4"/>
          <a:srcRect/>
          <a:stretch>
            <a:fillRect/>
          </a:stretch>
        </p:blipFill>
        <p:spPr bwMode="auto">
          <a:xfrm>
            <a:off x="4652963" y="5667375"/>
            <a:ext cx="1222375" cy="860425"/>
          </a:xfrm>
          <a:prstGeom prst="rect">
            <a:avLst/>
          </a:prstGeom>
          <a:noFill/>
          <a:ln w="9525">
            <a:noFill/>
            <a:miter lim="800000"/>
            <a:headEnd/>
            <a:tailEnd/>
          </a:ln>
        </p:spPr>
      </p:pic>
      <p:pic>
        <p:nvPicPr>
          <p:cNvPr id="27655" name="Picture 32" descr="216239_140"/>
          <p:cNvPicPr>
            <a:picLocks noChangeAspect="1" noChangeArrowheads="1"/>
          </p:cNvPicPr>
          <p:nvPr/>
        </p:nvPicPr>
        <p:blipFill>
          <a:blip r:embed="rId5"/>
          <a:srcRect/>
          <a:stretch>
            <a:fillRect/>
          </a:stretch>
        </p:blipFill>
        <p:spPr bwMode="auto">
          <a:xfrm>
            <a:off x="5876925" y="5667375"/>
            <a:ext cx="1223963" cy="860425"/>
          </a:xfrm>
          <a:prstGeom prst="rect">
            <a:avLst/>
          </a:prstGeom>
          <a:noFill/>
          <a:ln w="9525">
            <a:noFill/>
            <a:miter lim="800000"/>
            <a:headEnd/>
            <a:tailEnd/>
          </a:ln>
        </p:spPr>
      </p:pic>
      <p:pic>
        <p:nvPicPr>
          <p:cNvPr id="27656" name="Picture 33" descr="232759_140"/>
          <p:cNvPicPr>
            <a:picLocks noChangeAspect="1" noChangeArrowheads="1"/>
          </p:cNvPicPr>
          <p:nvPr/>
        </p:nvPicPr>
        <p:blipFill>
          <a:blip r:embed="rId6"/>
          <a:srcRect/>
          <a:stretch>
            <a:fillRect/>
          </a:stretch>
        </p:blipFill>
        <p:spPr bwMode="auto">
          <a:xfrm>
            <a:off x="7100888" y="4732338"/>
            <a:ext cx="1295400" cy="935037"/>
          </a:xfrm>
          <a:prstGeom prst="rect">
            <a:avLst/>
          </a:prstGeom>
          <a:noFill/>
          <a:ln w="9525">
            <a:noFill/>
            <a:miter lim="800000"/>
            <a:headEnd/>
            <a:tailEnd/>
          </a:ln>
        </p:spPr>
      </p:pic>
      <p:pic>
        <p:nvPicPr>
          <p:cNvPr id="27657" name="Picture 36" descr="266006_140"/>
          <p:cNvPicPr>
            <a:picLocks noChangeAspect="1" noChangeArrowheads="1"/>
          </p:cNvPicPr>
          <p:nvPr/>
        </p:nvPicPr>
        <p:blipFill>
          <a:blip r:embed="rId7"/>
          <a:srcRect/>
          <a:stretch>
            <a:fillRect/>
          </a:stretch>
        </p:blipFill>
        <p:spPr bwMode="auto">
          <a:xfrm>
            <a:off x="2060575" y="5667375"/>
            <a:ext cx="1368425" cy="865188"/>
          </a:xfrm>
          <a:prstGeom prst="rect">
            <a:avLst/>
          </a:prstGeom>
          <a:noFill/>
          <a:ln w="9525">
            <a:noFill/>
            <a:miter lim="800000"/>
            <a:headEnd/>
            <a:tailEnd/>
          </a:ln>
        </p:spPr>
      </p:pic>
      <p:pic>
        <p:nvPicPr>
          <p:cNvPr id="27658" name="Picture 37" descr="1741_140"/>
          <p:cNvPicPr>
            <a:picLocks noChangeAspect="1" noChangeArrowheads="1"/>
          </p:cNvPicPr>
          <p:nvPr/>
        </p:nvPicPr>
        <p:blipFill>
          <a:blip r:embed="rId8"/>
          <a:srcRect/>
          <a:stretch>
            <a:fillRect/>
          </a:stretch>
        </p:blipFill>
        <p:spPr bwMode="auto">
          <a:xfrm>
            <a:off x="692150" y="3867150"/>
            <a:ext cx="1368425" cy="909638"/>
          </a:xfrm>
          <a:prstGeom prst="rect">
            <a:avLst/>
          </a:prstGeom>
          <a:noFill/>
          <a:ln w="9525">
            <a:noFill/>
            <a:miter lim="800000"/>
            <a:headEnd/>
            <a:tailEnd/>
          </a:ln>
        </p:spPr>
      </p:pic>
      <p:pic>
        <p:nvPicPr>
          <p:cNvPr id="27659" name="Picture 38" descr="3246036_140"/>
          <p:cNvPicPr>
            <a:picLocks noChangeAspect="1" noChangeArrowheads="1"/>
          </p:cNvPicPr>
          <p:nvPr/>
        </p:nvPicPr>
        <p:blipFill>
          <a:blip r:embed="rId9"/>
          <a:srcRect/>
          <a:stretch>
            <a:fillRect/>
          </a:stretch>
        </p:blipFill>
        <p:spPr bwMode="auto">
          <a:xfrm>
            <a:off x="3429000" y="5667375"/>
            <a:ext cx="1223963" cy="865188"/>
          </a:xfrm>
          <a:prstGeom prst="rect">
            <a:avLst/>
          </a:prstGeom>
          <a:noFill/>
          <a:ln w="9525">
            <a:noFill/>
            <a:miter lim="800000"/>
            <a:headEnd/>
            <a:tailEnd/>
          </a:ln>
        </p:spPr>
      </p:pic>
      <p:pic>
        <p:nvPicPr>
          <p:cNvPr id="27660" name="Picture 41" descr="87967_140"/>
          <p:cNvPicPr>
            <a:picLocks noChangeAspect="1" noChangeArrowheads="1"/>
          </p:cNvPicPr>
          <p:nvPr/>
        </p:nvPicPr>
        <p:blipFill>
          <a:blip r:embed="rId10"/>
          <a:srcRect/>
          <a:stretch>
            <a:fillRect/>
          </a:stretch>
        </p:blipFill>
        <p:spPr bwMode="auto">
          <a:xfrm>
            <a:off x="7100888" y="2139950"/>
            <a:ext cx="1295400" cy="863600"/>
          </a:xfrm>
          <a:prstGeom prst="rect">
            <a:avLst/>
          </a:prstGeom>
          <a:noFill/>
          <a:ln w="9525">
            <a:noFill/>
            <a:miter lim="800000"/>
            <a:headEnd/>
            <a:tailEnd/>
          </a:ln>
        </p:spPr>
      </p:pic>
      <p:pic>
        <p:nvPicPr>
          <p:cNvPr id="27661" name="Picture 43" descr="235085_140"/>
          <p:cNvPicPr>
            <a:picLocks noChangeAspect="1" noChangeArrowheads="1"/>
          </p:cNvPicPr>
          <p:nvPr/>
        </p:nvPicPr>
        <p:blipFill>
          <a:blip r:embed="rId11"/>
          <a:srcRect/>
          <a:stretch>
            <a:fillRect/>
          </a:stretch>
        </p:blipFill>
        <p:spPr bwMode="auto">
          <a:xfrm>
            <a:off x="7100888" y="3003550"/>
            <a:ext cx="1295400" cy="860425"/>
          </a:xfrm>
          <a:prstGeom prst="rect">
            <a:avLst/>
          </a:prstGeom>
          <a:noFill/>
          <a:ln w="9525">
            <a:noFill/>
            <a:miter lim="800000"/>
            <a:headEnd/>
            <a:tailEnd/>
          </a:ln>
        </p:spPr>
      </p:pic>
      <p:pic>
        <p:nvPicPr>
          <p:cNvPr id="27662" name="Picture 46" descr="171303_140"/>
          <p:cNvPicPr>
            <a:picLocks noChangeAspect="1" noChangeArrowheads="1"/>
          </p:cNvPicPr>
          <p:nvPr/>
        </p:nvPicPr>
        <p:blipFill>
          <a:blip r:embed="rId12"/>
          <a:srcRect/>
          <a:stretch>
            <a:fillRect/>
          </a:stretch>
        </p:blipFill>
        <p:spPr bwMode="auto">
          <a:xfrm>
            <a:off x="7100888" y="5667375"/>
            <a:ext cx="1295400" cy="865188"/>
          </a:xfrm>
          <a:prstGeom prst="rect">
            <a:avLst/>
          </a:prstGeom>
          <a:noFill/>
          <a:ln w="9525">
            <a:noFill/>
            <a:miter lim="800000"/>
            <a:headEnd/>
            <a:tailEnd/>
          </a:ln>
        </p:spPr>
      </p:pic>
      <p:pic>
        <p:nvPicPr>
          <p:cNvPr id="27663" name="Picture 47" descr="3452036_140"/>
          <p:cNvPicPr>
            <a:picLocks noChangeAspect="1" noChangeArrowheads="1"/>
          </p:cNvPicPr>
          <p:nvPr/>
        </p:nvPicPr>
        <p:blipFill>
          <a:blip r:embed="rId13"/>
          <a:srcRect/>
          <a:stretch>
            <a:fillRect/>
          </a:stretch>
        </p:blipFill>
        <p:spPr bwMode="auto">
          <a:xfrm>
            <a:off x="3355975" y="2139950"/>
            <a:ext cx="1295400" cy="860425"/>
          </a:xfrm>
          <a:prstGeom prst="rect">
            <a:avLst/>
          </a:prstGeom>
          <a:noFill/>
          <a:ln w="9525">
            <a:noFill/>
            <a:miter lim="800000"/>
            <a:headEnd/>
            <a:tailEnd/>
          </a:ln>
        </p:spPr>
      </p:pic>
      <p:pic>
        <p:nvPicPr>
          <p:cNvPr id="27664" name="Picture 50" descr="232756_140"/>
          <p:cNvPicPr>
            <a:picLocks noChangeAspect="1" noChangeArrowheads="1"/>
          </p:cNvPicPr>
          <p:nvPr/>
        </p:nvPicPr>
        <p:blipFill>
          <a:blip r:embed="rId14"/>
          <a:srcRect/>
          <a:stretch>
            <a:fillRect/>
          </a:stretch>
        </p:blipFill>
        <p:spPr bwMode="auto">
          <a:xfrm>
            <a:off x="692150" y="5667375"/>
            <a:ext cx="1368425" cy="862013"/>
          </a:xfrm>
          <a:prstGeom prst="rect">
            <a:avLst/>
          </a:prstGeom>
          <a:noFill/>
          <a:ln w="9525">
            <a:noFill/>
            <a:miter lim="800000"/>
            <a:headEnd/>
            <a:tailEnd/>
          </a:ln>
        </p:spPr>
      </p:pic>
      <p:pic>
        <p:nvPicPr>
          <p:cNvPr id="27665" name="Picture 51" descr="533030_140"/>
          <p:cNvPicPr>
            <a:picLocks noChangeAspect="1" noChangeArrowheads="1"/>
          </p:cNvPicPr>
          <p:nvPr/>
        </p:nvPicPr>
        <p:blipFill>
          <a:blip r:embed="rId15"/>
          <a:srcRect/>
          <a:stretch>
            <a:fillRect/>
          </a:stretch>
        </p:blipFill>
        <p:spPr bwMode="auto">
          <a:xfrm>
            <a:off x="692150" y="2932113"/>
            <a:ext cx="1368425" cy="931862"/>
          </a:xfrm>
          <a:prstGeom prst="rect">
            <a:avLst/>
          </a:prstGeom>
          <a:noFill/>
          <a:ln w="9525">
            <a:noFill/>
            <a:miter lim="800000"/>
            <a:headEnd/>
            <a:tailEnd/>
          </a:ln>
        </p:spPr>
      </p:pic>
      <p:pic>
        <p:nvPicPr>
          <p:cNvPr id="27666" name="Picture 52" descr="176816_140"/>
          <p:cNvPicPr>
            <a:picLocks noChangeAspect="1" noChangeArrowheads="1"/>
          </p:cNvPicPr>
          <p:nvPr/>
        </p:nvPicPr>
        <p:blipFill>
          <a:blip r:embed="rId16"/>
          <a:srcRect/>
          <a:stretch>
            <a:fillRect/>
          </a:stretch>
        </p:blipFill>
        <p:spPr bwMode="auto">
          <a:xfrm>
            <a:off x="692150" y="4754563"/>
            <a:ext cx="1368425" cy="914400"/>
          </a:xfrm>
          <a:prstGeom prst="rect">
            <a:avLst/>
          </a:prstGeom>
          <a:noFill/>
          <a:ln w="9525">
            <a:noFill/>
            <a:miter lim="800000"/>
            <a:headEnd/>
            <a:tailEnd/>
          </a:ln>
        </p:spPr>
      </p:pic>
      <p:pic>
        <p:nvPicPr>
          <p:cNvPr id="27667" name="Picture 53" descr="235101_140"/>
          <p:cNvPicPr>
            <a:picLocks noChangeAspect="1" noChangeArrowheads="1"/>
          </p:cNvPicPr>
          <p:nvPr/>
        </p:nvPicPr>
        <p:blipFill>
          <a:blip r:embed="rId17"/>
          <a:srcRect/>
          <a:stretch>
            <a:fillRect/>
          </a:stretch>
        </p:blipFill>
        <p:spPr bwMode="auto">
          <a:xfrm>
            <a:off x="5876925" y="2139950"/>
            <a:ext cx="1223963" cy="860425"/>
          </a:xfrm>
          <a:prstGeom prst="rect">
            <a:avLst/>
          </a:prstGeom>
          <a:noFill/>
          <a:ln w="9525">
            <a:noFill/>
            <a:miter lim="800000"/>
            <a:headEnd/>
            <a:tailEnd/>
          </a:ln>
        </p:spPr>
      </p:pic>
      <p:pic>
        <p:nvPicPr>
          <p:cNvPr id="27668" name="Picture 44" descr="225580_140"/>
          <p:cNvPicPr>
            <a:picLocks noChangeAspect="1" noChangeArrowheads="1"/>
          </p:cNvPicPr>
          <p:nvPr/>
        </p:nvPicPr>
        <p:blipFill>
          <a:blip r:embed="rId18"/>
          <a:srcRect/>
          <a:stretch>
            <a:fillRect/>
          </a:stretch>
        </p:blipFill>
        <p:spPr bwMode="auto">
          <a:xfrm>
            <a:off x="692150" y="2139950"/>
            <a:ext cx="1366838" cy="860425"/>
          </a:xfrm>
          <a:prstGeom prst="rect">
            <a:avLst/>
          </a:prstGeom>
          <a:noFill/>
          <a:ln w="9525">
            <a:noFill/>
            <a:miter lim="800000"/>
            <a:headEnd/>
            <a:tailEnd/>
          </a:ln>
        </p:spPr>
      </p:pic>
      <p:pic>
        <p:nvPicPr>
          <p:cNvPr id="27669" name="Picture 35" descr="2796036_140"/>
          <p:cNvPicPr>
            <a:picLocks noChangeAspect="1" noChangeArrowheads="1"/>
          </p:cNvPicPr>
          <p:nvPr/>
        </p:nvPicPr>
        <p:blipFill>
          <a:blip r:embed="rId19"/>
          <a:srcRect/>
          <a:stretch>
            <a:fillRect/>
          </a:stretch>
        </p:blipFill>
        <p:spPr bwMode="auto">
          <a:xfrm>
            <a:off x="2060575" y="2139950"/>
            <a:ext cx="1368425" cy="909638"/>
          </a:xfrm>
          <a:prstGeom prst="rect">
            <a:avLst/>
          </a:prstGeom>
          <a:noFill/>
          <a:ln w="9525">
            <a:noFill/>
            <a:miter lim="800000"/>
            <a:headEnd/>
            <a:tailEnd/>
          </a:ln>
        </p:spPr>
      </p:pic>
      <p:pic>
        <p:nvPicPr>
          <p:cNvPr id="27670" name="Picture 5" descr="cairo_traffic_jam"/>
          <p:cNvPicPr>
            <a:picLocks noChangeArrowheads="1"/>
          </p:cNvPicPr>
          <p:nvPr/>
        </p:nvPicPr>
        <p:blipFill>
          <a:blip r:embed="rId20"/>
          <a:srcRect/>
          <a:stretch>
            <a:fillRect/>
          </a:stretch>
        </p:blipFill>
        <p:spPr bwMode="auto">
          <a:xfrm>
            <a:off x="2060575" y="3003550"/>
            <a:ext cx="5040313" cy="26654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311150" y="234950"/>
            <a:ext cx="8005763" cy="1066800"/>
          </a:xfrm>
        </p:spPr>
        <p:txBody>
          <a:bodyPr/>
          <a:lstStyle/>
          <a:p>
            <a:r>
              <a:rPr kumimoji="1" lang="zh-CN" altLang="en-US" smtClean="0">
                <a:latin typeface="Arial" pitchFamily="34" charset="0"/>
                <a:ea typeface="宋体" pitchFamily="2" charset="-122"/>
              </a:rPr>
              <a:t>车联网为智能交通的重要组成</a:t>
            </a:r>
            <a:endParaRPr lang="zh-CN" altLang="en-US" smtClean="0">
              <a:latin typeface="Times New Roman" pitchFamily="18" charset="0"/>
              <a:ea typeface="宋体" pitchFamily="2" charset="-122"/>
              <a:cs typeface="Times New Roman" pitchFamily="18" charset="0"/>
            </a:endParaRPr>
          </a:p>
        </p:txBody>
      </p:sp>
      <p:sp>
        <p:nvSpPr>
          <p:cNvPr id="28675" name="Rectangle 3"/>
          <p:cNvSpPr>
            <a:spLocks noGrp="1" noChangeArrowheads="1"/>
          </p:cNvSpPr>
          <p:nvPr>
            <p:ph type="body" idx="1"/>
          </p:nvPr>
        </p:nvSpPr>
        <p:spPr>
          <a:xfrm>
            <a:off x="311150" y="1454150"/>
            <a:ext cx="8458200" cy="5181600"/>
          </a:xfrm>
        </p:spPr>
        <p:txBody>
          <a:bodyPr/>
          <a:lstStyle/>
          <a:p>
            <a:pPr>
              <a:lnSpc>
                <a:spcPts val="3800"/>
              </a:lnSpc>
            </a:pPr>
            <a:r>
              <a:rPr lang="zh-CN" altLang="en-US" smtClean="0">
                <a:latin typeface="华文楷体" pitchFamily="2" charset="-122"/>
                <a:ea typeface="华文楷体" pitchFamily="2" charset="-122"/>
              </a:rPr>
              <a:t>智能交通以车为节点，建立车联网</a:t>
            </a:r>
            <a:endParaRPr lang="en-US" altLang="zh-CN" smtClean="0">
              <a:latin typeface="华文楷体" pitchFamily="2" charset="-122"/>
              <a:ea typeface="华文楷体" pitchFamily="2" charset="-122"/>
            </a:endParaRPr>
          </a:p>
          <a:p>
            <a:pPr>
              <a:lnSpc>
                <a:spcPts val="3800"/>
              </a:lnSpc>
            </a:pPr>
            <a:r>
              <a:rPr lang="zh-CN" altLang="en-US" smtClean="0">
                <a:solidFill>
                  <a:srgbClr val="FF0000"/>
                </a:solidFill>
                <a:latin typeface="华文楷体" pitchFamily="2" charset="-122"/>
                <a:ea typeface="华文楷体" pitchFamily="2" charset="-122"/>
              </a:rPr>
              <a:t>车联网</a:t>
            </a:r>
            <a:r>
              <a:rPr lang="zh-CN" altLang="en-US" smtClean="0">
                <a:latin typeface="华文楷体" pitchFamily="2" charset="-122"/>
                <a:ea typeface="华文楷体" pitchFamily="2" charset="-122"/>
              </a:rPr>
              <a:t>（</a:t>
            </a:r>
            <a:r>
              <a:rPr lang="en-US" altLang="zh-CN" smtClean="0">
                <a:latin typeface="Times New Roman" pitchFamily="18" charset="0"/>
                <a:ea typeface="华文楷体" pitchFamily="2" charset="-122"/>
                <a:cs typeface="Times New Roman" pitchFamily="18" charset="0"/>
              </a:rPr>
              <a:t>Internet of Vehicles</a:t>
            </a:r>
            <a:r>
              <a:rPr lang="zh-CN" altLang="en-US" smtClean="0">
                <a:latin typeface="华文楷体" pitchFamily="2" charset="-122"/>
                <a:ea typeface="华文楷体" pitchFamily="2" charset="-122"/>
              </a:rPr>
              <a:t>）是指车与车、车与路、车与人、车与传感设备等交互，实现车辆与公众网络通信的动态移动通信系统。</a:t>
            </a:r>
            <a:endParaRPr lang="en-US" altLang="zh-CN" smtClean="0">
              <a:latin typeface="华文楷体" pitchFamily="2" charset="-122"/>
              <a:ea typeface="华文楷体" pitchFamily="2" charset="-122"/>
            </a:endParaRPr>
          </a:p>
          <a:p>
            <a:pPr>
              <a:lnSpc>
                <a:spcPts val="3800"/>
              </a:lnSpc>
            </a:pPr>
            <a:r>
              <a:rPr lang="zh-CN" altLang="en-US" smtClean="0">
                <a:latin typeface="华文楷体" pitchFamily="2" charset="-122"/>
                <a:ea typeface="华文楷体" pitchFamily="2" charset="-122"/>
              </a:rPr>
              <a:t>它可以通过车与车、车与人、车与路互联互通实现信息共享，收集车辆、道路和环境的信息，并在信息网络平台上对多源采集的信息进行加工、计算、共享和安全发布，根据不同的功能需求对车辆进行有效的引导与监管，以及提供专业的多媒体与移动互联网应用服务</a:t>
            </a:r>
            <a:endParaRPr lang="zh-CN" altLang="en-US" b="1" smtClean="0">
              <a:ea typeface="宋体" pitchFamily="2"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311150" y="234950"/>
            <a:ext cx="8005763" cy="1066800"/>
          </a:xfrm>
        </p:spPr>
        <p:txBody>
          <a:bodyPr/>
          <a:lstStyle/>
          <a:p>
            <a:pPr>
              <a:spcBef>
                <a:spcPct val="20000"/>
              </a:spcBef>
            </a:pPr>
            <a:r>
              <a:rPr kumimoji="1" lang="zh-CN" altLang="en-US" smtClean="0">
                <a:latin typeface="Arial" pitchFamily="34" charset="0"/>
                <a:ea typeface="宋体" pitchFamily="2" charset="-122"/>
              </a:rPr>
              <a:t>车联网为智能交通的重要组成</a:t>
            </a:r>
            <a:endParaRPr lang="zh-CN" altLang="en-US" smtClean="0">
              <a:latin typeface="Arial" pitchFamily="34" charset="0"/>
              <a:ea typeface="宋体" pitchFamily="2" charset="-122"/>
            </a:endParaRPr>
          </a:p>
        </p:txBody>
      </p:sp>
      <p:pic>
        <p:nvPicPr>
          <p:cNvPr id="29699" name="Picture 2" descr="c:\users\apple\appdata\roaming\360se6\USERDA~1\Temp\002362~1.JPG"/>
          <p:cNvPicPr>
            <a:picLocks noChangeAspect="1" noChangeArrowheads="1"/>
          </p:cNvPicPr>
          <p:nvPr/>
        </p:nvPicPr>
        <p:blipFill>
          <a:blip r:embed="rId2"/>
          <a:srcRect/>
          <a:stretch>
            <a:fillRect/>
          </a:stretch>
        </p:blipFill>
        <p:spPr bwMode="auto">
          <a:xfrm>
            <a:off x="0" y="0"/>
            <a:ext cx="9156700" cy="68754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311150" y="234950"/>
            <a:ext cx="8005763" cy="1066800"/>
          </a:xfrm>
        </p:spPr>
        <p:txBody>
          <a:bodyPr/>
          <a:lstStyle/>
          <a:p>
            <a:pPr>
              <a:spcBef>
                <a:spcPct val="20000"/>
              </a:spcBef>
            </a:pPr>
            <a:r>
              <a:rPr kumimoji="1" lang="zh-CN" altLang="en-US" smtClean="0">
                <a:latin typeface="Arial" pitchFamily="34" charset="0"/>
                <a:ea typeface="宋体" pitchFamily="2" charset="-122"/>
              </a:rPr>
              <a:t>车联网为智能交通的重要组成</a:t>
            </a:r>
            <a:endParaRPr lang="zh-CN" altLang="en-US" smtClean="0">
              <a:latin typeface="Arial" pitchFamily="34" charset="0"/>
              <a:ea typeface="宋体" pitchFamily="2" charset="-122"/>
            </a:endParaRPr>
          </a:p>
        </p:txBody>
      </p:sp>
      <p:pic>
        <p:nvPicPr>
          <p:cNvPr id="30723" name="Picture 7"/>
          <p:cNvPicPr>
            <a:picLocks noChangeAspect="1" noChangeArrowheads="1"/>
          </p:cNvPicPr>
          <p:nvPr/>
        </p:nvPicPr>
        <p:blipFill>
          <a:blip r:embed="rId2"/>
          <a:srcRect/>
          <a:stretch>
            <a:fillRect/>
          </a:stretch>
        </p:blipFill>
        <p:spPr bwMode="auto">
          <a:xfrm>
            <a:off x="0" y="0"/>
            <a:ext cx="9164638" cy="6870700"/>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311150" y="234950"/>
            <a:ext cx="8005763" cy="1066800"/>
          </a:xfrm>
        </p:spPr>
        <p:txBody>
          <a:bodyPr/>
          <a:lstStyle/>
          <a:p>
            <a:r>
              <a:rPr lang="zh-CN" altLang="en-US" smtClean="0">
                <a:latin typeface="Times New Roman" pitchFamily="18" charset="0"/>
                <a:ea typeface="宋体" pitchFamily="2" charset="-122"/>
                <a:cs typeface="Times New Roman" pitchFamily="18" charset="0"/>
              </a:rPr>
              <a:t>车联网功能</a:t>
            </a:r>
          </a:p>
        </p:txBody>
      </p:sp>
      <p:sp>
        <p:nvSpPr>
          <p:cNvPr id="4" name="AutoShape 3"/>
          <p:cNvSpPr>
            <a:spLocks noChangeArrowheads="1"/>
          </p:cNvSpPr>
          <p:nvPr/>
        </p:nvSpPr>
        <p:spPr bwMode="auto">
          <a:xfrm>
            <a:off x="2843213" y="2781300"/>
            <a:ext cx="3097212" cy="2735263"/>
          </a:xfrm>
          <a:prstGeom prst="roundRect">
            <a:avLst>
              <a:gd name="adj" fmla="val 13745"/>
            </a:avLst>
          </a:prstGeom>
          <a:solidFill>
            <a:schemeClr val="accent6">
              <a:lumMod val="40000"/>
              <a:lumOff val="60000"/>
            </a:schemeClr>
          </a:solidFill>
          <a:ln>
            <a:solidFill>
              <a:srgbClr val="3366FF"/>
            </a:solidFill>
            <a:headEnd/>
            <a:tailEnd/>
          </a:ln>
        </p:spPr>
        <p:style>
          <a:lnRef idx="3">
            <a:schemeClr val="lt1"/>
          </a:lnRef>
          <a:fillRef idx="1">
            <a:schemeClr val="accent5"/>
          </a:fillRef>
          <a:effectRef idx="1">
            <a:schemeClr val="accent5"/>
          </a:effectRef>
          <a:fontRef idx="minor">
            <a:schemeClr val="lt1"/>
          </a:fontRef>
        </p:style>
        <p:txBody>
          <a:bodyPr anchor="ctr"/>
          <a:lstStyle/>
          <a:p>
            <a:pPr eaLnBrk="0" hangingPunct="0">
              <a:defRPr/>
            </a:pPr>
            <a:endParaRPr kumimoji="1" lang="en-US" altLang="zh-CN" sz="1400" dirty="0">
              <a:latin typeface="Verdana" pitchFamily="34" charset="0"/>
            </a:endParaRPr>
          </a:p>
        </p:txBody>
      </p:sp>
      <p:sp>
        <p:nvSpPr>
          <p:cNvPr id="5" name="AutoShape 19"/>
          <p:cNvSpPr>
            <a:spLocks noChangeArrowheads="1"/>
          </p:cNvSpPr>
          <p:nvPr/>
        </p:nvSpPr>
        <p:spPr bwMode="auto">
          <a:xfrm>
            <a:off x="3054350" y="5035550"/>
            <a:ext cx="2713038" cy="369888"/>
          </a:xfrm>
          <a:prstGeom prst="roundRect">
            <a:avLst>
              <a:gd name="adj" fmla="val 50000"/>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defRPr/>
            </a:pPr>
            <a:endParaRPr kumimoji="1" lang="zh-CN" altLang="en-US"/>
          </a:p>
        </p:txBody>
      </p:sp>
      <p:sp>
        <p:nvSpPr>
          <p:cNvPr id="6" name="AutoShape 19"/>
          <p:cNvSpPr>
            <a:spLocks noChangeArrowheads="1"/>
          </p:cNvSpPr>
          <p:nvPr/>
        </p:nvSpPr>
        <p:spPr bwMode="auto">
          <a:xfrm>
            <a:off x="3038475" y="2825750"/>
            <a:ext cx="2713038" cy="369888"/>
          </a:xfrm>
          <a:prstGeom prst="roundRect">
            <a:avLst>
              <a:gd name="adj" fmla="val 50000"/>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defRPr/>
            </a:pPr>
            <a:endParaRPr kumimoji="1" lang="zh-CN" altLang="en-US"/>
          </a:p>
        </p:txBody>
      </p:sp>
      <p:sp>
        <p:nvSpPr>
          <p:cNvPr id="31750" name="AutoShape 6"/>
          <p:cNvSpPr>
            <a:spLocks noChangeArrowheads="1"/>
          </p:cNvSpPr>
          <p:nvPr/>
        </p:nvSpPr>
        <p:spPr bwMode="gray">
          <a:xfrm rot="-5400000">
            <a:off x="4069557" y="4401343"/>
            <a:ext cx="400050" cy="449263"/>
          </a:xfrm>
          <a:prstGeom prst="chevron">
            <a:avLst>
              <a:gd name="adj" fmla="val 52514"/>
            </a:avLst>
          </a:prstGeom>
          <a:solidFill>
            <a:schemeClr val="accent1"/>
          </a:solidFill>
          <a:ln w="0" algn="ctr">
            <a:noFill/>
            <a:miter lim="800000"/>
            <a:headEnd/>
            <a:tailEnd/>
          </a:ln>
        </p:spPr>
        <p:txBody>
          <a:bodyPr wrap="none" anchor="ctr"/>
          <a:lstStyle/>
          <a:p>
            <a:endParaRPr kumimoji="1" lang="zh-CN" altLang="zh-CN">
              <a:solidFill>
                <a:srgbClr val="009900"/>
              </a:solidFill>
              <a:latin typeface="Gulim" pitchFamily="34" charset="-127"/>
              <a:ea typeface="Gulim" pitchFamily="34" charset="-127"/>
            </a:endParaRPr>
          </a:p>
        </p:txBody>
      </p:sp>
      <p:sp>
        <p:nvSpPr>
          <p:cNvPr id="31751" name="AutoShape 7"/>
          <p:cNvSpPr>
            <a:spLocks noChangeArrowheads="1"/>
          </p:cNvSpPr>
          <p:nvPr/>
        </p:nvSpPr>
        <p:spPr bwMode="gray">
          <a:xfrm rot="5400000">
            <a:off x="4092575" y="3403600"/>
            <a:ext cx="398463" cy="449263"/>
          </a:xfrm>
          <a:prstGeom prst="chevron">
            <a:avLst>
              <a:gd name="adj" fmla="val 52514"/>
            </a:avLst>
          </a:prstGeom>
          <a:solidFill>
            <a:schemeClr val="hlink"/>
          </a:solidFill>
          <a:ln w="0" algn="ctr">
            <a:noFill/>
            <a:miter lim="800000"/>
            <a:headEnd/>
            <a:tailEnd/>
          </a:ln>
        </p:spPr>
        <p:txBody>
          <a:bodyPr wrap="none" anchor="ctr"/>
          <a:lstStyle/>
          <a:p>
            <a:endParaRPr kumimoji="1" lang="zh-CN" altLang="zh-CN">
              <a:latin typeface="Gulim" pitchFamily="34" charset="-127"/>
              <a:ea typeface="Gulim" pitchFamily="34" charset="-127"/>
            </a:endParaRPr>
          </a:p>
        </p:txBody>
      </p:sp>
      <p:sp>
        <p:nvSpPr>
          <p:cNvPr id="9" name="AutoShape 3"/>
          <p:cNvSpPr>
            <a:spLocks noChangeArrowheads="1"/>
          </p:cNvSpPr>
          <p:nvPr/>
        </p:nvSpPr>
        <p:spPr bwMode="auto">
          <a:xfrm>
            <a:off x="0" y="3511550"/>
            <a:ext cx="2771775" cy="1357313"/>
          </a:xfrm>
          <a:prstGeom prst="roundRect">
            <a:avLst>
              <a:gd name="adj" fmla="val 13745"/>
            </a:avLst>
          </a:prstGeom>
          <a:solidFill>
            <a:srgbClr val="FFFF00"/>
          </a:solidFill>
          <a:ln>
            <a:solidFill>
              <a:srgbClr val="3366FF"/>
            </a:solidFill>
            <a:headEnd/>
            <a:tailEnd/>
          </a:ln>
        </p:spPr>
        <p:style>
          <a:lnRef idx="3">
            <a:schemeClr val="lt1"/>
          </a:lnRef>
          <a:fillRef idx="1">
            <a:schemeClr val="accent5"/>
          </a:fillRef>
          <a:effectRef idx="1">
            <a:schemeClr val="accent5"/>
          </a:effectRef>
          <a:fontRef idx="minor">
            <a:schemeClr val="lt1"/>
          </a:fontRef>
        </p:style>
        <p:txBody>
          <a:bodyPr anchor="ctr"/>
          <a:lstStyle/>
          <a:p>
            <a:pPr eaLnBrk="0" hangingPunct="0">
              <a:defRPr/>
            </a:pPr>
            <a:endParaRPr kumimoji="1" lang="en-US" altLang="zh-CN" sz="1400" dirty="0">
              <a:latin typeface="Verdana" pitchFamily="34" charset="0"/>
            </a:endParaRPr>
          </a:p>
        </p:txBody>
      </p:sp>
      <p:sp>
        <p:nvSpPr>
          <p:cNvPr id="10" name="AutoShape 3"/>
          <p:cNvSpPr>
            <a:spLocks noChangeArrowheads="1"/>
          </p:cNvSpPr>
          <p:nvPr/>
        </p:nvSpPr>
        <p:spPr bwMode="auto">
          <a:xfrm>
            <a:off x="6026150" y="3435350"/>
            <a:ext cx="2994025" cy="1524000"/>
          </a:xfrm>
          <a:prstGeom prst="roundRect">
            <a:avLst>
              <a:gd name="adj" fmla="val 13745"/>
            </a:avLst>
          </a:prstGeom>
          <a:solidFill>
            <a:schemeClr val="accent1">
              <a:lumMod val="40000"/>
              <a:lumOff val="60000"/>
            </a:schemeClr>
          </a:solidFill>
          <a:ln>
            <a:solidFill>
              <a:schemeClr val="tx2">
                <a:lumMod val="50000"/>
                <a:lumOff val="50000"/>
              </a:schemeClr>
            </a:solidFill>
            <a:headEnd/>
            <a:tailEnd/>
          </a:ln>
        </p:spPr>
        <p:style>
          <a:lnRef idx="3">
            <a:schemeClr val="lt1"/>
          </a:lnRef>
          <a:fillRef idx="1">
            <a:schemeClr val="accent2"/>
          </a:fillRef>
          <a:effectRef idx="1">
            <a:schemeClr val="accent2"/>
          </a:effectRef>
          <a:fontRef idx="minor">
            <a:schemeClr val="lt1"/>
          </a:fontRef>
        </p:style>
        <p:txBody>
          <a:bodyPr anchor="ctr"/>
          <a:lstStyle/>
          <a:p>
            <a:pPr eaLnBrk="0" hangingPunct="0">
              <a:defRPr/>
            </a:pPr>
            <a:endParaRPr kumimoji="1" lang="en-US" altLang="zh-CN" sz="1400" dirty="0">
              <a:latin typeface="Verdana" pitchFamily="34" charset="0"/>
            </a:endParaRPr>
          </a:p>
        </p:txBody>
      </p:sp>
      <p:sp>
        <p:nvSpPr>
          <p:cNvPr id="31754" name="AutoShape 15"/>
          <p:cNvSpPr>
            <a:spLocks noChangeArrowheads="1"/>
          </p:cNvSpPr>
          <p:nvPr/>
        </p:nvSpPr>
        <p:spPr bwMode="gray">
          <a:xfrm>
            <a:off x="3276600" y="3789363"/>
            <a:ext cx="2286000" cy="500062"/>
          </a:xfrm>
          <a:prstGeom prst="rightArrow">
            <a:avLst>
              <a:gd name="adj1" fmla="val 67750"/>
              <a:gd name="adj2" fmla="val 66159"/>
            </a:avLst>
          </a:prstGeom>
          <a:gradFill rotWithShape="1">
            <a:gsLst>
              <a:gs pos="0">
                <a:srgbClr val="000082"/>
              </a:gs>
              <a:gs pos="30000">
                <a:srgbClr val="66008F"/>
              </a:gs>
              <a:gs pos="64999">
                <a:srgbClr val="BA0066"/>
              </a:gs>
              <a:gs pos="89999">
                <a:srgbClr val="FF0000"/>
              </a:gs>
              <a:gs pos="100000">
                <a:srgbClr val="FF8200"/>
              </a:gs>
            </a:gsLst>
            <a:lin ang="0"/>
          </a:gradFill>
          <a:ln w="9525">
            <a:noFill/>
            <a:miter lim="800000"/>
            <a:headEnd/>
            <a:tailEnd/>
          </a:ln>
        </p:spPr>
        <p:txBody>
          <a:bodyPr wrap="none" anchor="ctr"/>
          <a:lstStyle/>
          <a:p>
            <a:endParaRPr kumimoji="1" lang="zh-CN" altLang="en-US">
              <a:solidFill>
                <a:srgbClr val="009900"/>
              </a:solidFill>
              <a:latin typeface="Gulim" pitchFamily="34" charset="-127"/>
              <a:ea typeface="Gulim" pitchFamily="34" charset="-127"/>
            </a:endParaRPr>
          </a:p>
        </p:txBody>
      </p:sp>
      <p:sp>
        <p:nvSpPr>
          <p:cNvPr id="31755" name="矩形 11"/>
          <p:cNvSpPr>
            <a:spLocks noChangeArrowheads="1"/>
          </p:cNvSpPr>
          <p:nvPr/>
        </p:nvSpPr>
        <p:spPr bwMode="auto">
          <a:xfrm>
            <a:off x="3794125" y="2809875"/>
            <a:ext cx="1500188" cy="400050"/>
          </a:xfrm>
          <a:prstGeom prst="rect">
            <a:avLst/>
          </a:prstGeom>
          <a:noFill/>
          <a:ln w="9525">
            <a:noFill/>
            <a:miter lim="800000"/>
            <a:headEnd/>
            <a:tailEnd/>
          </a:ln>
        </p:spPr>
        <p:txBody>
          <a:bodyPr>
            <a:spAutoFit/>
          </a:bodyPr>
          <a:lstStyle/>
          <a:p>
            <a:r>
              <a:rPr kumimoji="1" lang="zh-CN" altLang="en-US" sz="2000" b="1">
                <a:latin typeface="楷体_GB2312"/>
                <a:ea typeface="楷体_GB2312"/>
                <a:cs typeface="楷体_GB2312"/>
              </a:rPr>
              <a:t>无线通信</a:t>
            </a:r>
          </a:p>
        </p:txBody>
      </p:sp>
      <p:sp>
        <p:nvSpPr>
          <p:cNvPr id="31756" name="矩形 12"/>
          <p:cNvSpPr>
            <a:spLocks noChangeArrowheads="1"/>
          </p:cNvSpPr>
          <p:nvPr/>
        </p:nvSpPr>
        <p:spPr bwMode="auto">
          <a:xfrm>
            <a:off x="3786188" y="5016500"/>
            <a:ext cx="1428750" cy="400050"/>
          </a:xfrm>
          <a:prstGeom prst="rect">
            <a:avLst/>
          </a:prstGeom>
          <a:noFill/>
          <a:ln w="9525">
            <a:noFill/>
            <a:miter lim="800000"/>
            <a:headEnd/>
            <a:tailEnd/>
          </a:ln>
        </p:spPr>
        <p:txBody>
          <a:bodyPr>
            <a:spAutoFit/>
          </a:bodyPr>
          <a:lstStyle/>
          <a:p>
            <a:r>
              <a:rPr kumimoji="1" lang="zh-CN" altLang="en-US" sz="2000" b="1">
                <a:latin typeface="楷体_GB2312"/>
                <a:ea typeface="楷体_GB2312"/>
                <a:cs typeface="楷体_GB2312"/>
              </a:rPr>
              <a:t>信息服务</a:t>
            </a:r>
          </a:p>
        </p:txBody>
      </p:sp>
      <p:sp>
        <p:nvSpPr>
          <p:cNvPr id="31757" name="Line 12"/>
          <p:cNvSpPr>
            <a:spLocks noChangeShapeType="1"/>
          </p:cNvSpPr>
          <p:nvPr/>
        </p:nvSpPr>
        <p:spPr bwMode="auto">
          <a:xfrm>
            <a:off x="3130550" y="2292350"/>
            <a:ext cx="869950" cy="493713"/>
          </a:xfrm>
          <a:prstGeom prst="line">
            <a:avLst/>
          </a:prstGeom>
          <a:noFill/>
          <a:ln w="57150" cap="rnd">
            <a:solidFill>
              <a:srgbClr val="FF9900"/>
            </a:solidFill>
            <a:prstDash val="sysDot"/>
            <a:round/>
            <a:headEnd/>
            <a:tailEnd type="triangle" w="med" len="med"/>
          </a:ln>
        </p:spPr>
        <p:txBody>
          <a:bodyPr wrap="none" anchor="ctr"/>
          <a:lstStyle/>
          <a:p>
            <a:endParaRPr lang="zh-CN" altLang="en-US"/>
          </a:p>
        </p:txBody>
      </p:sp>
      <p:sp>
        <p:nvSpPr>
          <p:cNvPr id="31758" name="矩形 16"/>
          <p:cNvSpPr>
            <a:spLocks noChangeArrowheads="1"/>
          </p:cNvSpPr>
          <p:nvPr/>
        </p:nvSpPr>
        <p:spPr bwMode="auto">
          <a:xfrm>
            <a:off x="82550" y="3511550"/>
            <a:ext cx="2606675" cy="1525588"/>
          </a:xfrm>
          <a:prstGeom prst="rect">
            <a:avLst/>
          </a:prstGeom>
          <a:noFill/>
          <a:ln w="9525">
            <a:noFill/>
            <a:miter lim="800000"/>
            <a:headEnd/>
            <a:tailEnd/>
          </a:ln>
        </p:spPr>
        <p:txBody>
          <a:bodyPr>
            <a:spAutoFit/>
          </a:bodyPr>
          <a:lstStyle/>
          <a:p>
            <a:pPr>
              <a:lnSpc>
                <a:spcPct val="150000"/>
              </a:lnSpc>
              <a:buFont typeface="Wingdings" pitchFamily="2" charset="2"/>
              <a:buChar char="u"/>
            </a:pPr>
            <a:r>
              <a:rPr kumimoji="1" lang="zh-CN" altLang="en-US" sz="1600" b="1">
                <a:latin typeface="华文中宋" pitchFamily="2" charset="-122"/>
              </a:rPr>
              <a:t>单独的，信息孤岛</a:t>
            </a:r>
          </a:p>
          <a:p>
            <a:pPr>
              <a:lnSpc>
                <a:spcPct val="150000"/>
              </a:lnSpc>
              <a:buFont typeface="Wingdings" pitchFamily="2" charset="2"/>
              <a:buChar char="u"/>
            </a:pPr>
            <a:r>
              <a:rPr kumimoji="1" lang="zh-CN" altLang="en-US" sz="1600" b="1">
                <a:latin typeface="华文中宋" pitchFamily="2" charset="-122"/>
              </a:rPr>
              <a:t>不具有无线通信能力</a:t>
            </a:r>
          </a:p>
          <a:p>
            <a:pPr>
              <a:lnSpc>
                <a:spcPct val="150000"/>
              </a:lnSpc>
              <a:buFont typeface="Wingdings" pitchFamily="2" charset="2"/>
              <a:buChar char="u"/>
            </a:pPr>
            <a:r>
              <a:rPr kumimoji="1" lang="zh-CN" altLang="en-US" sz="1600" b="1">
                <a:latin typeface="华文中宋" pitchFamily="2" charset="-122"/>
              </a:rPr>
              <a:t>以车辆为中心的服务</a:t>
            </a:r>
          </a:p>
          <a:p>
            <a:pPr>
              <a:lnSpc>
                <a:spcPct val="150000"/>
              </a:lnSpc>
            </a:pPr>
            <a:endParaRPr kumimoji="1" lang="en-US" altLang="zh-CN" sz="1600" b="1">
              <a:latin typeface="华文中宋" pitchFamily="2" charset="-122"/>
            </a:endParaRPr>
          </a:p>
        </p:txBody>
      </p:sp>
      <p:sp>
        <p:nvSpPr>
          <p:cNvPr id="31759" name="矩形 15"/>
          <p:cNvSpPr>
            <a:spLocks noChangeArrowheads="1"/>
          </p:cNvSpPr>
          <p:nvPr/>
        </p:nvSpPr>
        <p:spPr bwMode="auto">
          <a:xfrm>
            <a:off x="6024563" y="3359150"/>
            <a:ext cx="3132137" cy="1938338"/>
          </a:xfrm>
          <a:prstGeom prst="rect">
            <a:avLst/>
          </a:prstGeom>
          <a:noFill/>
          <a:ln w="9525">
            <a:noFill/>
            <a:miter lim="800000"/>
            <a:headEnd/>
            <a:tailEnd/>
          </a:ln>
        </p:spPr>
        <p:txBody>
          <a:bodyPr>
            <a:spAutoFit/>
          </a:bodyPr>
          <a:lstStyle/>
          <a:p>
            <a:pPr>
              <a:lnSpc>
                <a:spcPct val="150000"/>
              </a:lnSpc>
              <a:buFont typeface="Wingdings" pitchFamily="2" charset="2"/>
              <a:buChar char="u"/>
            </a:pPr>
            <a:r>
              <a:rPr kumimoji="1" lang="zh-CN" altLang="en-US" sz="1600" b="1">
                <a:solidFill>
                  <a:srgbClr val="000000"/>
                </a:solidFill>
                <a:latin typeface="华文中宋" pitchFamily="2" charset="-122"/>
                <a:ea typeface="华文中宋" pitchFamily="2" charset="-122"/>
              </a:rPr>
              <a:t>分布互联，信息集成</a:t>
            </a:r>
            <a:endParaRPr kumimoji="1" lang="en-US" altLang="zh-CN" sz="1600" b="1">
              <a:solidFill>
                <a:srgbClr val="000000"/>
              </a:solidFill>
              <a:latin typeface="华文中宋" pitchFamily="2" charset="-122"/>
              <a:ea typeface="华文中宋" pitchFamily="2" charset="-122"/>
            </a:endParaRPr>
          </a:p>
          <a:p>
            <a:pPr>
              <a:lnSpc>
                <a:spcPct val="150000"/>
              </a:lnSpc>
              <a:buFont typeface="Wingdings" pitchFamily="2" charset="2"/>
              <a:buChar char="u"/>
            </a:pPr>
            <a:r>
              <a:rPr kumimoji="1" lang="zh-CN" altLang="en-US" sz="1600" b="1">
                <a:solidFill>
                  <a:srgbClr val="000000"/>
                </a:solidFill>
                <a:latin typeface="华文中宋" pitchFamily="2" charset="-122"/>
                <a:ea typeface="华文中宋" pitchFamily="2" charset="-122"/>
              </a:rPr>
              <a:t>多种无线通信能力</a:t>
            </a:r>
            <a:endParaRPr kumimoji="1" lang="en-US" altLang="zh-CN" sz="1600" b="1">
              <a:solidFill>
                <a:srgbClr val="000000"/>
              </a:solidFill>
              <a:latin typeface="华文中宋" pitchFamily="2" charset="-122"/>
              <a:ea typeface="华文中宋" pitchFamily="2" charset="-122"/>
            </a:endParaRPr>
          </a:p>
          <a:p>
            <a:pPr>
              <a:lnSpc>
                <a:spcPct val="150000"/>
              </a:lnSpc>
              <a:buFont typeface="Wingdings" pitchFamily="2" charset="2"/>
              <a:buChar char="u"/>
            </a:pPr>
            <a:r>
              <a:rPr kumimoji="1" lang="zh-CN" altLang="en-US" sz="1600" b="1">
                <a:solidFill>
                  <a:srgbClr val="000000"/>
                </a:solidFill>
                <a:latin typeface="华文中宋" pitchFamily="2" charset="-122"/>
                <a:ea typeface="华文中宋" pitchFamily="2" charset="-122"/>
              </a:rPr>
              <a:t>以人（司机</a:t>
            </a:r>
            <a:r>
              <a:rPr kumimoji="1" lang="en-US" altLang="zh-CN" sz="1600" b="1">
                <a:solidFill>
                  <a:srgbClr val="000000"/>
                </a:solidFill>
                <a:latin typeface="华文中宋" pitchFamily="2" charset="-122"/>
                <a:ea typeface="华文中宋" pitchFamily="2" charset="-122"/>
              </a:rPr>
              <a:t>/</a:t>
            </a:r>
            <a:r>
              <a:rPr kumimoji="1" lang="zh-CN" altLang="en-US" sz="1600" b="1">
                <a:solidFill>
                  <a:srgbClr val="000000"/>
                </a:solidFill>
                <a:latin typeface="华文中宋" pitchFamily="2" charset="-122"/>
                <a:ea typeface="华文中宋" pitchFamily="2" charset="-122"/>
              </a:rPr>
              <a:t>乘客）为中心的  </a:t>
            </a:r>
            <a:endParaRPr kumimoji="1" lang="en-US" altLang="zh-CN" sz="1600" b="1">
              <a:solidFill>
                <a:srgbClr val="000000"/>
              </a:solidFill>
              <a:latin typeface="华文中宋" pitchFamily="2" charset="-122"/>
              <a:ea typeface="华文中宋" pitchFamily="2" charset="-122"/>
            </a:endParaRPr>
          </a:p>
          <a:p>
            <a:pPr>
              <a:lnSpc>
                <a:spcPct val="150000"/>
              </a:lnSpc>
            </a:pPr>
            <a:r>
              <a:rPr kumimoji="1" lang="en-US" altLang="zh-CN" sz="1600" b="1">
                <a:solidFill>
                  <a:srgbClr val="000000"/>
                </a:solidFill>
                <a:latin typeface="华文中宋" pitchFamily="2" charset="-122"/>
                <a:ea typeface="华文中宋" pitchFamily="2" charset="-122"/>
              </a:rPr>
              <a:t>   </a:t>
            </a:r>
            <a:r>
              <a:rPr kumimoji="1" lang="zh-CN" altLang="en-US" sz="1600" b="1">
                <a:solidFill>
                  <a:srgbClr val="000000"/>
                </a:solidFill>
                <a:latin typeface="华文中宋" pitchFamily="2" charset="-122"/>
                <a:ea typeface="华文中宋" pitchFamily="2" charset="-122"/>
              </a:rPr>
              <a:t>服务</a:t>
            </a:r>
            <a:endParaRPr kumimoji="1" lang="en-US" altLang="zh-CN" sz="1600" b="1">
              <a:solidFill>
                <a:srgbClr val="000000"/>
              </a:solidFill>
              <a:latin typeface="华文中宋" pitchFamily="2" charset="-122"/>
              <a:ea typeface="华文中宋" pitchFamily="2" charset="-122"/>
            </a:endParaRPr>
          </a:p>
          <a:p>
            <a:pPr>
              <a:lnSpc>
                <a:spcPct val="150000"/>
              </a:lnSpc>
            </a:pPr>
            <a:endParaRPr kumimoji="1" lang="zh-CN" altLang="en-US" sz="1600" b="1">
              <a:solidFill>
                <a:srgbClr val="000000"/>
              </a:solidFill>
              <a:latin typeface="华文中宋" pitchFamily="2" charset="-122"/>
              <a:ea typeface="华文中宋" pitchFamily="2" charset="-122"/>
            </a:endParaRPr>
          </a:p>
        </p:txBody>
      </p:sp>
      <p:sp>
        <p:nvSpPr>
          <p:cNvPr id="31760" name="矩形 19"/>
          <p:cNvSpPr>
            <a:spLocks noChangeArrowheads="1"/>
          </p:cNvSpPr>
          <p:nvPr/>
        </p:nvSpPr>
        <p:spPr bwMode="auto">
          <a:xfrm>
            <a:off x="2603500" y="1911350"/>
            <a:ext cx="984250" cy="400050"/>
          </a:xfrm>
          <a:prstGeom prst="rect">
            <a:avLst/>
          </a:prstGeom>
          <a:noFill/>
          <a:ln w="9525">
            <a:noFill/>
            <a:miter lim="800000"/>
            <a:headEnd/>
            <a:tailEnd/>
          </a:ln>
        </p:spPr>
        <p:txBody>
          <a:bodyPr>
            <a:spAutoFit/>
          </a:bodyPr>
          <a:lstStyle/>
          <a:p>
            <a:r>
              <a:rPr kumimoji="1" lang="en-US" altLang="zh-CN" sz="2000" b="1">
                <a:solidFill>
                  <a:srgbClr val="000000"/>
                </a:solidFill>
                <a:ea typeface="楷体_GB2312"/>
                <a:cs typeface="Times New Roman" pitchFamily="18" charset="0"/>
              </a:rPr>
              <a:t>2G/3G</a:t>
            </a:r>
          </a:p>
        </p:txBody>
      </p:sp>
      <p:sp>
        <p:nvSpPr>
          <p:cNvPr id="31761" name="Line 12"/>
          <p:cNvSpPr>
            <a:spLocks noChangeShapeType="1"/>
          </p:cNvSpPr>
          <p:nvPr/>
        </p:nvSpPr>
        <p:spPr bwMode="auto">
          <a:xfrm flipH="1">
            <a:off x="4730750" y="2292350"/>
            <a:ext cx="609600" cy="457200"/>
          </a:xfrm>
          <a:prstGeom prst="line">
            <a:avLst/>
          </a:prstGeom>
          <a:noFill/>
          <a:ln w="57150" cap="rnd">
            <a:solidFill>
              <a:srgbClr val="FF9900"/>
            </a:solidFill>
            <a:prstDash val="sysDot"/>
            <a:round/>
            <a:headEnd/>
            <a:tailEnd type="triangle" w="med" len="med"/>
          </a:ln>
        </p:spPr>
        <p:txBody>
          <a:bodyPr wrap="none" anchor="ctr"/>
          <a:lstStyle/>
          <a:p>
            <a:endParaRPr lang="zh-CN" altLang="en-US"/>
          </a:p>
        </p:txBody>
      </p:sp>
      <p:sp>
        <p:nvSpPr>
          <p:cNvPr id="31762" name="矩形 18"/>
          <p:cNvSpPr>
            <a:spLocks noChangeArrowheads="1"/>
          </p:cNvSpPr>
          <p:nvPr/>
        </p:nvSpPr>
        <p:spPr bwMode="auto">
          <a:xfrm>
            <a:off x="3587750" y="1911350"/>
            <a:ext cx="1295400" cy="400050"/>
          </a:xfrm>
          <a:prstGeom prst="rect">
            <a:avLst/>
          </a:prstGeom>
          <a:noFill/>
          <a:ln w="9525">
            <a:noFill/>
            <a:miter lim="800000"/>
            <a:headEnd/>
            <a:tailEnd/>
          </a:ln>
        </p:spPr>
        <p:txBody>
          <a:bodyPr>
            <a:spAutoFit/>
          </a:bodyPr>
          <a:lstStyle/>
          <a:p>
            <a:r>
              <a:rPr kumimoji="1" lang="en-US" altLang="zh-CN" sz="2000" b="1">
                <a:solidFill>
                  <a:srgbClr val="000000"/>
                </a:solidFill>
                <a:ea typeface="楷体_GB2312"/>
                <a:cs typeface="Times New Roman" pitchFamily="18" charset="0"/>
              </a:rPr>
              <a:t>GPS/</a:t>
            </a:r>
            <a:r>
              <a:rPr kumimoji="1" lang="zh-CN" altLang="en-US" sz="2000" b="1">
                <a:solidFill>
                  <a:srgbClr val="000000"/>
                </a:solidFill>
                <a:ea typeface="楷体_GB2312"/>
                <a:cs typeface="Times New Roman" pitchFamily="18" charset="0"/>
              </a:rPr>
              <a:t>北斗</a:t>
            </a:r>
          </a:p>
        </p:txBody>
      </p:sp>
      <p:sp>
        <p:nvSpPr>
          <p:cNvPr id="31763" name="Line 12"/>
          <p:cNvSpPr>
            <a:spLocks noChangeShapeType="1"/>
          </p:cNvSpPr>
          <p:nvPr/>
        </p:nvSpPr>
        <p:spPr bwMode="auto">
          <a:xfrm>
            <a:off x="4273550" y="2292350"/>
            <a:ext cx="46038" cy="533400"/>
          </a:xfrm>
          <a:prstGeom prst="line">
            <a:avLst/>
          </a:prstGeom>
          <a:noFill/>
          <a:ln w="57150" cap="rnd">
            <a:solidFill>
              <a:srgbClr val="FF9900"/>
            </a:solidFill>
            <a:prstDash val="sysDot"/>
            <a:round/>
            <a:headEnd/>
            <a:tailEnd type="triangle" w="med" len="med"/>
          </a:ln>
        </p:spPr>
        <p:txBody>
          <a:bodyPr wrap="none" anchor="ctr"/>
          <a:lstStyle/>
          <a:p>
            <a:endParaRPr lang="zh-CN" altLang="en-US"/>
          </a:p>
        </p:txBody>
      </p:sp>
      <p:sp>
        <p:nvSpPr>
          <p:cNvPr id="31764" name="Line 12"/>
          <p:cNvSpPr>
            <a:spLocks noChangeShapeType="1"/>
          </p:cNvSpPr>
          <p:nvPr/>
        </p:nvSpPr>
        <p:spPr bwMode="auto">
          <a:xfrm flipH="1">
            <a:off x="5187950" y="2292350"/>
            <a:ext cx="1295400" cy="457200"/>
          </a:xfrm>
          <a:prstGeom prst="line">
            <a:avLst/>
          </a:prstGeom>
          <a:noFill/>
          <a:ln w="57150" cap="rnd">
            <a:solidFill>
              <a:srgbClr val="FF9900"/>
            </a:solidFill>
            <a:prstDash val="sysDot"/>
            <a:round/>
            <a:headEnd/>
            <a:tailEnd type="triangle" w="med" len="med"/>
          </a:ln>
        </p:spPr>
        <p:txBody>
          <a:bodyPr wrap="none" anchor="ctr"/>
          <a:lstStyle/>
          <a:p>
            <a:endParaRPr lang="zh-CN" altLang="en-US"/>
          </a:p>
        </p:txBody>
      </p:sp>
      <p:sp>
        <p:nvSpPr>
          <p:cNvPr id="31765" name="矩形 24"/>
          <p:cNvSpPr>
            <a:spLocks noChangeArrowheads="1"/>
          </p:cNvSpPr>
          <p:nvPr/>
        </p:nvSpPr>
        <p:spPr bwMode="auto">
          <a:xfrm>
            <a:off x="4876800" y="1911350"/>
            <a:ext cx="1149350" cy="400050"/>
          </a:xfrm>
          <a:prstGeom prst="rect">
            <a:avLst/>
          </a:prstGeom>
          <a:noFill/>
          <a:ln w="9525">
            <a:noFill/>
            <a:miter lim="800000"/>
            <a:headEnd/>
            <a:tailEnd/>
          </a:ln>
        </p:spPr>
        <p:txBody>
          <a:bodyPr>
            <a:spAutoFit/>
          </a:bodyPr>
          <a:lstStyle/>
          <a:p>
            <a:r>
              <a:rPr kumimoji="1" lang="en-US" altLang="zh-CN" sz="2000" b="1">
                <a:solidFill>
                  <a:srgbClr val="000000"/>
                </a:solidFill>
                <a:ea typeface="楷体_GB2312"/>
                <a:cs typeface="Times New Roman" pitchFamily="18" charset="0"/>
              </a:rPr>
              <a:t>WiMAX</a:t>
            </a:r>
          </a:p>
        </p:txBody>
      </p:sp>
      <p:sp>
        <p:nvSpPr>
          <p:cNvPr id="31766" name="矩形 25"/>
          <p:cNvSpPr>
            <a:spLocks noChangeArrowheads="1"/>
          </p:cNvSpPr>
          <p:nvPr/>
        </p:nvSpPr>
        <p:spPr bwMode="auto">
          <a:xfrm>
            <a:off x="6088063" y="1911350"/>
            <a:ext cx="928687" cy="400050"/>
          </a:xfrm>
          <a:prstGeom prst="rect">
            <a:avLst/>
          </a:prstGeom>
          <a:noFill/>
          <a:ln w="9525">
            <a:noFill/>
            <a:miter lim="800000"/>
            <a:headEnd/>
            <a:tailEnd/>
          </a:ln>
        </p:spPr>
        <p:txBody>
          <a:bodyPr>
            <a:spAutoFit/>
          </a:bodyPr>
          <a:lstStyle/>
          <a:p>
            <a:r>
              <a:rPr kumimoji="1" lang="en-US" altLang="zh-CN" sz="2000" b="1">
                <a:solidFill>
                  <a:srgbClr val="000000"/>
                </a:solidFill>
                <a:ea typeface="楷体_GB2312"/>
                <a:cs typeface="Times New Roman" pitchFamily="18" charset="0"/>
              </a:rPr>
              <a:t>WiFi</a:t>
            </a:r>
          </a:p>
        </p:txBody>
      </p:sp>
      <p:sp>
        <p:nvSpPr>
          <p:cNvPr id="31767" name="Line 12"/>
          <p:cNvSpPr>
            <a:spLocks noChangeShapeType="1"/>
          </p:cNvSpPr>
          <p:nvPr/>
        </p:nvSpPr>
        <p:spPr bwMode="auto">
          <a:xfrm>
            <a:off x="1987550" y="2292350"/>
            <a:ext cx="1524000" cy="457200"/>
          </a:xfrm>
          <a:prstGeom prst="line">
            <a:avLst/>
          </a:prstGeom>
          <a:noFill/>
          <a:ln w="57150" cap="rnd">
            <a:solidFill>
              <a:srgbClr val="FF9900"/>
            </a:solidFill>
            <a:prstDash val="sysDot"/>
            <a:round/>
            <a:headEnd/>
            <a:tailEnd type="triangle" w="med" len="med"/>
          </a:ln>
        </p:spPr>
        <p:txBody>
          <a:bodyPr wrap="none" anchor="ctr"/>
          <a:lstStyle/>
          <a:p>
            <a:endParaRPr lang="zh-CN" altLang="en-US"/>
          </a:p>
        </p:txBody>
      </p:sp>
      <p:sp>
        <p:nvSpPr>
          <p:cNvPr id="31768" name="矩形 28"/>
          <p:cNvSpPr>
            <a:spLocks noChangeArrowheads="1"/>
          </p:cNvSpPr>
          <p:nvPr/>
        </p:nvSpPr>
        <p:spPr bwMode="auto">
          <a:xfrm>
            <a:off x="1454150" y="1911350"/>
            <a:ext cx="914400" cy="400050"/>
          </a:xfrm>
          <a:prstGeom prst="rect">
            <a:avLst/>
          </a:prstGeom>
          <a:noFill/>
          <a:ln w="9525">
            <a:noFill/>
            <a:miter lim="800000"/>
            <a:headEnd/>
            <a:tailEnd/>
          </a:ln>
        </p:spPr>
        <p:txBody>
          <a:bodyPr>
            <a:spAutoFit/>
          </a:bodyPr>
          <a:lstStyle/>
          <a:p>
            <a:r>
              <a:rPr kumimoji="1" lang="en-US" altLang="zh-CN" sz="2000" b="1">
                <a:solidFill>
                  <a:srgbClr val="000000"/>
                </a:solidFill>
                <a:ea typeface="楷体_GB2312"/>
                <a:cs typeface="Times New Roman" pitchFamily="18" charset="0"/>
              </a:rPr>
              <a:t>DSRC</a:t>
            </a:r>
          </a:p>
        </p:txBody>
      </p:sp>
      <p:sp>
        <p:nvSpPr>
          <p:cNvPr id="31769" name="Line 12"/>
          <p:cNvSpPr>
            <a:spLocks noChangeShapeType="1"/>
          </p:cNvSpPr>
          <p:nvPr/>
        </p:nvSpPr>
        <p:spPr bwMode="auto">
          <a:xfrm flipV="1">
            <a:off x="2597150" y="5500688"/>
            <a:ext cx="831850" cy="373062"/>
          </a:xfrm>
          <a:prstGeom prst="line">
            <a:avLst/>
          </a:prstGeom>
          <a:noFill/>
          <a:ln w="57150" cap="rnd">
            <a:solidFill>
              <a:srgbClr val="3366FF"/>
            </a:solidFill>
            <a:prstDash val="sysDot"/>
            <a:round/>
            <a:headEnd/>
            <a:tailEnd type="triangle" w="med" len="med"/>
          </a:ln>
        </p:spPr>
        <p:txBody>
          <a:bodyPr wrap="none" anchor="ctr"/>
          <a:lstStyle/>
          <a:p>
            <a:endParaRPr lang="zh-CN" altLang="en-US"/>
          </a:p>
        </p:txBody>
      </p:sp>
      <p:sp>
        <p:nvSpPr>
          <p:cNvPr id="31770" name="矩形 26"/>
          <p:cNvSpPr>
            <a:spLocks noChangeArrowheads="1"/>
          </p:cNvSpPr>
          <p:nvPr/>
        </p:nvSpPr>
        <p:spPr bwMode="auto">
          <a:xfrm>
            <a:off x="1911350" y="5921375"/>
            <a:ext cx="1143000" cy="338138"/>
          </a:xfrm>
          <a:prstGeom prst="rect">
            <a:avLst/>
          </a:prstGeom>
          <a:noFill/>
          <a:ln w="9525">
            <a:noFill/>
            <a:miter lim="800000"/>
            <a:headEnd/>
            <a:tailEnd/>
          </a:ln>
        </p:spPr>
        <p:txBody>
          <a:bodyPr>
            <a:spAutoFit/>
          </a:bodyPr>
          <a:lstStyle/>
          <a:p>
            <a:r>
              <a:rPr kumimoji="1" lang="zh-CN" altLang="en-US" sz="1600" b="1">
                <a:solidFill>
                  <a:srgbClr val="000000"/>
                </a:solidFill>
                <a:latin typeface="华文中宋" pitchFamily="2" charset="-122"/>
                <a:ea typeface="华文中宋" pitchFamily="2" charset="-122"/>
                <a:cs typeface="Times New Roman" pitchFamily="18" charset="0"/>
              </a:rPr>
              <a:t>动态导航</a:t>
            </a:r>
          </a:p>
        </p:txBody>
      </p:sp>
      <p:sp>
        <p:nvSpPr>
          <p:cNvPr id="31771" name="Line 12"/>
          <p:cNvSpPr>
            <a:spLocks noChangeShapeType="1"/>
          </p:cNvSpPr>
          <p:nvPr/>
        </p:nvSpPr>
        <p:spPr bwMode="auto">
          <a:xfrm flipV="1">
            <a:off x="3797300" y="5492750"/>
            <a:ext cx="171450" cy="428625"/>
          </a:xfrm>
          <a:prstGeom prst="line">
            <a:avLst/>
          </a:prstGeom>
          <a:noFill/>
          <a:ln w="57150" cap="rnd">
            <a:solidFill>
              <a:srgbClr val="3366FF"/>
            </a:solidFill>
            <a:prstDash val="sysDot"/>
            <a:round/>
            <a:headEnd/>
            <a:tailEnd type="triangle" w="med" len="med"/>
          </a:ln>
        </p:spPr>
        <p:txBody>
          <a:bodyPr wrap="none" anchor="ctr"/>
          <a:lstStyle/>
          <a:p>
            <a:endParaRPr lang="zh-CN" altLang="en-US"/>
          </a:p>
        </p:txBody>
      </p:sp>
      <p:sp>
        <p:nvSpPr>
          <p:cNvPr id="31772" name="Line 12"/>
          <p:cNvSpPr>
            <a:spLocks noChangeShapeType="1"/>
          </p:cNvSpPr>
          <p:nvPr/>
        </p:nvSpPr>
        <p:spPr bwMode="auto">
          <a:xfrm flipH="1" flipV="1">
            <a:off x="5568950" y="5568950"/>
            <a:ext cx="533400" cy="381000"/>
          </a:xfrm>
          <a:prstGeom prst="line">
            <a:avLst/>
          </a:prstGeom>
          <a:noFill/>
          <a:ln w="57150" cap="rnd">
            <a:solidFill>
              <a:srgbClr val="3366FF"/>
            </a:solidFill>
            <a:prstDash val="sysDot"/>
            <a:round/>
            <a:headEnd/>
            <a:tailEnd type="triangle" w="med" len="med"/>
          </a:ln>
        </p:spPr>
        <p:txBody>
          <a:bodyPr wrap="none" anchor="ctr"/>
          <a:lstStyle/>
          <a:p>
            <a:endParaRPr lang="zh-CN" altLang="en-US"/>
          </a:p>
        </p:txBody>
      </p:sp>
      <p:sp>
        <p:nvSpPr>
          <p:cNvPr id="31773" name="Line 12"/>
          <p:cNvSpPr>
            <a:spLocks noChangeShapeType="1"/>
          </p:cNvSpPr>
          <p:nvPr/>
        </p:nvSpPr>
        <p:spPr bwMode="auto">
          <a:xfrm flipH="1" flipV="1">
            <a:off x="4806950" y="5492750"/>
            <a:ext cx="228600" cy="457200"/>
          </a:xfrm>
          <a:prstGeom prst="line">
            <a:avLst/>
          </a:prstGeom>
          <a:noFill/>
          <a:ln w="57150" cap="rnd">
            <a:solidFill>
              <a:srgbClr val="3366FF"/>
            </a:solidFill>
            <a:prstDash val="sysDot"/>
            <a:round/>
            <a:headEnd/>
            <a:tailEnd type="triangle" w="med" len="med"/>
          </a:ln>
        </p:spPr>
        <p:txBody>
          <a:bodyPr wrap="none" anchor="ctr"/>
          <a:lstStyle/>
          <a:p>
            <a:endParaRPr lang="zh-CN" altLang="en-US"/>
          </a:p>
        </p:txBody>
      </p:sp>
      <p:sp>
        <p:nvSpPr>
          <p:cNvPr id="31774" name="矩形 30"/>
          <p:cNvSpPr>
            <a:spLocks noChangeArrowheads="1"/>
          </p:cNvSpPr>
          <p:nvPr/>
        </p:nvSpPr>
        <p:spPr bwMode="auto">
          <a:xfrm>
            <a:off x="3286125" y="5929313"/>
            <a:ext cx="1000125" cy="338137"/>
          </a:xfrm>
          <a:prstGeom prst="rect">
            <a:avLst/>
          </a:prstGeom>
          <a:noFill/>
          <a:ln w="9525">
            <a:noFill/>
            <a:miter lim="800000"/>
            <a:headEnd/>
            <a:tailEnd/>
          </a:ln>
        </p:spPr>
        <p:txBody>
          <a:bodyPr>
            <a:spAutoFit/>
          </a:bodyPr>
          <a:lstStyle/>
          <a:p>
            <a:r>
              <a:rPr kumimoji="1" lang="zh-CN" altLang="en-US" sz="1600" b="1">
                <a:solidFill>
                  <a:srgbClr val="000000"/>
                </a:solidFill>
                <a:latin typeface="华文中宋" pitchFamily="2" charset="-122"/>
                <a:ea typeface="华文中宋" pitchFamily="2" charset="-122"/>
                <a:cs typeface="Times New Roman" pitchFamily="18" charset="0"/>
              </a:rPr>
              <a:t>车辆诊断</a:t>
            </a:r>
          </a:p>
        </p:txBody>
      </p:sp>
      <p:sp>
        <p:nvSpPr>
          <p:cNvPr id="31775" name="矩形 31"/>
          <p:cNvSpPr>
            <a:spLocks noChangeArrowheads="1"/>
          </p:cNvSpPr>
          <p:nvPr/>
        </p:nvSpPr>
        <p:spPr bwMode="auto">
          <a:xfrm>
            <a:off x="4500563" y="5929313"/>
            <a:ext cx="1000125" cy="338137"/>
          </a:xfrm>
          <a:prstGeom prst="rect">
            <a:avLst/>
          </a:prstGeom>
          <a:noFill/>
          <a:ln w="9525">
            <a:noFill/>
            <a:miter lim="800000"/>
            <a:headEnd/>
            <a:tailEnd/>
          </a:ln>
        </p:spPr>
        <p:txBody>
          <a:bodyPr>
            <a:spAutoFit/>
          </a:bodyPr>
          <a:lstStyle/>
          <a:p>
            <a:r>
              <a:rPr kumimoji="1" lang="zh-CN" altLang="en-US" sz="1600" b="1">
                <a:solidFill>
                  <a:srgbClr val="000000"/>
                </a:solidFill>
                <a:latin typeface="华文中宋" pitchFamily="2" charset="-122"/>
                <a:ea typeface="华文中宋" pitchFamily="2" charset="-122"/>
                <a:cs typeface="Times New Roman" pitchFamily="18" charset="0"/>
              </a:rPr>
              <a:t>应急安全</a:t>
            </a:r>
          </a:p>
        </p:txBody>
      </p:sp>
      <p:sp>
        <p:nvSpPr>
          <p:cNvPr id="31776" name="矩形 32"/>
          <p:cNvSpPr>
            <a:spLocks noChangeArrowheads="1"/>
          </p:cNvSpPr>
          <p:nvPr/>
        </p:nvSpPr>
        <p:spPr bwMode="auto">
          <a:xfrm>
            <a:off x="5643563" y="5929313"/>
            <a:ext cx="1285875" cy="338137"/>
          </a:xfrm>
          <a:prstGeom prst="rect">
            <a:avLst/>
          </a:prstGeom>
          <a:noFill/>
          <a:ln w="9525">
            <a:noFill/>
            <a:miter lim="800000"/>
            <a:headEnd/>
            <a:tailEnd/>
          </a:ln>
        </p:spPr>
        <p:txBody>
          <a:bodyPr>
            <a:spAutoFit/>
          </a:bodyPr>
          <a:lstStyle/>
          <a:p>
            <a:r>
              <a:rPr kumimoji="1" lang="zh-CN" altLang="en-US" sz="1600" b="1">
                <a:solidFill>
                  <a:srgbClr val="000000"/>
                </a:solidFill>
                <a:latin typeface="华文中宋" pitchFamily="2" charset="-122"/>
                <a:ea typeface="华文中宋" pitchFamily="2" charset="-122"/>
                <a:cs typeface="Times New Roman" pitchFamily="18" charset="0"/>
              </a:rPr>
              <a:t>商务娱乐</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11150" y="234950"/>
            <a:ext cx="8005763" cy="1066800"/>
          </a:xfrm>
        </p:spPr>
        <p:txBody>
          <a:bodyPr/>
          <a:lstStyle/>
          <a:p>
            <a:r>
              <a:rPr lang="zh-CN" altLang="en-US" smtClean="0">
                <a:latin typeface="Times New Roman" pitchFamily="18" charset="0"/>
                <a:ea typeface="宋体" pitchFamily="2" charset="-122"/>
                <a:cs typeface="Times New Roman" pitchFamily="18" charset="0"/>
              </a:rPr>
              <a:t>车联网信息采集、传输、处理</a:t>
            </a:r>
          </a:p>
        </p:txBody>
      </p:sp>
      <p:pic>
        <p:nvPicPr>
          <p:cNvPr id="32771" name="Picture 18"/>
          <p:cNvPicPr>
            <a:picLocks noChangeAspect="1" noChangeArrowheads="1"/>
          </p:cNvPicPr>
          <p:nvPr/>
        </p:nvPicPr>
        <p:blipFill>
          <a:blip r:embed="rId2"/>
          <a:srcRect b="17606"/>
          <a:stretch>
            <a:fillRect/>
          </a:stretch>
        </p:blipFill>
        <p:spPr bwMode="auto">
          <a:xfrm>
            <a:off x="101600" y="1454150"/>
            <a:ext cx="8896350" cy="5403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234950" y="387350"/>
            <a:ext cx="6221413" cy="727075"/>
          </a:xfrm>
        </p:spPr>
        <p:txBody>
          <a:bodyPr/>
          <a:lstStyle/>
          <a:p>
            <a:pPr eaLnBrk="1" hangingPunct="1"/>
            <a:r>
              <a:rPr lang="en-US" altLang="zh-CN" dirty="0" smtClean="0">
                <a:latin typeface="Times New Roman" pitchFamily="18" charset="0"/>
                <a:ea typeface="宋体" pitchFamily="2" charset="-122"/>
                <a:cs typeface="Times New Roman" pitchFamily="18" charset="0"/>
              </a:rPr>
              <a:t>VANET</a:t>
            </a:r>
            <a:r>
              <a:rPr lang="zh-CN" altLang="en-US" dirty="0" smtClean="0">
                <a:latin typeface="Times New Roman" pitchFamily="18" charset="0"/>
                <a:ea typeface="宋体" pitchFamily="2" charset="-122"/>
                <a:cs typeface="Times New Roman" pitchFamily="18" charset="0"/>
              </a:rPr>
              <a:t>的通信问题</a:t>
            </a:r>
            <a:endParaRPr lang="en-US" altLang="zh-CN" dirty="0" smtClean="0">
              <a:latin typeface="Times New Roman" pitchFamily="18" charset="0"/>
              <a:ea typeface="宋体" pitchFamily="2" charset="-122"/>
              <a:cs typeface="Times New Roman" pitchFamily="18" charset="0"/>
            </a:endParaRPr>
          </a:p>
        </p:txBody>
      </p:sp>
      <p:sp>
        <p:nvSpPr>
          <p:cNvPr id="33795" name="内容占位符 2"/>
          <p:cNvSpPr>
            <a:spLocks noGrp="1"/>
          </p:cNvSpPr>
          <p:nvPr>
            <p:ph idx="1"/>
          </p:nvPr>
        </p:nvSpPr>
        <p:spPr>
          <a:xfrm>
            <a:off x="311150" y="1377950"/>
            <a:ext cx="8302625" cy="5280025"/>
          </a:xfrm>
        </p:spPr>
        <p:txBody>
          <a:bodyPr/>
          <a:lstStyle/>
          <a:p>
            <a:pPr eaLnBrk="1" hangingPunct="1">
              <a:lnSpc>
                <a:spcPct val="110000"/>
              </a:lnSpc>
            </a:pPr>
            <a:r>
              <a:rPr lang="zh-CN" sz="2400" smtClean="0">
                <a:latin typeface="Times New Roman" pitchFamily="18" charset="0"/>
                <a:ea typeface="宋体" pitchFamily="2" charset="-122"/>
                <a:cs typeface="Times New Roman" pitchFamily="18" charset="0"/>
              </a:rPr>
              <a:t>车载无线自组网</a:t>
            </a:r>
            <a:r>
              <a:rPr lang="en-US" altLang="zh-CN" sz="2400" smtClean="0">
                <a:latin typeface="Times New Roman" pitchFamily="18" charset="0"/>
                <a:ea typeface="宋体" pitchFamily="2" charset="-122"/>
                <a:cs typeface="Times New Roman" pitchFamily="18" charset="0"/>
              </a:rPr>
              <a:t>(VANET</a:t>
            </a:r>
            <a:r>
              <a:rPr lang="zh-CN" sz="2400" smtClean="0">
                <a:latin typeface="Times New Roman" pitchFamily="18" charset="0"/>
                <a:ea typeface="宋体" pitchFamily="2" charset="-122"/>
                <a:cs typeface="Times New Roman" pitchFamily="18" charset="0"/>
              </a:rPr>
              <a:t>，</a:t>
            </a:r>
            <a:r>
              <a:rPr lang="en-US" altLang="zh-CN" sz="2400" smtClean="0">
                <a:latin typeface="Times New Roman" pitchFamily="18" charset="0"/>
                <a:ea typeface="宋体" pitchFamily="2" charset="-122"/>
                <a:cs typeface="Times New Roman" pitchFamily="18" charset="0"/>
              </a:rPr>
              <a:t>Vehicle Ad-hoc Network)</a:t>
            </a:r>
            <a:r>
              <a:rPr lang="zh-CN" sz="2400" smtClean="0">
                <a:latin typeface="Times New Roman" pitchFamily="18" charset="0"/>
                <a:ea typeface="宋体" pitchFamily="2" charset="-122"/>
                <a:cs typeface="Times New Roman" pitchFamily="18" charset="0"/>
              </a:rPr>
              <a:t>：运行在道路上的无线自组网</a:t>
            </a:r>
            <a:endParaRPr lang="en-US" altLang="zh-CN" sz="2400" smtClean="0">
              <a:latin typeface="Times New Roman" pitchFamily="18" charset="0"/>
              <a:ea typeface="宋体" pitchFamily="2" charset="-122"/>
              <a:cs typeface="Times New Roman" pitchFamily="18" charset="0"/>
            </a:endParaRPr>
          </a:p>
        </p:txBody>
      </p:sp>
      <p:pic>
        <p:nvPicPr>
          <p:cNvPr id="33796" name="图片 4" descr="[Pic][2"/>
          <p:cNvPicPr>
            <a:picLocks noChangeAspect="1" noChangeArrowheads="1"/>
          </p:cNvPicPr>
          <p:nvPr/>
        </p:nvPicPr>
        <p:blipFill>
          <a:blip r:embed="rId2"/>
          <a:srcRect/>
          <a:stretch>
            <a:fillRect/>
          </a:stretch>
        </p:blipFill>
        <p:spPr bwMode="auto">
          <a:xfrm>
            <a:off x="844550" y="2368550"/>
            <a:ext cx="7315200" cy="426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311150" y="228600"/>
            <a:ext cx="8005763" cy="1146175"/>
          </a:xfrm>
        </p:spPr>
        <p:txBody>
          <a:bodyPr/>
          <a:lstStyle/>
          <a:p>
            <a:r>
              <a:rPr lang="en-US" altLang="zh-CN" smtClean="0">
                <a:latin typeface="Times New Roman" pitchFamily="18" charset="0"/>
                <a:ea typeface="宋体" pitchFamily="2" charset="-122"/>
                <a:cs typeface="Times New Roman" pitchFamily="18" charset="0"/>
              </a:rPr>
              <a:t>VANET</a:t>
            </a:r>
            <a:r>
              <a:rPr lang="zh-CN" altLang="en-US" smtClean="0">
                <a:latin typeface="Times New Roman" pitchFamily="18" charset="0"/>
                <a:ea typeface="宋体" pitchFamily="2" charset="-122"/>
                <a:cs typeface="Times New Roman" pitchFamily="18" charset="0"/>
              </a:rPr>
              <a:t>的通信类型</a:t>
            </a:r>
            <a:endParaRPr lang="en-US" altLang="zh-CN" smtClean="0">
              <a:latin typeface="Times New Roman" pitchFamily="18" charset="0"/>
              <a:ea typeface="宋体" pitchFamily="2" charset="-122"/>
              <a:cs typeface="Times New Roman" pitchFamily="18" charset="0"/>
            </a:endParaRPr>
          </a:p>
        </p:txBody>
      </p:sp>
      <p:sp>
        <p:nvSpPr>
          <p:cNvPr id="3076" name="Rectangle 3"/>
          <p:cNvSpPr>
            <a:spLocks noGrp="1" noChangeArrowheads="1"/>
          </p:cNvSpPr>
          <p:nvPr>
            <p:ph type="body" idx="1"/>
          </p:nvPr>
        </p:nvSpPr>
        <p:spPr>
          <a:xfrm>
            <a:off x="387350" y="1603375"/>
            <a:ext cx="8153400" cy="4656138"/>
          </a:xfrm>
        </p:spPr>
        <p:txBody>
          <a:bodyPr/>
          <a:lstStyle/>
          <a:p>
            <a:pPr>
              <a:lnSpc>
                <a:spcPct val="120000"/>
              </a:lnSpc>
            </a:pPr>
            <a:r>
              <a:rPr lang="zh-CN" sz="3000" smtClean="0">
                <a:solidFill>
                  <a:srgbClr val="10296F"/>
                </a:solidFill>
                <a:latin typeface="Times New Roman" pitchFamily="18" charset="0"/>
                <a:ea typeface="宋体" pitchFamily="2" charset="-122"/>
                <a:cs typeface="Times New Roman" pitchFamily="18" charset="0"/>
              </a:rPr>
              <a:t>车辆之间的通信</a:t>
            </a:r>
            <a:r>
              <a:rPr lang="en-US" altLang="zh-CN" sz="3000" smtClean="0">
                <a:solidFill>
                  <a:srgbClr val="10296F"/>
                </a:solidFill>
                <a:latin typeface="Times New Roman" pitchFamily="18" charset="0"/>
                <a:ea typeface="宋体" pitchFamily="2" charset="-122"/>
                <a:cs typeface="Times New Roman" pitchFamily="18" charset="0"/>
              </a:rPr>
              <a:t>(V2V</a:t>
            </a:r>
            <a:r>
              <a:rPr lang="zh-CN" sz="3000" smtClean="0">
                <a:solidFill>
                  <a:srgbClr val="10296F"/>
                </a:solidFill>
                <a:latin typeface="Times New Roman" pitchFamily="18" charset="0"/>
                <a:ea typeface="宋体" pitchFamily="2" charset="-122"/>
                <a:cs typeface="Times New Roman" pitchFamily="18" charset="0"/>
              </a:rPr>
              <a:t>，</a:t>
            </a:r>
            <a:r>
              <a:rPr lang="en-US" altLang="zh-CN" sz="3000" smtClean="0">
                <a:solidFill>
                  <a:srgbClr val="10296F"/>
                </a:solidFill>
                <a:latin typeface="Times New Roman" pitchFamily="18" charset="0"/>
                <a:ea typeface="宋体" pitchFamily="2" charset="-122"/>
                <a:cs typeface="Times New Roman" pitchFamily="18" charset="0"/>
              </a:rPr>
              <a:t>Vehicle-to-Vehicle)</a:t>
            </a:r>
            <a:endParaRPr lang="zh-CN" altLang="zh-CN" sz="3000" smtClean="0">
              <a:solidFill>
                <a:srgbClr val="10296F"/>
              </a:solidFill>
              <a:latin typeface="Times New Roman" pitchFamily="18" charset="0"/>
              <a:ea typeface="宋体" pitchFamily="2" charset="-122"/>
              <a:cs typeface="Times New Roman" pitchFamily="18" charset="0"/>
            </a:endParaRPr>
          </a:p>
          <a:p>
            <a:pPr>
              <a:lnSpc>
                <a:spcPct val="120000"/>
              </a:lnSpc>
            </a:pPr>
            <a:r>
              <a:rPr lang="zh-CN" sz="3000" smtClean="0">
                <a:solidFill>
                  <a:srgbClr val="10296F"/>
                </a:solidFill>
                <a:latin typeface="Times New Roman" pitchFamily="18" charset="0"/>
                <a:ea typeface="宋体" pitchFamily="2" charset="-122"/>
                <a:cs typeface="Times New Roman" pitchFamily="18" charset="0"/>
              </a:rPr>
              <a:t>车辆与路边设施之间的通信</a:t>
            </a:r>
            <a:r>
              <a:rPr lang="en-US" altLang="zh-CN" sz="3000" smtClean="0">
                <a:solidFill>
                  <a:srgbClr val="10296F"/>
                </a:solidFill>
                <a:latin typeface="Times New Roman" pitchFamily="18" charset="0"/>
                <a:ea typeface="宋体" pitchFamily="2" charset="-122"/>
                <a:cs typeface="Times New Roman" pitchFamily="18" charset="0"/>
              </a:rPr>
              <a:t>(V2I</a:t>
            </a:r>
            <a:r>
              <a:rPr lang="zh-CN" sz="3000" smtClean="0">
                <a:solidFill>
                  <a:srgbClr val="10296F"/>
                </a:solidFill>
                <a:latin typeface="Times New Roman" pitchFamily="18" charset="0"/>
                <a:ea typeface="宋体" pitchFamily="2" charset="-122"/>
                <a:cs typeface="Times New Roman" pitchFamily="18" charset="0"/>
              </a:rPr>
              <a:t>，</a:t>
            </a:r>
            <a:r>
              <a:rPr lang="en-US" altLang="zh-CN" sz="3000" smtClean="0">
                <a:solidFill>
                  <a:srgbClr val="10296F"/>
                </a:solidFill>
                <a:latin typeface="Times New Roman" pitchFamily="18" charset="0"/>
                <a:ea typeface="宋体" pitchFamily="2" charset="-122"/>
                <a:cs typeface="Times New Roman" pitchFamily="18" charset="0"/>
              </a:rPr>
              <a:t>Vehicle-to-Infrastructure)</a:t>
            </a:r>
            <a:endParaRPr lang="en-US" altLang="zh-CN" sz="3000" smtClean="0">
              <a:latin typeface="Times New Roman" pitchFamily="18" charset="0"/>
              <a:ea typeface="宋体" pitchFamily="2" charset="-122"/>
              <a:cs typeface="Times New Roman" pitchFamily="18" charset="0"/>
            </a:endParaRPr>
          </a:p>
        </p:txBody>
      </p:sp>
      <p:graphicFrame>
        <p:nvGraphicFramePr>
          <p:cNvPr id="3074" name="Object 2"/>
          <p:cNvGraphicFramePr>
            <a:graphicFrameLocks noChangeAspect="1"/>
          </p:cNvGraphicFramePr>
          <p:nvPr/>
        </p:nvGraphicFramePr>
        <p:xfrm>
          <a:off x="179388" y="3290888"/>
          <a:ext cx="8772525" cy="2930525"/>
        </p:xfrm>
        <a:graphic>
          <a:graphicData uri="http://schemas.openxmlformats.org/presentationml/2006/ole">
            <p:oleObj spid="_x0000_s3074" name="Visio" r:id="rId3" imgW="5839968" imgH="1950339" progId="Visio.Drawing.11">
              <p:embed/>
            </p:oleObj>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311150" y="228600"/>
            <a:ext cx="8005763" cy="1146175"/>
          </a:xfrm>
        </p:spPr>
        <p:txBody>
          <a:bodyPr/>
          <a:lstStyle/>
          <a:p>
            <a:r>
              <a:rPr lang="en-US" altLang="zh-CN" smtClean="0">
                <a:latin typeface="Times New Roman" pitchFamily="18" charset="0"/>
                <a:ea typeface="Arial Unicode MS" pitchFamily="34" charset="-122"/>
                <a:cs typeface="Times New Roman" pitchFamily="18" charset="0"/>
              </a:rPr>
              <a:t>VANET</a:t>
            </a:r>
            <a:r>
              <a:rPr lang="zh-CN" altLang="en-US" smtClean="0">
                <a:latin typeface="宋体" pitchFamily="2" charset="-122"/>
                <a:ea typeface="宋体" pitchFamily="2" charset="-122"/>
                <a:cs typeface="Times New Roman" pitchFamily="18" charset="0"/>
              </a:rPr>
              <a:t>研究选择</a:t>
            </a:r>
            <a:endParaRPr lang="zh-CN" altLang="en-US" smtClean="0">
              <a:latin typeface="宋体" pitchFamily="2" charset="-122"/>
              <a:ea typeface="宋体" pitchFamily="2" charset="-122"/>
            </a:endParaRPr>
          </a:p>
        </p:txBody>
      </p:sp>
      <p:sp>
        <p:nvSpPr>
          <p:cNvPr id="38915" name="Rectangle 3"/>
          <p:cNvSpPr>
            <a:spLocks noGrp="1" noChangeArrowheads="1"/>
          </p:cNvSpPr>
          <p:nvPr>
            <p:ph type="body" idx="1"/>
          </p:nvPr>
        </p:nvSpPr>
        <p:spPr>
          <a:xfrm>
            <a:off x="387350" y="1530350"/>
            <a:ext cx="8312150" cy="4718050"/>
          </a:xfrm>
        </p:spPr>
        <p:txBody>
          <a:bodyPr/>
          <a:lstStyle/>
          <a:p>
            <a:pPr eaLnBrk="1" hangingPunct="1">
              <a:lnSpc>
                <a:spcPct val="120000"/>
              </a:lnSpc>
            </a:pPr>
            <a:r>
              <a:rPr lang="zh-CN" altLang="en-US" sz="3000" smtClean="0">
                <a:latin typeface="Times New Roman" pitchFamily="18" charset="0"/>
                <a:ea typeface="宋体" pitchFamily="2" charset="-122"/>
                <a:cs typeface="Times New Roman" pitchFamily="18" charset="0"/>
              </a:rPr>
              <a:t>安全警告类应用</a:t>
            </a:r>
          </a:p>
          <a:p>
            <a:pPr lvl="1" eaLnBrk="1" hangingPunct="1">
              <a:lnSpc>
                <a:spcPct val="120000"/>
              </a:lnSpc>
              <a:buClr>
                <a:schemeClr val="tx1"/>
              </a:buClr>
              <a:buSzPct val="80000"/>
            </a:pPr>
            <a:r>
              <a:rPr lang="zh-CN" altLang="en-US" sz="3000" smtClean="0">
                <a:latin typeface="Times New Roman" pitchFamily="18" charset="0"/>
                <a:ea typeface="宋体" pitchFamily="2" charset="-122"/>
                <a:cs typeface="Times New Roman" pitchFamily="18" charset="0"/>
              </a:rPr>
              <a:t>发送功率的自适应调节</a:t>
            </a:r>
            <a:endParaRPr lang="en-US" altLang="zh-CN" sz="3000" smtClean="0">
              <a:latin typeface="Times New Roman" pitchFamily="18" charset="0"/>
              <a:ea typeface="宋体" pitchFamily="2" charset="-122"/>
              <a:cs typeface="Times New Roman" pitchFamily="18" charset="0"/>
            </a:endParaRPr>
          </a:p>
          <a:p>
            <a:pPr lvl="1" eaLnBrk="1" hangingPunct="1">
              <a:lnSpc>
                <a:spcPct val="120000"/>
              </a:lnSpc>
              <a:buClr>
                <a:schemeClr val="tx1"/>
              </a:buClr>
              <a:buSzPct val="80000"/>
            </a:pPr>
            <a:r>
              <a:rPr lang="zh-CN" altLang="en-US" sz="3000" smtClean="0">
                <a:latin typeface="Times New Roman" pitchFamily="18" charset="0"/>
                <a:ea typeface="宋体" pitchFamily="2" charset="-122"/>
                <a:cs typeface="Times New Roman" pitchFamily="18" charset="0"/>
              </a:rPr>
              <a:t>状态数据的协作式重传</a:t>
            </a:r>
          </a:p>
          <a:p>
            <a:pPr lvl="1" eaLnBrk="1" hangingPunct="1">
              <a:lnSpc>
                <a:spcPct val="120000"/>
              </a:lnSpc>
              <a:buClr>
                <a:schemeClr val="tx1"/>
              </a:buClr>
              <a:buSzPct val="80000"/>
            </a:pPr>
            <a:r>
              <a:rPr lang="zh-CN" altLang="en-US" sz="3000" smtClean="0">
                <a:latin typeface="Times New Roman" pitchFamily="18" charset="0"/>
                <a:ea typeface="宋体" pitchFamily="2" charset="-122"/>
                <a:cs typeface="Times New Roman" pitchFamily="18" charset="0"/>
              </a:rPr>
              <a:t>基于网络编码的信道复用</a:t>
            </a:r>
            <a:endParaRPr lang="en-US" altLang="zh-CN" sz="3000" smtClean="0">
              <a:latin typeface="Times New Roman" pitchFamily="18" charset="0"/>
              <a:ea typeface="宋体" pitchFamily="2" charset="-122"/>
              <a:cs typeface="Times New Roman" pitchFamily="18" charset="0"/>
            </a:endParaRPr>
          </a:p>
          <a:p>
            <a:pPr eaLnBrk="1" hangingPunct="1">
              <a:lnSpc>
                <a:spcPct val="120000"/>
              </a:lnSpc>
            </a:pPr>
            <a:r>
              <a:rPr lang="zh-CN" altLang="en-US" sz="3000" smtClean="0">
                <a:latin typeface="Times New Roman" pitchFamily="18" charset="0"/>
                <a:ea typeface="宋体" pitchFamily="2" charset="-122"/>
                <a:cs typeface="Times New Roman" pitchFamily="18" charset="0"/>
              </a:rPr>
              <a:t>信息收集类应用</a:t>
            </a:r>
          </a:p>
          <a:p>
            <a:pPr lvl="1" eaLnBrk="1" hangingPunct="1">
              <a:lnSpc>
                <a:spcPct val="120000"/>
              </a:lnSpc>
              <a:buClr>
                <a:schemeClr val="tx1"/>
              </a:buClr>
              <a:buSzPct val="80000"/>
            </a:pPr>
            <a:r>
              <a:rPr lang="zh-CN" altLang="en-US" sz="3000" smtClean="0">
                <a:latin typeface="Times New Roman" pitchFamily="18" charset="0"/>
                <a:ea typeface="宋体" pitchFamily="2" charset="-122"/>
                <a:cs typeface="Times New Roman" pitchFamily="18" charset="0"/>
              </a:rPr>
              <a:t>基于</a:t>
            </a:r>
            <a:r>
              <a:rPr lang="en-US" altLang="zh-CN" sz="3000" smtClean="0">
                <a:latin typeface="Times New Roman" pitchFamily="18" charset="0"/>
                <a:ea typeface="宋体" pitchFamily="2" charset="-122"/>
                <a:cs typeface="Times New Roman" pitchFamily="18" charset="0"/>
              </a:rPr>
              <a:t>RSU</a:t>
            </a:r>
            <a:r>
              <a:rPr lang="zh-CN" altLang="en-US" sz="3000" smtClean="0">
                <a:latin typeface="Times New Roman" pitchFamily="18" charset="0"/>
                <a:ea typeface="宋体" pitchFamily="2" charset="-122"/>
                <a:cs typeface="Times New Roman" pitchFamily="18" charset="0"/>
              </a:rPr>
              <a:t>的路面信息收集</a:t>
            </a:r>
          </a:p>
          <a:p>
            <a:pPr lvl="1" eaLnBrk="1" hangingPunct="1">
              <a:lnSpc>
                <a:spcPct val="120000"/>
              </a:lnSpc>
              <a:buClr>
                <a:schemeClr val="tx1"/>
              </a:buClr>
              <a:buSzPct val="80000"/>
            </a:pPr>
            <a:r>
              <a:rPr lang="zh-CN" altLang="en-US" sz="3000" smtClean="0">
                <a:latin typeface="Times New Roman" pitchFamily="18" charset="0"/>
                <a:ea typeface="宋体" pitchFamily="2" charset="-122"/>
                <a:cs typeface="Times New Roman" pitchFamily="18" charset="0"/>
              </a:rPr>
              <a:t>高速公路中的突发事故探测</a:t>
            </a:r>
            <a:endParaRPr lang="en-US" altLang="zh-CN" sz="3000" smtClean="0">
              <a:latin typeface="Times New Roman" pitchFamily="18" charset="0"/>
              <a:ea typeface="宋体" pitchFamily="2" charset="-122"/>
              <a:cs typeface="Times New Roman" pitchFamily="18" charset="0"/>
            </a:endParaRPr>
          </a:p>
          <a:p>
            <a:pPr lvl="1" eaLnBrk="1" hangingPunct="1">
              <a:lnSpc>
                <a:spcPct val="120000"/>
              </a:lnSpc>
              <a:buClr>
                <a:schemeClr val="tx1"/>
              </a:buClr>
              <a:buSzPct val="80000"/>
            </a:pPr>
            <a:r>
              <a:rPr lang="zh-CN" altLang="en-US" sz="3000" smtClean="0">
                <a:latin typeface="Times New Roman" pitchFamily="18" charset="0"/>
                <a:ea typeface="宋体" pitchFamily="2" charset="-122"/>
                <a:cs typeface="Times New Roman" pitchFamily="18" charset="0"/>
              </a:rPr>
              <a:t>城市环境中的道路拥塞监控</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311150" y="228600"/>
            <a:ext cx="8005763" cy="1146175"/>
          </a:xfrm>
        </p:spPr>
        <p:txBody>
          <a:bodyPr/>
          <a:lstStyle/>
          <a:p>
            <a:r>
              <a:rPr lang="zh-CN" altLang="en-US" smtClean="0">
                <a:latin typeface="宋体" pitchFamily="2" charset="-122"/>
                <a:ea typeface="宋体" pitchFamily="2" charset="-122"/>
              </a:rPr>
              <a:t>真实场景示意图</a:t>
            </a:r>
          </a:p>
        </p:txBody>
      </p:sp>
      <p:pic>
        <p:nvPicPr>
          <p:cNvPr id="37891" name="图片 3" descr="C:\Users\xuyuwei\Desktop\第二篇论文图片\Intersection2.jpg"/>
          <p:cNvPicPr>
            <a:picLocks noChangeAspect="1" noChangeArrowheads="1"/>
          </p:cNvPicPr>
          <p:nvPr/>
        </p:nvPicPr>
        <p:blipFill>
          <a:blip r:embed="rId2"/>
          <a:srcRect/>
          <a:stretch>
            <a:fillRect/>
          </a:stretch>
        </p:blipFill>
        <p:spPr bwMode="auto">
          <a:xfrm>
            <a:off x="147638" y="1411288"/>
            <a:ext cx="8839200" cy="5416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algn="ctr"/>
            <a:r>
              <a:rPr lang="zh-CN" altLang="en-US" dirty="0" smtClean="0">
                <a:ea typeface="宋体" pitchFamily="2" charset="-122"/>
              </a:rPr>
              <a:t>分组的</a:t>
            </a:r>
            <a:r>
              <a:rPr lang="zh-CN" altLang="en-US" dirty="0" smtClean="0">
                <a:solidFill>
                  <a:srgbClr val="FF0000"/>
                </a:solidFill>
                <a:ea typeface="宋体" pitchFamily="2" charset="-122"/>
              </a:rPr>
              <a:t>存储转发</a:t>
            </a:r>
            <a:r>
              <a:rPr lang="zh-CN" altLang="en-US" dirty="0" smtClean="0">
                <a:ea typeface="宋体" pitchFamily="2" charset="-122"/>
              </a:rPr>
              <a:t>过程</a:t>
            </a:r>
          </a:p>
        </p:txBody>
      </p:sp>
      <p:grpSp>
        <p:nvGrpSpPr>
          <p:cNvPr id="2" name="Group 3"/>
          <p:cNvGrpSpPr>
            <a:grpSpLocks/>
          </p:cNvGrpSpPr>
          <p:nvPr/>
        </p:nvGrpSpPr>
        <p:grpSpPr bwMode="auto">
          <a:xfrm>
            <a:off x="1665288" y="2300288"/>
            <a:ext cx="4097337" cy="3673475"/>
            <a:chOff x="2256" y="2386"/>
            <a:chExt cx="2147" cy="1919"/>
          </a:xfrm>
        </p:grpSpPr>
        <p:sp>
          <p:nvSpPr>
            <p:cNvPr id="12337" name="Oval 4"/>
            <p:cNvSpPr>
              <a:spLocks noChangeArrowheads="1"/>
            </p:cNvSpPr>
            <p:nvPr/>
          </p:nvSpPr>
          <p:spPr bwMode="auto">
            <a:xfrm rot="-1674972">
              <a:off x="2346" y="2526"/>
              <a:ext cx="1015" cy="692"/>
            </a:xfrm>
            <a:prstGeom prst="ellipse">
              <a:avLst/>
            </a:prstGeom>
            <a:solidFill>
              <a:srgbClr val="FFFF99"/>
            </a:solidFill>
            <a:ln w="12700">
              <a:solidFill>
                <a:schemeClr val="tx1"/>
              </a:solidFill>
              <a:round/>
              <a:headEnd/>
              <a:tailEnd/>
            </a:ln>
          </p:spPr>
          <p:txBody>
            <a:bodyPr wrap="none" anchor="ctr"/>
            <a:lstStyle/>
            <a:p>
              <a:pPr algn="ctr" eaLnBrk="0" hangingPunct="0"/>
              <a:endParaRPr lang="zh-CN" altLang="en-US"/>
            </a:p>
          </p:txBody>
        </p:sp>
        <p:sp>
          <p:nvSpPr>
            <p:cNvPr id="12338" name="Oval 5"/>
            <p:cNvSpPr>
              <a:spLocks noChangeArrowheads="1"/>
            </p:cNvSpPr>
            <p:nvPr/>
          </p:nvSpPr>
          <p:spPr bwMode="auto">
            <a:xfrm rot="-774972">
              <a:off x="3025" y="2386"/>
              <a:ext cx="887" cy="642"/>
            </a:xfrm>
            <a:prstGeom prst="ellipse">
              <a:avLst/>
            </a:prstGeom>
            <a:solidFill>
              <a:srgbClr val="FFFF99"/>
            </a:solidFill>
            <a:ln w="12700">
              <a:solidFill>
                <a:schemeClr val="tx1"/>
              </a:solidFill>
              <a:round/>
              <a:headEnd/>
              <a:tailEnd/>
            </a:ln>
          </p:spPr>
          <p:txBody>
            <a:bodyPr wrap="none" anchor="ctr"/>
            <a:lstStyle/>
            <a:p>
              <a:pPr algn="ctr" eaLnBrk="0" hangingPunct="0"/>
              <a:endParaRPr lang="zh-CN" altLang="en-US"/>
            </a:p>
          </p:txBody>
        </p:sp>
        <p:sp>
          <p:nvSpPr>
            <p:cNvPr id="12339" name="Oval 6"/>
            <p:cNvSpPr>
              <a:spLocks noChangeArrowheads="1"/>
            </p:cNvSpPr>
            <p:nvPr/>
          </p:nvSpPr>
          <p:spPr bwMode="auto">
            <a:xfrm rot="-174972">
              <a:off x="3673" y="2621"/>
              <a:ext cx="655" cy="832"/>
            </a:xfrm>
            <a:prstGeom prst="ellipse">
              <a:avLst/>
            </a:prstGeom>
            <a:solidFill>
              <a:srgbClr val="FFFF99"/>
            </a:solidFill>
            <a:ln w="12700">
              <a:solidFill>
                <a:schemeClr val="tx1"/>
              </a:solidFill>
              <a:round/>
              <a:headEnd/>
              <a:tailEnd/>
            </a:ln>
          </p:spPr>
          <p:txBody>
            <a:bodyPr wrap="none" anchor="ctr"/>
            <a:lstStyle/>
            <a:p>
              <a:pPr algn="ctr" eaLnBrk="0" hangingPunct="0"/>
              <a:endParaRPr lang="zh-CN" altLang="en-US"/>
            </a:p>
          </p:txBody>
        </p:sp>
        <p:sp>
          <p:nvSpPr>
            <p:cNvPr id="12340" name="Oval 7"/>
            <p:cNvSpPr>
              <a:spLocks noChangeArrowheads="1"/>
            </p:cNvSpPr>
            <p:nvPr/>
          </p:nvSpPr>
          <p:spPr bwMode="auto">
            <a:xfrm rot="-3234972">
              <a:off x="3754" y="3108"/>
              <a:ext cx="687" cy="610"/>
            </a:xfrm>
            <a:prstGeom prst="ellipse">
              <a:avLst/>
            </a:prstGeom>
            <a:solidFill>
              <a:srgbClr val="FFFF99"/>
            </a:solidFill>
            <a:ln w="12700">
              <a:solidFill>
                <a:schemeClr val="tx1"/>
              </a:solidFill>
              <a:round/>
              <a:headEnd/>
              <a:tailEnd/>
            </a:ln>
          </p:spPr>
          <p:txBody>
            <a:bodyPr wrap="none" anchor="ctr"/>
            <a:lstStyle/>
            <a:p>
              <a:pPr algn="ctr" eaLnBrk="0" hangingPunct="0"/>
              <a:endParaRPr lang="zh-CN" altLang="en-US"/>
            </a:p>
          </p:txBody>
        </p:sp>
        <p:sp>
          <p:nvSpPr>
            <p:cNvPr id="12341" name="Oval 8"/>
            <p:cNvSpPr>
              <a:spLocks noChangeArrowheads="1"/>
            </p:cNvSpPr>
            <p:nvPr/>
          </p:nvSpPr>
          <p:spPr bwMode="auto">
            <a:xfrm rot="-1674972">
              <a:off x="3052" y="3445"/>
              <a:ext cx="1110" cy="772"/>
            </a:xfrm>
            <a:prstGeom prst="ellipse">
              <a:avLst/>
            </a:prstGeom>
            <a:solidFill>
              <a:srgbClr val="FFFF99"/>
            </a:solidFill>
            <a:ln w="12700">
              <a:solidFill>
                <a:schemeClr val="tx1"/>
              </a:solidFill>
              <a:round/>
              <a:headEnd/>
              <a:tailEnd/>
            </a:ln>
          </p:spPr>
          <p:txBody>
            <a:bodyPr wrap="none" anchor="ctr"/>
            <a:lstStyle/>
            <a:p>
              <a:pPr algn="ctr" eaLnBrk="0" hangingPunct="0"/>
              <a:endParaRPr lang="zh-CN" altLang="en-US"/>
            </a:p>
          </p:txBody>
        </p:sp>
        <p:sp>
          <p:nvSpPr>
            <p:cNvPr id="12342" name="Oval 9"/>
            <p:cNvSpPr>
              <a:spLocks noChangeArrowheads="1"/>
            </p:cNvSpPr>
            <p:nvPr/>
          </p:nvSpPr>
          <p:spPr bwMode="auto">
            <a:xfrm rot="-594972">
              <a:off x="2616" y="3772"/>
              <a:ext cx="793" cy="533"/>
            </a:xfrm>
            <a:prstGeom prst="ellipse">
              <a:avLst/>
            </a:prstGeom>
            <a:solidFill>
              <a:srgbClr val="FFFF99"/>
            </a:solidFill>
            <a:ln w="12700">
              <a:solidFill>
                <a:schemeClr val="tx1"/>
              </a:solidFill>
              <a:round/>
              <a:headEnd/>
              <a:tailEnd/>
            </a:ln>
          </p:spPr>
          <p:txBody>
            <a:bodyPr wrap="none" anchor="ctr"/>
            <a:lstStyle/>
            <a:p>
              <a:pPr algn="ctr" eaLnBrk="0" hangingPunct="0"/>
              <a:endParaRPr lang="zh-CN" altLang="en-US"/>
            </a:p>
          </p:txBody>
        </p:sp>
        <p:sp>
          <p:nvSpPr>
            <p:cNvPr id="12343" name="Oval 10"/>
            <p:cNvSpPr>
              <a:spLocks noChangeArrowheads="1"/>
            </p:cNvSpPr>
            <p:nvPr/>
          </p:nvSpPr>
          <p:spPr bwMode="auto">
            <a:xfrm rot="-1674972">
              <a:off x="2311" y="3539"/>
              <a:ext cx="503" cy="631"/>
            </a:xfrm>
            <a:prstGeom prst="ellipse">
              <a:avLst/>
            </a:prstGeom>
            <a:solidFill>
              <a:srgbClr val="FFFF99"/>
            </a:solidFill>
            <a:ln w="12700">
              <a:solidFill>
                <a:schemeClr val="tx1"/>
              </a:solidFill>
              <a:round/>
              <a:headEnd/>
              <a:tailEnd/>
            </a:ln>
          </p:spPr>
          <p:txBody>
            <a:bodyPr wrap="none" anchor="ctr"/>
            <a:lstStyle/>
            <a:p>
              <a:pPr algn="ctr" eaLnBrk="0" hangingPunct="0"/>
              <a:endParaRPr lang="zh-CN" altLang="en-US"/>
            </a:p>
          </p:txBody>
        </p:sp>
        <p:sp>
          <p:nvSpPr>
            <p:cNvPr id="12344" name="Oval 11"/>
            <p:cNvSpPr>
              <a:spLocks noChangeArrowheads="1"/>
            </p:cNvSpPr>
            <p:nvPr/>
          </p:nvSpPr>
          <p:spPr bwMode="auto">
            <a:xfrm rot="-3534972">
              <a:off x="2160" y="3115"/>
              <a:ext cx="695" cy="504"/>
            </a:xfrm>
            <a:prstGeom prst="ellipse">
              <a:avLst/>
            </a:prstGeom>
            <a:solidFill>
              <a:srgbClr val="FFFF99"/>
            </a:solidFill>
            <a:ln w="12700">
              <a:solidFill>
                <a:schemeClr val="tx1"/>
              </a:solidFill>
              <a:round/>
              <a:headEnd/>
              <a:tailEnd/>
            </a:ln>
          </p:spPr>
          <p:txBody>
            <a:bodyPr wrap="none" anchor="ctr"/>
            <a:lstStyle/>
            <a:p>
              <a:pPr algn="ctr" eaLnBrk="0" hangingPunct="0"/>
              <a:endParaRPr lang="zh-CN" altLang="en-US"/>
            </a:p>
          </p:txBody>
        </p:sp>
        <p:sp>
          <p:nvSpPr>
            <p:cNvPr id="12345" name="Freeform 12"/>
            <p:cNvSpPr>
              <a:spLocks/>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31"/>
                <a:gd name="T145" fmla="*/ 0 h 1684"/>
                <a:gd name="T146" fmla="*/ 1931 w 1931"/>
                <a:gd name="T147" fmla="*/ 1684 h 16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rgbClr val="FFFF99"/>
            </a:solidFill>
            <a:ln w="9525">
              <a:noFill/>
              <a:round/>
              <a:headEnd/>
              <a:tailEnd/>
            </a:ln>
          </p:spPr>
          <p:txBody>
            <a:bodyPr wrap="none" anchor="ctr"/>
            <a:lstStyle/>
            <a:p>
              <a:pPr algn="ctr" eaLnBrk="0" hangingPunct="0"/>
              <a:endParaRPr lang="zh-CN" altLang="en-US"/>
            </a:p>
          </p:txBody>
        </p:sp>
      </p:grpSp>
      <p:sp>
        <p:nvSpPr>
          <p:cNvPr id="12292" name="Line 13"/>
          <p:cNvSpPr>
            <a:spLocks noChangeShapeType="1"/>
          </p:cNvSpPr>
          <p:nvPr/>
        </p:nvSpPr>
        <p:spPr bwMode="auto">
          <a:xfrm flipV="1">
            <a:off x="2798763" y="2535238"/>
            <a:ext cx="1282700" cy="557212"/>
          </a:xfrm>
          <a:prstGeom prst="line">
            <a:avLst/>
          </a:prstGeom>
          <a:noFill/>
          <a:ln w="28575">
            <a:solidFill>
              <a:schemeClr val="tx1"/>
            </a:solidFill>
            <a:round/>
            <a:headEnd/>
            <a:tailEnd/>
          </a:ln>
        </p:spPr>
        <p:txBody>
          <a:bodyPr wrap="none" lIns="91577" tIns="45789" rIns="91577" bIns="45789" anchor="ctr"/>
          <a:lstStyle/>
          <a:p>
            <a:endParaRPr lang="zh-CN" altLang="en-US"/>
          </a:p>
        </p:txBody>
      </p:sp>
      <p:sp>
        <p:nvSpPr>
          <p:cNvPr id="12293" name="Line 14"/>
          <p:cNvSpPr>
            <a:spLocks noChangeShapeType="1"/>
          </p:cNvSpPr>
          <p:nvPr/>
        </p:nvSpPr>
        <p:spPr bwMode="auto">
          <a:xfrm>
            <a:off x="4238625" y="2609850"/>
            <a:ext cx="758825" cy="1401763"/>
          </a:xfrm>
          <a:prstGeom prst="line">
            <a:avLst/>
          </a:prstGeom>
          <a:noFill/>
          <a:ln w="28575">
            <a:solidFill>
              <a:schemeClr val="tx1"/>
            </a:solidFill>
            <a:round/>
            <a:headEnd/>
            <a:tailEnd/>
          </a:ln>
        </p:spPr>
        <p:txBody>
          <a:bodyPr wrap="none" lIns="91577" tIns="45789" rIns="91577" bIns="45789" anchor="ctr"/>
          <a:lstStyle/>
          <a:p>
            <a:endParaRPr lang="zh-CN" altLang="en-US"/>
          </a:p>
        </p:txBody>
      </p:sp>
      <p:sp>
        <p:nvSpPr>
          <p:cNvPr id="12294" name="Line 15"/>
          <p:cNvSpPr>
            <a:spLocks noChangeShapeType="1"/>
          </p:cNvSpPr>
          <p:nvPr/>
        </p:nvSpPr>
        <p:spPr bwMode="auto">
          <a:xfrm flipH="1">
            <a:off x="2043113" y="3184525"/>
            <a:ext cx="665162" cy="1257300"/>
          </a:xfrm>
          <a:prstGeom prst="line">
            <a:avLst/>
          </a:prstGeom>
          <a:noFill/>
          <a:ln w="28575">
            <a:solidFill>
              <a:schemeClr val="tx1"/>
            </a:solidFill>
            <a:round/>
            <a:headEnd/>
            <a:tailEnd/>
          </a:ln>
        </p:spPr>
        <p:txBody>
          <a:bodyPr wrap="none" lIns="91577" tIns="45789" rIns="91577" bIns="45789" anchor="ctr"/>
          <a:lstStyle/>
          <a:p>
            <a:endParaRPr lang="zh-CN" altLang="en-US"/>
          </a:p>
        </p:txBody>
      </p:sp>
      <p:sp>
        <p:nvSpPr>
          <p:cNvPr id="12295" name="Line 16"/>
          <p:cNvSpPr>
            <a:spLocks noChangeShapeType="1"/>
          </p:cNvSpPr>
          <p:nvPr/>
        </p:nvSpPr>
        <p:spPr bwMode="auto">
          <a:xfrm>
            <a:off x="2084388" y="4621213"/>
            <a:ext cx="1522412" cy="884237"/>
          </a:xfrm>
          <a:prstGeom prst="line">
            <a:avLst/>
          </a:prstGeom>
          <a:noFill/>
          <a:ln w="28575">
            <a:solidFill>
              <a:schemeClr val="tx1"/>
            </a:solidFill>
            <a:round/>
            <a:headEnd/>
            <a:tailEnd/>
          </a:ln>
        </p:spPr>
        <p:txBody>
          <a:bodyPr wrap="none" lIns="91577" tIns="45789" rIns="91577" bIns="45789" anchor="ctr"/>
          <a:lstStyle/>
          <a:p>
            <a:endParaRPr lang="zh-CN" altLang="en-US"/>
          </a:p>
        </p:txBody>
      </p:sp>
      <p:sp>
        <p:nvSpPr>
          <p:cNvPr id="12296" name="Line 17"/>
          <p:cNvSpPr>
            <a:spLocks noChangeShapeType="1"/>
          </p:cNvSpPr>
          <p:nvPr/>
        </p:nvSpPr>
        <p:spPr bwMode="auto">
          <a:xfrm flipV="1">
            <a:off x="3670300" y="4287838"/>
            <a:ext cx="1327150" cy="1309687"/>
          </a:xfrm>
          <a:prstGeom prst="line">
            <a:avLst/>
          </a:prstGeom>
          <a:noFill/>
          <a:ln w="28575">
            <a:solidFill>
              <a:schemeClr val="tx1"/>
            </a:solidFill>
            <a:round/>
            <a:headEnd/>
            <a:tailEnd/>
          </a:ln>
        </p:spPr>
        <p:txBody>
          <a:bodyPr wrap="none" lIns="91577" tIns="45789" rIns="91577" bIns="45789" anchor="ctr"/>
          <a:lstStyle/>
          <a:p>
            <a:endParaRPr lang="zh-CN" altLang="en-US"/>
          </a:p>
        </p:txBody>
      </p:sp>
      <p:sp>
        <p:nvSpPr>
          <p:cNvPr id="12297" name="Line 18"/>
          <p:cNvSpPr>
            <a:spLocks noChangeShapeType="1"/>
          </p:cNvSpPr>
          <p:nvPr/>
        </p:nvSpPr>
        <p:spPr bwMode="auto">
          <a:xfrm>
            <a:off x="2851150" y="3190875"/>
            <a:ext cx="2128838" cy="947738"/>
          </a:xfrm>
          <a:prstGeom prst="line">
            <a:avLst/>
          </a:prstGeom>
          <a:noFill/>
          <a:ln w="28575">
            <a:solidFill>
              <a:schemeClr val="tx1"/>
            </a:solidFill>
            <a:round/>
            <a:headEnd/>
            <a:tailEnd/>
          </a:ln>
        </p:spPr>
        <p:txBody>
          <a:bodyPr wrap="none" lIns="91577" tIns="45789" rIns="91577" bIns="45789" anchor="ctr"/>
          <a:lstStyle/>
          <a:p>
            <a:endParaRPr lang="zh-CN" altLang="en-US"/>
          </a:p>
        </p:txBody>
      </p:sp>
      <p:sp>
        <p:nvSpPr>
          <p:cNvPr id="12298" name="Line 19"/>
          <p:cNvSpPr>
            <a:spLocks noChangeShapeType="1"/>
          </p:cNvSpPr>
          <p:nvPr/>
        </p:nvSpPr>
        <p:spPr bwMode="auto">
          <a:xfrm>
            <a:off x="2749550" y="3027363"/>
            <a:ext cx="1001713" cy="2476500"/>
          </a:xfrm>
          <a:prstGeom prst="line">
            <a:avLst/>
          </a:prstGeom>
          <a:noFill/>
          <a:ln w="28575">
            <a:solidFill>
              <a:schemeClr val="tx1"/>
            </a:solidFill>
            <a:round/>
            <a:headEnd/>
            <a:tailEnd/>
          </a:ln>
        </p:spPr>
        <p:txBody>
          <a:bodyPr wrap="none" lIns="91577" tIns="45789" rIns="91577" bIns="45789" anchor="ctr"/>
          <a:lstStyle/>
          <a:p>
            <a:endParaRPr lang="zh-CN" altLang="en-US"/>
          </a:p>
        </p:txBody>
      </p:sp>
      <p:sp>
        <p:nvSpPr>
          <p:cNvPr id="12299" name="Line 20"/>
          <p:cNvSpPr>
            <a:spLocks noChangeShapeType="1"/>
          </p:cNvSpPr>
          <p:nvPr/>
        </p:nvSpPr>
        <p:spPr bwMode="auto">
          <a:xfrm flipV="1">
            <a:off x="3073400" y="5575300"/>
            <a:ext cx="641350" cy="549275"/>
          </a:xfrm>
          <a:prstGeom prst="line">
            <a:avLst/>
          </a:prstGeom>
          <a:noFill/>
          <a:ln w="19050">
            <a:solidFill>
              <a:schemeClr val="tx1"/>
            </a:solidFill>
            <a:round/>
            <a:headEnd/>
            <a:tailEnd/>
          </a:ln>
        </p:spPr>
        <p:txBody>
          <a:bodyPr wrap="none" lIns="91577" tIns="45789" rIns="91577" bIns="45789" anchor="ctr"/>
          <a:lstStyle/>
          <a:p>
            <a:endParaRPr lang="zh-CN" altLang="en-US"/>
          </a:p>
        </p:txBody>
      </p:sp>
      <p:sp>
        <p:nvSpPr>
          <p:cNvPr id="12300" name="Line 21"/>
          <p:cNvSpPr>
            <a:spLocks noChangeShapeType="1"/>
          </p:cNvSpPr>
          <p:nvPr/>
        </p:nvSpPr>
        <p:spPr bwMode="auto">
          <a:xfrm rot="-5400000">
            <a:off x="3998913" y="2219325"/>
            <a:ext cx="336550" cy="0"/>
          </a:xfrm>
          <a:prstGeom prst="line">
            <a:avLst/>
          </a:prstGeom>
          <a:noFill/>
          <a:ln w="19050">
            <a:solidFill>
              <a:schemeClr val="tx1"/>
            </a:solidFill>
            <a:round/>
            <a:headEnd/>
            <a:tailEnd/>
          </a:ln>
        </p:spPr>
        <p:txBody>
          <a:bodyPr wrap="none" lIns="91577" tIns="45789" rIns="91577" bIns="45789" anchor="ctr"/>
          <a:lstStyle/>
          <a:p>
            <a:endParaRPr lang="zh-CN" altLang="en-US"/>
          </a:p>
        </p:txBody>
      </p:sp>
      <p:sp>
        <p:nvSpPr>
          <p:cNvPr id="12301" name="Line 22"/>
          <p:cNvSpPr>
            <a:spLocks noChangeShapeType="1"/>
          </p:cNvSpPr>
          <p:nvPr/>
        </p:nvSpPr>
        <p:spPr bwMode="auto">
          <a:xfrm>
            <a:off x="5089525" y="4287838"/>
            <a:ext cx="641350" cy="1009650"/>
          </a:xfrm>
          <a:prstGeom prst="line">
            <a:avLst/>
          </a:prstGeom>
          <a:noFill/>
          <a:ln w="19050">
            <a:solidFill>
              <a:schemeClr val="tx1"/>
            </a:solidFill>
            <a:round/>
            <a:headEnd/>
            <a:tailEnd/>
          </a:ln>
        </p:spPr>
        <p:txBody>
          <a:bodyPr wrap="none" lIns="91577" tIns="45789" rIns="91577" bIns="45789" anchor="ctr"/>
          <a:lstStyle/>
          <a:p>
            <a:endParaRPr lang="zh-CN" altLang="en-US"/>
          </a:p>
        </p:txBody>
      </p:sp>
      <p:sp>
        <p:nvSpPr>
          <p:cNvPr id="12302" name="Line 23"/>
          <p:cNvSpPr>
            <a:spLocks noChangeShapeType="1"/>
          </p:cNvSpPr>
          <p:nvPr/>
        </p:nvSpPr>
        <p:spPr bwMode="auto">
          <a:xfrm flipV="1">
            <a:off x="1163638" y="4545013"/>
            <a:ext cx="644525" cy="6350"/>
          </a:xfrm>
          <a:prstGeom prst="line">
            <a:avLst/>
          </a:prstGeom>
          <a:noFill/>
          <a:ln w="19050">
            <a:solidFill>
              <a:schemeClr val="tx1"/>
            </a:solidFill>
            <a:round/>
            <a:headEnd/>
            <a:tailEnd/>
          </a:ln>
        </p:spPr>
        <p:txBody>
          <a:bodyPr wrap="none" lIns="91577" tIns="45789" rIns="91577" bIns="45789" anchor="ctr"/>
          <a:lstStyle/>
          <a:p>
            <a:endParaRPr lang="zh-CN" altLang="en-US"/>
          </a:p>
        </p:txBody>
      </p:sp>
      <p:sp>
        <p:nvSpPr>
          <p:cNvPr id="12303" name="Line 24"/>
          <p:cNvSpPr>
            <a:spLocks noChangeShapeType="1"/>
          </p:cNvSpPr>
          <p:nvPr/>
        </p:nvSpPr>
        <p:spPr bwMode="auto">
          <a:xfrm rot="5400000" flipH="1">
            <a:off x="2321719" y="2651919"/>
            <a:ext cx="774700" cy="1588"/>
          </a:xfrm>
          <a:prstGeom prst="line">
            <a:avLst/>
          </a:prstGeom>
          <a:noFill/>
          <a:ln w="19050">
            <a:solidFill>
              <a:schemeClr val="tx1"/>
            </a:solidFill>
            <a:round/>
            <a:headEnd/>
            <a:tailEnd/>
          </a:ln>
        </p:spPr>
        <p:txBody>
          <a:bodyPr wrap="none" lIns="91577" tIns="45789" rIns="91577" bIns="45789" anchor="ctr"/>
          <a:lstStyle/>
          <a:p>
            <a:endParaRPr lang="zh-CN" altLang="en-US"/>
          </a:p>
        </p:txBody>
      </p:sp>
      <p:sp>
        <p:nvSpPr>
          <p:cNvPr id="12304" name="Text Box 25"/>
          <p:cNvSpPr txBox="1">
            <a:spLocks noChangeArrowheads="1"/>
          </p:cNvSpPr>
          <p:nvPr/>
        </p:nvSpPr>
        <p:spPr bwMode="auto">
          <a:xfrm>
            <a:off x="817563" y="3910013"/>
            <a:ext cx="461962" cy="396875"/>
          </a:xfrm>
          <a:prstGeom prst="rect">
            <a:avLst/>
          </a:prstGeom>
          <a:noFill/>
          <a:ln w="9525">
            <a:noFill/>
            <a:miter lim="800000"/>
            <a:headEnd/>
            <a:tailEnd/>
          </a:ln>
        </p:spPr>
        <p:txBody>
          <a:bodyPr wrap="none" lIns="91577" tIns="45789" rIns="91577" bIns="45789">
            <a:spAutoFit/>
          </a:bodyPr>
          <a:lstStyle/>
          <a:p>
            <a:pPr algn="ctr" eaLnBrk="0" hangingPunct="0"/>
            <a:r>
              <a:rPr kumimoji="1" lang="en-US" altLang="zh-CN" sz="2000">
                <a:solidFill>
                  <a:srgbClr val="333399"/>
                </a:solidFill>
                <a:latin typeface="Arial" pitchFamily="34" charset="0"/>
              </a:rPr>
              <a:t>H</a:t>
            </a:r>
            <a:r>
              <a:rPr kumimoji="1" lang="en-US" altLang="zh-CN" sz="2000" baseline="-25000">
                <a:solidFill>
                  <a:srgbClr val="333399"/>
                </a:solidFill>
                <a:latin typeface="Arial" pitchFamily="34" charset="0"/>
              </a:rPr>
              <a:t>1</a:t>
            </a:r>
            <a:endParaRPr kumimoji="1" lang="en-US" altLang="zh-CN" sz="2000">
              <a:solidFill>
                <a:srgbClr val="333399"/>
              </a:solidFill>
              <a:latin typeface="Arial" pitchFamily="34" charset="0"/>
            </a:endParaRPr>
          </a:p>
        </p:txBody>
      </p:sp>
      <p:sp>
        <p:nvSpPr>
          <p:cNvPr id="12305" name="Oval 26"/>
          <p:cNvSpPr>
            <a:spLocks noChangeArrowheads="1"/>
          </p:cNvSpPr>
          <p:nvPr/>
        </p:nvSpPr>
        <p:spPr bwMode="auto">
          <a:xfrm>
            <a:off x="1792288" y="4287838"/>
            <a:ext cx="561975" cy="563562"/>
          </a:xfrm>
          <a:prstGeom prst="ellipse">
            <a:avLst/>
          </a:prstGeom>
          <a:solidFill>
            <a:srgbClr val="66FF33"/>
          </a:solidFill>
          <a:ln w="19050">
            <a:solidFill>
              <a:schemeClr val="tx1"/>
            </a:solidFill>
            <a:round/>
            <a:headEnd/>
            <a:tailEnd/>
          </a:ln>
        </p:spPr>
        <p:txBody>
          <a:bodyPr wrap="none" lIns="91577" tIns="45789" rIns="91577" bIns="45789" anchor="ctr"/>
          <a:lstStyle/>
          <a:p>
            <a:pPr algn="ctr" eaLnBrk="0" hangingPunct="0"/>
            <a:r>
              <a:rPr lang="en-US" altLang="zh-CN" sz="2000">
                <a:latin typeface="Arial" pitchFamily="34" charset="0"/>
              </a:rPr>
              <a:t>A</a:t>
            </a:r>
          </a:p>
        </p:txBody>
      </p:sp>
      <p:sp>
        <p:nvSpPr>
          <p:cNvPr id="12306" name="Line 27"/>
          <p:cNvSpPr>
            <a:spLocks noChangeShapeType="1"/>
          </p:cNvSpPr>
          <p:nvPr/>
        </p:nvSpPr>
        <p:spPr bwMode="auto">
          <a:xfrm flipV="1">
            <a:off x="5089525" y="3689350"/>
            <a:ext cx="808038" cy="414338"/>
          </a:xfrm>
          <a:prstGeom prst="line">
            <a:avLst/>
          </a:prstGeom>
          <a:noFill/>
          <a:ln w="19050">
            <a:solidFill>
              <a:schemeClr val="tx1"/>
            </a:solidFill>
            <a:round/>
            <a:headEnd/>
            <a:tailEnd/>
          </a:ln>
        </p:spPr>
        <p:txBody>
          <a:bodyPr wrap="none" lIns="91577" tIns="45789" rIns="91577" bIns="45789" anchor="ctr"/>
          <a:lstStyle/>
          <a:p>
            <a:endParaRPr lang="zh-CN" altLang="en-US"/>
          </a:p>
        </p:txBody>
      </p:sp>
      <p:sp>
        <p:nvSpPr>
          <p:cNvPr id="12307" name="AutoShape 28"/>
          <p:cNvSpPr>
            <a:spLocks noChangeArrowheads="1"/>
          </p:cNvSpPr>
          <p:nvPr/>
        </p:nvSpPr>
        <p:spPr bwMode="auto">
          <a:xfrm flipV="1">
            <a:off x="4641850" y="5942013"/>
            <a:ext cx="1657350" cy="427037"/>
          </a:xfrm>
          <a:prstGeom prst="wedgeRoundRectCallout">
            <a:avLst>
              <a:gd name="adj1" fmla="val -60356"/>
              <a:gd name="adj2" fmla="val 115671"/>
              <a:gd name="adj3" fmla="val 16667"/>
            </a:avLst>
          </a:prstGeom>
          <a:solidFill>
            <a:schemeClr val="bg1"/>
          </a:solidFill>
          <a:ln w="9525">
            <a:solidFill>
              <a:schemeClr val="tx1"/>
            </a:solidFill>
            <a:miter lim="800000"/>
            <a:headEnd/>
            <a:tailEnd/>
          </a:ln>
        </p:spPr>
        <p:txBody>
          <a:bodyPr rot="10800000" wrap="none" lIns="91577" tIns="45789" rIns="91577" bIns="45789" anchor="ctr"/>
          <a:lstStyle/>
          <a:p>
            <a:pPr algn="ctr" eaLnBrk="0" hangingPunct="0"/>
            <a:endParaRPr kumimoji="1" lang="zh-CN" altLang="zh-CN" sz="2400"/>
          </a:p>
        </p:txBody>
      </p:sp>
      <p:sp>
        <p:nvSpPr>
          <p:cNvPr id="12308" name="Text Box 29"/>
          <p:cNvSpPr txBox="1">
            <a:spLocks noChangeArrowheads="1"/>
          </p:cNvSpPr>
          <p:nvPr/>
        </p:nvSpPr>
        <p:spPr bwMode="auto">
          <a:xfrm>
            <a:off x="4745038" y="5970588"/>
            <a:ext cx="1455737" cy="398462"/>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ea typeface="黑体" pitchFamily="49" charset="-122"/>
              </a:rPr>
              <a:t>分组交换网</a:t>
            </a:r>
          </a:p>
        </p:txBody>
      </p:sp>
      <p:pic>
        <p:nvPicPr>
          <p:cNvPr id="12309" name="Picture 30"/>
          <p:cNvPicPr>
            <a:picLocks noChangeArrowheads="1"/>
          </p:cNvPicPr>
          <p:nvPr/>
        </p:nvPicPr>
        <p:blipFill>
          <a:blip r:embed="rId2"/>
          <a:srcRect/>
          <a:stretch>
            <a:fillRect/>
          </a:stretch>
        </p:blipFill>
        <p:spPr bwMode="auto">
          <a:xfrm>
            <a:off x="3852863" y="1606550"/>
            <a:ext cx="587375" cy="595313"/>
          </a:xfrm>
          <a:prstGeom prst="rect">
            <a:avLst/>
          </a:prstGeom>
          <a:noFill/>
          <a:ln w="9525">
            <a:noFill/>
            <a:miter lim="800000"/>
            <a:headEnd/>
            <a:tailEnd/>
          </a:ln>
        </p:spPr>
      </p:pic>
      <p:pic>
        <p:nvPicPr>
          <p:cNvPr id="12310" name="Picture 31"/>
          <p:cNvPicPr>
            <a:picLocks noChangeArrowheads="1"/>
          </p:cNvPicPr>
          <p:nvPr/>
        </p:nvPicPr>
        <p:blipFill>
          <a:blip r:embed="rId2"/>
          <a:srcRect/>
          <a:stretch>
            <a:fillRect/>
          </a:stretch>
        </p:blipFill>
        <p:spPr bwMode="auto">
          <a:xfrm>
            <a:off x="5783263" y="3324225"/>
            <a:ext cx="587375" cy="595313"/>
          </a:xfrm>
          <a:prstGeom prst="rect">
            <a:avLst/>
          </a:prstGeom>
          <a:noFill/>
          <a:ln w="9525">
            <a:noFill/>
            <a:miter lim="800000"/>
            <a:headEnd/>
            <a:tailEnd/>
          </a:ln>
        </p:spPr>
      </p:pic>
      <p:pic>
        <p:nvPicPr>
          <p:cNvPr id="12311" name="Picture 32"/>
          <p:cNvPicPr>
            <a:picLocks noChangeArrowheads="1"/>
          </p:cNvPicPr>
          <p:nvPr/>
        </p:nvPicPr>
        <p:blipFill>
          <a:blip r:embed="rId2"/>
          <a:srcRect/>
          <a:stretch>
            <a:fillRect/>
          </a:stretch>
        </p:blipFill>
        <p:spPr bwMode="auto">
          <a:xfrm>
            <a:off x="2708275" y="6034088"/>
            <a:ext cx="587375" cy="595312"/>
          </a:xfrm>
          <a:prstGeom prst="rect">
            <a:avLst/>
          </a:prstGeom>
          <a:noFill/>
          <a:ln w="9525">
            <a:noFill/>
            <a:miter lim="800000"/>
            <a:headEnd/>
            <a:tailEnd/>
          </a:ln>
        </p:spPr>
      </p:pic>
      <p:pic>
        <p:nvPicPr>
          <p:cNvPr id="12312" name="Picture 33"/>
          <p:cNvPicPr>
            <a:picLocks noChangeArrowheads="1"/>
          </p:cNvPicPr>
          <p:nvPr/>
        </p:nvPicPr>
        <p:blipFill>
          <a:blip r:embed="rId2"/>
          <a:srcRect/>
          <a:stretch>
            <a:fillRect/>
          </a:stretch>
        </p:blipFill>
        <p:spPr bwMode="auto">
          <a:xfrm>
            <a:off x="5548313" y="5114925"/>
            <a:ext cx="585787" cy="595313"/>
          </a:xfrm>
          <a:prstGeom prst="rect">
            <a:avLst/>
          </a:prstGeom>
          <a:noFill/>
          <a:ln w="9525">
            <a:noFill/>
            <a:miter lim="800000"/>
            <a:headEnd/>
            <a:tailEnd/>
          </a:ln>
        </p:spPr>
      </p:pic>
      <p:pic>
        <p:nvPicPr>
          <p:cNvPr id="12313" name="Picture 34"/>
          <p:cNvPicPr>
            <a:picLocks noChangeArrowheads="1"/>
          </p:cNvPicPr>
          <p:nvPr/>
        </p:nvPicPr>
        <p:blipFill>
          <a:blip r:embed="rId2"/>
          <a:srcRect/>
          <a:stretch>
            <a:fillRect/>
          </a:stretch>
        </p:blipFill>
        <p:spPr bwMode="auto">
          <a:xfrm>
            <a:off x="2433638" y="1804988"/>
            <a:ext cx="587375" cy="596900"/>
          </a:xfrm>
          <a:prstGeom prst="rect">
            <a:avLst/>
          </a:prstGeom>
          <a:noFill/>
          <a:ln w="9525">
            <a:noFill/>
            <a:miter lim="800000"/>
            <a:headEnd/>
            <a:tailEnd/>
          </a:ln>
        </p:spPr>
      </p:pic>
      <p:sp>
        <p:nvSpPr>
          <p:cNvPr id="12314" name="Oval 35"/>
          <p:cNvSpPr>
            <a:spLocks noChangeArrowheads="1"/>
          </p:cNvSpPr>
          <p:nvPr/>
        </p:nvSpPr>
        <p:spPr bwMode="auto">
          <a:xfrm>
            <a:off x="2517775" y="2919413"/>
            <a:ext cx="528638" cy="530225"/>
          </a:xfrm>
          <a:prstGeom prst="ellipse">
            <a:avLst/>
          </a:prstGeom>
          <a:solidFill>
            <a:srgbClr val="66FF33"/>
          </a:solidFill>
          <a:ln w="19050">
            <a:solidFill>
              <a:schemeClr val="tx1"/>
            </a:solidFill>
            <a:round/>
            <a:headEnd/>
            <a:tailEnd/>
          </a:ln>
        </p:spPr>
        <p:txBody>
          <a:bodyPr wrap="none" lIns="91577" tIns="45789" rIns="91577" bIns="45789" anchor="ctr"/>
          <a:lstStyle/>
          <a:p>
            <a:pPr algn="ctr" eaLnBrk="0" hangingPunct="0"/>
            <a:r>
              <a:rPr lang="en-US" altLang="zh-CN" sz="2000">
                <a:latin typeface="Arial" pitchFamily="34" charset="0"/>
              </a:rPr>
              <a:t>B</a:t>
            </a:r>
          </a:p>
        </p:txBody>
      </p:sp>
      <p:sp>
        <p:nvSpPr>
          <p:cNvPr id="12315" name="Oval 36"/>
          <p:cNvSpPr>
            <a:spLocks noChangeArrowheads="1"/>
          </p:cNvSpPr>
          <p:nvPr/>
        </p:nvSpPr>
        <p:spPr bwMode="auto">
          <a:xfrm>
            <a:off x="3940175" y="2306638"/>
            <a:ext cx="517525" cy="517525"/>
          </a:xfrm>
          <a:prstGeom prst="ellipse">
            <a:avLst/>
          </a:prstGeom>
          <a:solidFill>
            <a:srgbClr val="66FF33"/>
          </a:solidFill>
          <a:ln w="19050">
            <a:solidFill>
              <a:schemeClr val="tx1"/>
            </a:solidFill>
            <a:round/>
            <a:headEnd/>
            <a:tailEnd/>
          </a:ln>
        </p:spPr>
        <p:txBody>
          <a:bodyPr wrap="none" lIns="91577" tIns="45789" rIns="91577" bIns="45789" anchor="ctr"/>
          <a:lstStyle/>
          <a:p>
            <a:pPr algn="ctr" eaLnBrk="0" hangingPunct="0"/>
            <a:r>
              <a:rPr lang="en-US" altLang="zh-CN" sz="2000">
                <a:latin typeface="Arial" pitchFamily="34" charset="0"/>
              </a:rPr>
              <a:t>D</a:t>
            </a:r>
          </a:p>
        </p:txBody>
      </p:sp>
      <p:sp>
        <p:nvSpPr>
          <p:cNvPr id="12316" name="Oval 37"/>
          <p:cNvSpPr>
            <a:spLocks noChangeArrowheads="1"/>
          </p:cNvSpPr>
          <p:nvPr/>
        </p:nvSpPr>
        <p:spPr bwMode="auto">
          <a:xfrm>
            <a:off x="4767263" y="3910013"/>
            <a:ext cx="574675" cy="576262"/>
          </a:xfrm>
          <a:prstGeom prst="ellipse">
            <a:avLst/>
          </a:prstGeom>
          <a:solidFill>
            <a:srgbClr val="66FF33"/>
          </a:solidFill>
          <a:ln w="19050">
            <a:solidFill>
              <a:schemeClr val="tx1"/>
            </a:solidFill>
            <a:round/>
            <a:headEnd/>
            <a:tailEnd/>
          </a:ln>
        </p:spPr>
        <p:txBody>
          <a:bodyPr wrap="none" lIns="91577" tIns="45789" rIns="91577" bIns="45789" anchor="ctr"/>
          <a:lstStyle/>
          <a:p>
            <a:pPr algn="ctr" eaLnBrk="0" hangingPunct="0"/>
            <a:r>
              <a:rPr lang="en-US" altLang="zh-CN" sz="2000">
                <a:latin typeface="Arial" pitchFamily="34" charset="0"/>
              </a:rPr>
              <a:t>E</a:t>
            </a:r>
          </a:p>
        </p:txBody>
      </p:sp>
      <p:sp>
        <p:nvSpPr>
          <p:cNvPr id="12317" name="Oval 38"/>
          <p:cNvSpPr>
            <a:spLocks noChangeArrowheads="1"/>
          </p:cNvSpPr>
          <p:nvPr/>
        </p:nvSpPr>
        <p:spPr bwMode="auto">
          <a:xfrm>
            <a:off x="3486150" y="5259388"/>
            <a:ext cx="546100" cy="549275"/>
          </a:xfrm>
          <a:prstGeom prst="ellipse">
            <a:avLst/>
          </a:prstGeom>
          <a:solidFill>
            <a:srgbClr val="66FF33"/>
          </a:solidFill>
          <a:ln w="19050">
            <a:solidFill>
              <a:schemeClr val="tx1"/>
            </a:solidFill>
            <a:round/>
            <a:headEnd/>
            <a:tailEnd/>
          </a:ln>
        </p:spPr>
        <p:txBody>
          <a:bodyPr wrap="none" lIns="91577" tIns="45789" rIns="91577" bIns="45789" anchor="ctr"/>
          <a:lstStyle/>
          <a:p>
            <a:pPr algn="ctr" eaLnBrk="0" hangingPunct="0"/>
            <a:r>
              <a:rPr lang="en-US" altLang="zh-CN" sz="2000">
                <a:latin typeface="Arial" pitchFamily="34" charset="0"/>
              </a:rPr>
              <a:t>C</a:t>
            </a:r>
          </a:p>
        </p:txBody>
      </p:sp>
      <p:sp>
        <p:nvSpPr>
          <p:cNvPr id="12318" name="Text Box 39"/>
          <p:cNvSpPr txBox="1">
            <a:spLocks noChangeArrowheads="1"/>
          </p:cNvSpPr>
          <p:nvPr/>
        </p:nvSpPr>
        <p:spPr bwMode="auto">
          <a:xfrm>
            <a:off x="5218113" y="5068888"/>
            <a:ext cx="461962" cy="396875"/>
          </a:xfrm>
          <a:prstGeom prst="rect">
            <a:avLst/>
          </a:prstGeom>
          <a:noFill/>
          <a:ln w="9525">
            <a:noFill/>
            <a:miter lim="800000"/>
            <a:headEnd/>
            <a:tailEnd/>
          </a:ln>
        </p:spPr>
        <p:txBody>
          <a:bodyPr wrap="none" lIns="91577" tIns="45789" rIns="91577" bIns="45789">
            <a:spAutoFit/>
          </a:bodyPr>
          <a:lstStyle/>
          <a:p>
            <a:pPr algn="ctr" eaLnBrk="0" hangingPunct="0"/>
            <a:r>
              <a:rPr kumimoji="1" lang="en-US" altLang="zh-CN" sz="2000">
                <a:solidFill>
                  <a:srgbClr val="333399"/>
                </a:solidFill>
                <a:latin typeface="Arial" pitchFamily="34" charset="0"/>
              </a:rPr>
              <a:t>H</a:t>
            </a:r>
            <a:r>
              <a:rPr kumimoji="1" lang="en-US" altLang="zh-CN" sz="2000" baseline="-25000">
                <a:solidFill>
                  <a:srgbClr val="333399"/>
                </a:solidFill>
                <a:latin typeface="Arial" pitchFamily="34" charset="0"/>
              </a:rPr>
              <a:t>5</a:t>
            </a:r>
            <a:endParaRPr kumimoji="1" lang="en-US" altLang="zh-CN" sz="2000">
              <a:solidFill>
                <a:srgbClr val="333399"/>
              </a:solidFill>
              <a:latin typeface="Arial" pitchFamily="34" charset="0"/>
            </a:endParaRPr>
          </a:p>
        </p:txBody>
      </p:sp>
      <p:sp>
        <p:nvSpPr>
          <p:cNvPr id="12319" name="Text Box 40"/>
          <p:cNvSpPr txBox="1">
            <a:spLocks noChangeArrowheads="1"/>
          </p:cNvSpPr>
          <p:nvPr/>
        </p:nvSpPr>
        <p:spPr bwMode="auto">
          <a:xfrm>
            <a:off x="6227763" y="3265488"/>
            <a:ext cx="461962" cy="396875"/>
          </a:xfrm>
          <a:prstGeom prst="rect">
            <a:avLst/>
          </a:prstGeom>
          <a:noFill/>
          <a:ln w="9525">
            <a:noFill/>
            <a:miter lim="800000"/>
            <a:headEnd/>
            <a:tailEnd/>
          </a:ln>
        </p:spPr>
        <p:txBody>
          <a:bodyPr wrap="none" lIns="91577" tIns="45789" rIns="91577" bIns="45789">
            <a:spAutoFit/>
          </a:bodyPr>
          <a:lstStyle/>
          <a:p>
            <a:pPr algn="ctr" eaLnBrk="0" hangingPunct="0"/>
            <a:r>
              <a:rPr kumimoji="1" lang="en-US" altLang="zh-CN" sz="2000">
                <a:solidFill>
                  <a:srgbClr val="333399"/>
                </a:solidFill>
                <a:latin typeface="Arial" pitchFamily="34" charset="0"/>
              </a:rPr>
              <a:t>H</a:t>
            </a:r>
            <a:r>
              <a:rPr kumimoji="1" lang="en-US" altLang="zh-CN" sz="2000" baseline="-25000">
                <a:solidFill>
                  <a:srgbClr val="333399"/>
                </a:solidFill>
                <a:latin typeface="Arial" pitchFamily="34" charset="0"/>
              </a:rPr>
              <a:t>6</a:t>
            </a:r>
            <a:endParaRPr kumimoji="1" lang="en-US" altLang="zh-CN" sz="2000">
              <a:solidFill>
                <a:srgbClr val="333399"/>
              </a:solidFill>
              <a:latin typeface="Arial" pitchFamily="34" charset="0"/>
            </a:endParaRPr>
          </a:p>
        </p:txBody>
      </p:sp>
      <p:sp>
        <p:nvSpPr>
          <p:cNvPr id="12320" name="Text Box 41"/>
          <p:cNvSpPr txBox="1">
            <a:spLocks noChangeArrowheads="1"/>
          </p:cNvSpPr>
          <p:nvPr/>
        </p:nvSpPr>
        <p:spPr bwMode="auto">
          <a:xfrm>
            <a:off x="3487738" y="1606550"/>
            <a:ext cx="460375" cy="396875"/>
          </a:xfrm>
          <a:prstGeom prst="rect">
            <a:avLst/>
          </a:prstGeom>
          <a:noFill/>
          <a:ln w="9525">
            <a:noFill/>
            <a:miter lim="800000"/>
            <a:headEnd/>
            <a:tailEnd/>
          </a:ln>
        </p:spPr>
        <p:txBody>
          <a:bodyPr wrap="none" lIns="91577" tIns="45789" rIns="91577" bIns="45789">
            <a:spAutoFit/>
          </a:bodyPr>
          <a:lstStyle/>
          <a:p>
            <a:pPr algn="ctr" eaLnBrk="0" hangingPunct="0"/>
            <a:r>
              <a:rPr kumimoji="1" lang="en-US" altLang="zh-CN" sz="2000">
                <a:solidFill>
                  <a:srgbClr val="333399"/>
                </a:solidFill>
                <a:latin typeface="Arial" pitchFamily="34" charset="0"/>
              </a:rPr>
              <a:t>H</a:t>
            </a:r>
            <a:r>
              <a:rPr kumimoji="1" lang="en-US" altLang="zh-CN" sz="2000" baseline="-25000">
                <a:solidFill>
                  <a:srgbClr val="333399"/>
                </a:solidFill>
                <a:latin typeface="Arial" pitchFamily="34" charset="0"/>
              </a:rPr>
              <a:t>4</a:t>
            </a:r>
            <a:endParaRPr kumimoji="1" lang="en-US" altLang="zh-CN" sz="2000">
              <a:solidFill>
                <a:srgbClr val="333399"/>
              </a:solidFill>
              <a:latin typeface="Arial" pitchFamily="34" charset="0"/>
            </a:endParaRPr>
          </a:p>
        </p:txBody>
      </p:sp>
      <p:sp>
        <p:nvSpPr>
          <p:cNvPr id="12321" name="Text Box 42"/>
          <p:cNvSpPr txBox="1">
            <a:spLocks noChangeArrowheads="1"/>
          </p:cNvSpPr>
          <p:nvPr/>
        </p:nvSpPr>
        <p:spPr bwMode="auto">
          <a:xfrm>
            <a:off x="2117725" y="1751013"/>
            <a:ext cx="460375" cy="398462"/>
          </a:xfrm>
          <a:prstGeom prst="rect">
            <a:avLst/>
          </a:prstGeom>
          <a:noFill/>
          <a:ln w="9525">
            <a:noFill/>
            <a:miter lim="800000"/>
            <a:headEnd/>
            <a:tailEnd/>
          </a:ln>
        </p:spPr>
        <p:txBody>
          <a:bodyPr wrap="none" lIns="91577" tIns="45789" rIns="91577" bIns="45789">
            <a:spAutoFit/>
          </a:bodyPr>
          <a:lstStyle/>
          <a:p>
            <a:pPr algn="ctr" eaLnBrk="0" hangingPunct="0"/>
            <a:r>
              <a:rPr kumimoji="1" lang="en-US" altLang="zh-CN" sz="2000">
                <a:solidFill>
                  <a:srgbClr val="333399"/>
                </a:solidFill>
                <a:latin typeface="Arial" pitchFamily="34" charset="0"/>
              </a:rPr>
              <a:t>H</a:t>
            </a:r>
            <a:r>
              <a:rPr kumimoji="1" lang="en-US" altLang="zh-CN" sz="2000" baseline="-25000">
                <a:solidFill>
                  <a:srgbClr val="333399"/>
                </a:solidFill>
                <a:latin typeface="Arial" pitchFamily="34" charset="0"/>
              </a:rPr>
              <a:t>2</a:t>
            </a:r>
            <a:endParaRPr kumimoji="1" lang="en-US" altLang="zh-CN" sz="2000">
              <a:solidFill>
                <a:srgbClr val="333399"/>
              </a:solidFill>
              <a:latin typeface="Arial" pitchFamily="34" charset="0"/>
            </a:endParaRPr>
          </a:p>
        </p:txBody>
      </p:sp>
      <p:sp>
        <p:nvSpPr>
          <p:cNvPr id="12322" name="Text Box 43"/>
          <p:cNvSpPr txBox="1">
            <a:spLocks noChangeArrowheads="1"/>
          </p:cNvSpPr>
          <p:nvPr/>
        </p:nvSpPr>
        <p:spPr bwMode="auto">
          <a:xfrm>
            <a:off x="2333625" y="6007100"/>
            <a:ext cx="460375" cy="398463"/>
          </a:xfrm>
          <a:prstGeom prst="rect">
            <a:avLst/>
          </a:prstGeom>
          <a:noFill/>
          <a:ln w="9525">
            <a:noFill/>
            <a:miter lim="800000"/>
            <a:headEnd/>
            <a:tailEnd/>
          </a:ln>
        </p:spPr>
        <p:txBody>
          <a:bodyPr wrap="none" lIns="91577" tIns="45789" rIns="91577" bIns="45789">
            <a:spAutoFit/>
          </a:bodyPr>
          <a:lstStyle/>
          <a:p>
            <a:pPr algn="ctr" eaLnBrk="0" hangingPunct="0"/>
            <a:r>
              <a:rPr kumimoji="1" lang="en-US" altLang="zh-CN" sz="2000">
                <a:solidFill>
                  <a:srgbClr val="333399"/>
                </a:solidFill>
                <a:latin typeface="Arial" pitchFamily="34" charset="0"/>
              </a:rPr>
              <a:t>H</a:t>
            </a:r>
            <a:r>
              <a:rPr kumimoji="1" lang="en-US" altLang="zh-CN" sz="2000" baseline="-25000">
                <a:solidFill>
                  <a:srgbClr val="333399"/>
                </a:solidFill>
                <a:latin typeface="Arial" pitchFamily="34" charset="0"/>
              </a:rPr>
              <a:t>3</a:t>
            </a:r>
            <a:endParaRPr kumimoji="1" lang="en-US" altLang="zh-CN" sz="2000">
              <a:solidFill>
                <a:srgbClr val="333399"/>
              </a:solidFill>
              <a:latin typeface="Arial" pitchFamily="34" charset="0"/>
            </a:endParaRPr>
          </a:p>
        </p:txBody>
      </p:sp>
      <p:pic>
        <p:nvPicPr>
          <p:cNvPr id="12323" name="Picture 45"/>
          <p:cNvPicPr>
            <a:picLocks noChangeArrowheads="1"/>
          </p:cNvPicPr>
          <p:nvPr/>
        </p:nvPicPr>
        <p:blipFill>
          <a:blip r:embed="rId2"/>
          <a:srcRect/>
          <a:stretch>
            <a:fillRect/>
          </a:stretch>
        </p:blipFill>
        <p:spPr bwMode="auto">
          <a:xfrm>
            <a:off x="746125" y="4287838"/>
            <a:ext cx="588963" cy="595312"/>
          </a:xfrm>
          <a:prstGeom prst="rect">
            <a:avLst/>
          </a:prstGeom>
          <a:noFill/>
          <a:ln w="9525">
            <a:noFill/>
            <a:miter lim="800000"/>
            <a:headEnd/>
            <a:tailEnd/>
          </a:ln>
        </p:spPr>
      </p:pic>
      <p:sp>
        <p:nvSpPr>
          <p:cNvPr id="65582" name="Rectangle 46"/>
          <p:cNvSpPr>
            <a:spLocks noChangeArrowheads="1"/>
          </p:cNvSpPr>
          <p:nvPr/>
        </p:nvSpPr>
        <p:spPr bwMode="auto">
          <a:xfrm>
            <a:off x="963613" y="4419600"/>
            <a:ext cx="158750" cy="158750"/>
          </a:xfrm>
          <a:prstGeom prst="rect">
            <a:avLst/>
          </a:prstGeom>
          <a:solidFill>
            <a:srgbClr val="FF0000"/>
          </a:solidFill>
          <a:ln w="9525">
            <a:solidFill>
              <a:schemeClr val="hlink"/>
            </a:solidFill>
            <a:miter lim="800000"/>
            <a:headEnd/>
            <a:tailEnd/>
          </a:ln>
        </p:spPr>
        <p:txBody>
          <a:bodyPr wrap="none" lIns="91577" tIns="45789" rIns="91577" bIns="45789" anchor="ctr"/>
          <a:lstStyle/>
          <a:p>
            <a:pPr algn="ctr" eaLnBrk="0" hangingPunct="0"/>
            <a:endParaRPr lang="zh-CN" altLang="en-US"/>
          </a:p>
        </p:txBody>
      </p:sp>
      <p:sp>
        <p:nvSpPr>
          <p:cNvPr id="12325" name="Text Box 48"/>
          <p:cNvSpPr txBox="1">
            <a:spLocks noChangeArrowheads="1"/>
          </p:cNvSpPr>
          <p:nvPr/>
        </p:nvSpPr>
        <p:spPr bwMode="auto">
          <a:xfrm>
            <a:off x="5849938" y="2781300"/>
            <a:ext cx="2919412" cy="523875"/>
          </a:xfrm>
          <a:prstGeom prst="rect">
            <a:avLst/>
          </a:prstGeom>
          <a:noFill/>
          <a:ln w="38100">
            <a:solidFill>
              <a:srgbClr val="FF0000"/>
            </a:solidFill>
            <a:miter lim="800000"/>
            <a:headEnd/>
            <a:tailEnd/>
          </a:ln>
        </p:spPr>
        <p:txBody>
          <a:bodyPr wrap="none" lIns="91577" tIns="45789" rIns="91577" bIns="45789">
            <a:spAutoFit/>
          </a:bodyPr>
          <a:lstStyle/>
          <a:p>
            <a:pPr algn="ctr" eaLnBrk="0" hangingPunct="0"/>
            <a:r>
              <a:rPr kumimoji="1" lang="en-US" altLang="zh-CN" sz="2800">
                <a:solidFill>
                  <a:srgbClr val="C00000"/>
                </a:solidFill>
                <a:latin typeface="Arial" pitchFamily="34" charset="0"/>
              </a:rPr>
              <a:t>H</a:t>
            </a:r>
            <a:r>
              <a:rPr kumimoji="1" lang="en-US" altLang="zh-CN" sz="2800" baseline="-25000">
                <a:solidFill>
                  <a:srgbClr val="C00000"/>
                </a:solidFill>
                <a:latin typeface="Arial" pitchFamily="34" charset="0"/>
              </a:rPr>
              <a:t>1</a:t>
            </a:r>
            <a:r>
              <a:rPr kumimoji="1" lang="en-US" altLang="zh-CN" sz="1600" baseline="-25000">
                <a:solidFill>
                  <a:srgbClr val="C00000"/>
                </a:solidFill>
                <a:latin typeface="Arial" pitchFamily="34" charset="0"/>
              </a:rPr>
              <a:t> </a:t>
            </a:r>
            <a:r>
              <a:rPr kumimoji="1" lang="zh-CN" altLang="en-US" sz="2800">
                <a:solidFill>
                  <a:srgbClr val="C00000"/>
                </a:solidFill>
                <a:latin typeface="Arial" pitchFamily="34" charset="0"/>
                <a:ea typeface="黑体" pitchFamily="49" charset="-122"/>
              </a:rPr>
              <a:t>向</a:t>
            </a:r>
            <a:r>
              <a:rPr kumimoji="1" lang="zh-CN" altLang="en-US" sz="1600">
                <a:solidFill>
                  <a:srgbClr val="C00000"/>
                </a:solidFill>
                <a:latin typeface="Arial" pitchFamily="34" charset="0"/>
                <a:ea typeface="黑体" pitchFamily="49" charset="-122"/>
              </a:rPr>
              <a:t> </a:t>
            </a:r>
            <a:r>
              <a:rPr kumimoji="1" lang="en-US" altLang="zh-CN" sz="2800">
                <a:solidFill>
                  <a:srgbClr val="C00000"/>
                </a:solidFill>
                <a:latin typeface="Arial" pitchFamily="34" charset="0"/>
                <a:ea typeface="黑体" pitchFamily="49" charset="-122"/>
              </a:rPr>
              <a:t>H</a:t>
            </a:r>
            <a:r>
              <a:rPr kumimoji="1" lang="en-US" altLang="zh-CN" sz="2800" baseline="-25000">
                <a:solidFill>
                  <a:srgbClr val="C00000"/>
                </a:solidFill>
                <a:latin typeface="Arial" pitchFamily="34" charset="0"/>
                <a:ea typeface="黑体" pitchFamily="49" charset="-122"/>
              </a:rPr>
              <a:t>5</a:t>
            </a:r>
            <a:r>
              <a:rPr kumimoji="1" lang="en-US" altLang="zh-CN" sz="1600">
                <a:solidFill>
                  <a:srgbClr val="C00000"/>
                </a:solidFill>
                <a:latin typeface="Arial" pitchFamily="34" charset="0"/>
                <a:ea typeface="黑体" pitchFamily="49" charset="-122"/>
              </a:rPr>
              <a:t> </a:t>
            </a:r>
            <a:r>
              <a:rPr kumimoji="1" lang="zh-CN" altLang="en-US" sz="2800">
                <a:solidFill>
                  <a:srgbClr val="C00000"/>
                </a:solidFill>
                <a:latin typeface="Arial" pitchFamily="34" charset="0"/>
                <a:ea typeface="黑体" pitchFamily="49" charset="-122"/>
              </a:rPr>
              <a:t>发送分组</a:t>
            </a:r>
          </a:p>
        </p:txBody>
      </p:sp>
      <p:sp>
        <p:nvSpPr>
          <p:cNvPr id="12326" name="Text Box 55"/>
          <p:cNvSpPr txBox="1">
            <a:spLocks noChangeArrowheads="1"/>
          </p:cNvSpPr>
          <p:nvPr/>
        </p:nvSpPr>
        <p:spPr bwMode="auto">
          <a:xfrm>
            <a:off x="385763" y="2616200"/>
            <a:ext cx="1455737" cy="398463"/>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ea typeface="黑体" pitchFamily="49" charset="-122"/>
              </a:rPr>
              <a:t>结点交换机</a:t>
            </a:r>
          </a:p>
        </p:txBody>
      </p:sp>
      <p:sp>
        <p:nvSpPr>
          <p:cNvPr id="12327" name="Text Box 56"/>
          <p:cNvSpPr txBox="1">
            <a:spLocks noChangeArrowheads="1"/>
          </p:cNvSpPr>
          <p:nvPr/>
        </p:nvSpPr>
        <p:spPr bwMode="auto">
          <a:xfrm>
            <a:off x="150813" y="3419475"/>
            <a:ext cx="693737" cy="396875"/>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ea typeface="黑体" pitchFamily="49" charset="-122"/>
              </a:rPr>
              <a:t>主机</a:t>
            </a:r>
          </a:p>
        </p:txBody>
      </p:sp>
      <p:sp>
        <p:nvSpPr>
          <p:cNvPr id="12328" name="Line 57"/>
          <p:cNvSpPr>
            <a:spLocks noChangeShapeType="1"/>
          </p:cNvSpPr>
          <p:nvPr/>
        </p:nvSpPr>
        <p:spPr bwMode="auto">
          <a:xfrm>
            <a:off x="1755775" y="2832100"/>
            <a:ext cx="793750" cy="217488"/>
          </a:xfrm>
          <a:prstGeom prst="line">
            <a:avLst/>
          </a:prstGeom>
          <a:noFill/>
          <a:ln w="28575">
            <a:solidFill>
              <a:srgbClr val="333399"/>
            </a:solidFill>
            <a:round/>
            <a:headEnd/>
            <a:tailEnd type="triangle" w="med" len="lg"/>
          </a:ln>
        </p:spPr>
        <p:txBody>
          <a:bodyPr lIns="91577" tIns="45789" rIns="91577" bIns="45789"/>
          <a:lstStyle/>
          <a:p>
            <a:endParaRPr lang="zh-CN" altLang="en-US"/>
          </a:p>
        </p:txBody>
      </p:sp>
      <p:sp>
        <p:nvSpPr>
          <p:cNvPr id="65590" name="Text Box 54"/>
          <p:cNvSpPr txBox="1">
            <a:spLocks noChangeArrowheads="1"/>
          </p:cNvSpPr>
          <p:nvPr/>
        </p:nvSpPr>
        <p:spPr bwMode="auto">
          <a:xfrm>
            <a:off x="1252538" y="1966913"/>
            <a:ext cx="3676650" cy="1385887"/>
          </a:xfrm>
          <a:prstGeom prst="rect">
            <a:avLst/>
          </a:prstGeom>
          <a:solidFill>
            <a:srgbClr val="FFCCFF"/>
          </a:solidFill>
          <a:ln w="76200" cmpd="tri">
            <a:solidFill>
              <a:srgbClr val="333399"/>
            </a:solidFill>
            <a:miter lim="800000"/>
            <a:headEnd/>
            <a:tailEnd/>
          </a:ln>
        </p:spPr>
        <p:txBody>
          <a:bodyPr lIns="91577" tIns="45789" rIns="91577" bIns="45789">
            <a:spAutoFit/>
          </a:bodyPr>
          <a:lstStyle/>
          <a:p>
            <a:pPr algn="ctr" eaLnBrk="0" hangingPunct="0"/>
            <a:r>
              <a:rPr kumimoji="1" lang="zh-CN" altLang="en-US" sz="2800">
                <a:solidFill>
                  <a:srgbClr val="333399"/>
                </a:solidFill>
                <a:latin typeface="黑体" pitchFamily="49" charset="-122"/>
                <a:ea typeface="黑体" pitchFamily="49" charset="-122"/>
              </a:rPr>
              <a:t>在结点交换机</a:t>
            </a:r>
            <a:r>
              <a:rPr kumimoji="1" lang="zh-CN" altLang="en-US" sz="1000">
                <a:solidFill>
                  <a:srgbClr val="333399"/>
                </a:solidFill>
                <a:latin typeface="黑体" pitchFamily="49" charset="-122"/>
                <a:ea typeface="黑体" pitchFamily="49" charset="-122"/>
              </a:rPr>
              <a:t> </a:t>
            </a:r>
            <a:r>
              <a:rPr kumimoji="1" lang="en-US" altLang="zh-CN" sz="2800">
                <a:solidFill>
                  <a:srgbClr val="333399"/>
                </a:solidFill>
                <a:latin typeface="Arial" pitchFamily="34" charset="0"/>
                <a:ea typeface="黑体" pitchFamily="49" charset="-122"/>
              </a:rPr>
              <a:t>A</a:t>
            </a:r>
            <a:r>
              <a:rPr kumimoji="1" lang="en-US" altLang="zh-CN" sz="1000">
                <a:solidFill>
                  <a:srgbClr val="333399"/>
                </a:solidFill>
                <a:latin typeface="黑体" pitchFamily="49" charset="-122"/>
                <a:ea typeface="黑体" pitchFamily="49" charset="-122"/>
              </a:rPr>
              <a:t> </a:t>
            </a:r>
            <a:r>
              <a:rPr kumimoji="1" lang="zh-CN" altLang="en-US" sz="2800">
                <a:solidFill>
                  <a:srgbClr val="333399"/>
                </a:solidFill>
                <a:latin typeface="黑体" pitchFamily="49" charset="-122"/>
                <a:ea typeface="黑体" pitchFamily="49" charset="-122"/>
              </a:rPr>
              <a:t>暂存</a:t>
            </a:r>
          </a:p>
          <a:p>
            <a:pPr algn="ctr" eaLnBrk="0" hangingPunct="0"/>
            <a:r>
              <a:rPr kumimoji="1" lang="zh-CN" altLang="en-US" sz="2800">
                <a:solidFill>
                  <a:srgbClr val="333399"/>
                </a:solidFill>
                <a:latin typeface="黑体" pitchFamily="49" charset="-122"/>
                <a:ea typeface="黑体" pitchFamily="49" charset="-122"/>
              </a:rPr>
              <a:t>查找转发表</a:t>
            </a:r>
          </a:p>
          <a:p>
            <a:pPr algn="ctr" eaLnBrk="0" hangingPunct="0"/>
            <a:r>
              <a:rPr kumimoji="1" lang="zh-CN" altLang="en-US" sz="2800">
                <a:solidFill>
                  <a:srgbClr val="333399"/>
                </a:solidFill>
                <a:latin typeface="黑体" pitchFamily="49" charset="-122"/>
                <a:ea typeface="黑体" pitchFamily="49" charset="-122"/>
              </a:rPr>
              <a:t>找到转发的端口</a:t>
            </a:r>
          </a:p>
        </p:txBody>
      </p:sp>
      <p:sp>
        <p:nvSpPr>
          <p:cNvPr id="12330" name="Line 58"/>
          <p:cNvSpPr>
            <a:spLocks noChangeShapeType="1"/>
          </p:cNvSpPr>
          <p:nvPr/>
        </p:nvSpPr>
        <p:spPr bwMode="auto">
          <a:xfrm>
            <a:off x="530225" y="3771900"/>
            <a:ext cx="361950" cy="576263"/>
          </a:xfrm>
          <a:prstGeom prst="line">
            <a:avLst/>
          </a:prstGeom>
          <a:noFill/>
          <a:ln w="28575">
            <a:solidFill>
              <a:srgbClr val="333399"/>
            </a:solidFill>
            <a:round/>
            <a:headEnd/>
            <a:tailEnd type="triangle" w="med" len="lg"/>
          </a:ln>
        </p:spPr>
        <p:txBody>
          <a:bodyPr lIns="91577" tIns="45789" rIns="91577" bIns="45789"/>
          <a:lstStyle/>
          <a:p>
            <a:endParaRPr lang="zh-CN" altLang="en-US"/>
          </a:p>
        </p:txBody>
      </p:sp>
      <p:sp>
        <p:nvSpPr>
          <p:cNvPr id="65595" name="Rectangle 59"/>
          <p:cNvSpPr>
            <a:spLocks noChangeArrowheads="1"/>
          </p:cNvSpPr>
          <p:nvPr/>
        </p:nvSpPr>
        <p:spPr bwMode="auto">
          <a:xfrm>
            <a:off x="1827213" y="4419600"/>
            <a:ext cx="158750" cy="158750"/>
          </a:xfrm>
          <a:prstGeom prst="rect">
            <a:avLst/>
          </a:prstGeom>
          <a:solidFill>
            <a:srgbClr val="FF0000"/>
          </a:solidFill>
          <a:ln w="9525">
            <a:solidFill>
              <a:schemeClr val="hlink"/>
            </a:solidFill>
            <a:miter lim="800000"/>
            <a:headEnd/>
            <a:tailEnd/>
          </a:ln>
        </p:spPr>
        <p:txBody>
          <a:bodyPr wrap="none" lIns="91577" tIns="45789" rIns="91577" bIns="45789" anchor="ctr"/>
          <a:lstStyle/>
          <a:p>
            <a:pPr algn="ctr" eaLnBrk="0" hangingPunct="0"/>
            <a:endParaRPr lang="zh-CN" altLang="en-US"/>
          </a:p>
        </p:txBody>
      </p:sp>
      <p:sp>
        <p:nvSpPr>
          <p:cNvPr id="65596" name="Text Box 60"/>
          <p:cNvSpPr txBox="1">
            <a:spLocks noChangeArrowheads="1"/>
          </p:cNvSpPr>
          <p:nvPr/>
        </p:nvSpPr>
        <p:spPr bwMode="auto">
          <a:xfrm flipH="1">
            <a:off x="1468438" y="1966913"/>
            <a:ext cx="3676650" cy="1385887"/>
          </a:xfrm>
          <a:prstGeom prst="rect">
            <a:avLst/>
          </a:prstGeom>
          <a:solidFill>
            <a:srgbClr val="FFCCFF"/>
          </a:solidFill>
          <a:ln w="76200" cmpd="tri">
            <a:solidFill>
              <a:srgbClr val="333399"/>
            </a:solidFill>
            <a:miter lim="800000"/>
            <a:headEnd/>
            <a:tailEnd/>
          </a:ln>
        </p:spPr>
        <p:txBody>
          <a:bodyPr lIns="91577" tIns="45789" rIns="91577" bIns="45789">
            <a:spAutoFit/>
          </a:bodyPr>
          <a:lstStyle/>
          <a:p>
            <a:pPr algn="ctr" eaLnBrk="0" hangingPunct="0"/>
            <a:r>
              <a:rPr kumimoji="1" lang="zh-CN" altLang="en-US" sz="2800">
                <a:solidFill>
                  <a:srgbClr val="333399"/>
                </a:solidFill>
                <a:latin typeface="黑体" pitchFamily="49" charset="-122"/>
                <a:ea typeface="黑体" pitchFamily="49" charset="-122"/>
              </a:rPr>
              <a:t>在结点交换机</a:t>
            </a:r>
            <a:r>
              <a:rPr kumimoji="1" lang="zh-CN" altLang="en-US" sz="1000">
                <a:solidFill>
                  <a:srgbClr val="333399"/>
                </a:solidFill>
                <a:latin typeface="黑体" pitchFamily="49" charset="-122"/>
                <a:ea typeface="黑体" pitchFamily="49" charset="-122"/>
              </a:rPr>
              <a:t> </a:t>
            </a:r>
            <a:r>
              <a:rPr kumimoji="1" lang="en-US" altLang="zh-CN" sz="2800">
                <a:solidFill>
                  <a:srgbClr val="333399"/>
                </a:solidFill>
                <a:latin typeface="Arial" pitchFamily="34" charset="0"/>
                <a:ea typeface="黑体" pitchFamily="49" charset="-122"/>
              </a:rPr>
              <a:t>C</a:t>
            </a:r>
            <a:r>
              <a:rPr kumimoji="1" lang="en-US" altLang="zh-CN" sz="1000">
                <a:solidFill>
                  <a:srgbClr val="333399"/>
                </a:solidFill>
                <a:latin typeface="黑体" pitchFamily="49" charset="-122"/>
                <a:ea typeface="黑体" pitchFamily="49" charset="-122"/>
              </a:rPr>
              <a:t> </a:t>
            </a:r>
            <a:r>
              <a:rPr kumimoji="1" lang="zh-CN" altLang="en-US" sz="2800">
                <a:solidFill>
                  <a:srgbClr val="333399"/>
                </a:solidFill>
                <a:latin typeface="黑体" pitchFamily="49" charset="-122"/>
                <a:ea typeface="黑体" pitchFamily="49" charset="-122"/>
              </a:rPr>
              <a:t>暂存</a:t>
            </a:r>
          </a:p>
          <a:p>
            <a:pPr algn="ctr" eaLnBrk="0" hangingPunct="0"/>
            <a:r>
              <a:rPr kumimoji="1" lang="zh-CN" altLang="en-US" sz="2800">
                <a:solidFill>
                  <a:srgbClr val="333399"/>
                </a:solidFill>
                <a:latin typeface="黑体" pitchFamily="49" charset="-122"/>
                <a:ea typeface="黑体" pitchFamily="49" charset="-122"/>
              </a:rPr>
              <a:t>查找转发表</a:t>
            </a:r>
          </a:p>
          <a:p>
            <a:pPr algn="ctr" eaLnBrk="0" hangingPunct="0"/>
            <a:r>
              <a:rPr kumimoji="1" lang="zh-CN" altLang="en-US" sz="2800">
                <a:solidFill>
                  <a:srgbClr val="333399"/>
                </a:solidFill>
                <a:latin typeface="黑体" pitchFamily="49" charset="-122"/>
                <a:ea typeface="黑体" pitchFamily="49" charset="-122"/>
              </a:rPr>
              <a:t>找到转发的端口</a:t>
            </a:r>
          </a:p>
        </p:txBody>
      </p:sp>
      <p:sp>
        <p:nvSpPr>
          <p:cNvPr id="65597" name="Rectangle 61"/>
          <p:cNvSpPr>
            <a:spLocks noChangeArrowheads="1"/>
          </p:cNvSpPr>
          <p:nvPr/>
        </p:nvSpPr>
        <p:spPr bwMode="auto">
          <a:xfrm>
            <a:off x="3632200" y="5429250"/>
            <a:ext cx="144463" cy="146050"/>
          </a:xfrm>
          <a:prstGeom prst="rect">
            <a:avLst/>
          </a:prstGeom>
          <a:solidFill>
            <a:srgbClr val="FF0000"/>
          </a:solidFill>
          <a:ln w="9525">
            <a:solidFill>
              <a:schemeClr val="hlink"/>
            </a:solidFill>
            <a:miter lim="800000"/>
            <a:headEnd/>
            <a:tailEnd/>
          </a:ln>
        </p:spPr>
        <p:txBody>
          <a:bodyPr wrap="none" lIns="91577" tIns="45789" rIns="91577" bIns="45789" anchor="ctr"/>
          <a:lstStyle/>
          <a:p>
            <a:pPr algn="ctr" eaLnBrk="0" hangingPunct="0"/>
            <a:endParaRPr lang="zh-CN" altLang="en-US"/>
          </a:p>
        </p:txBody>
      </p:sp>
      <p:sp>
        <p:nvSpPr>
          <p:cNvPr id="65598" name="Text Box 62"/>
          <p:cNvSpPr txBox="1">
            <a:spLocks noChangeArrowheads="1"/>
          </p:cNvSpPr>
          <p:nvPr/>
        </p:nvSpPr>
        <p:spPr bwMode="auto">
          <a:xfrm>
            <a:off x="1755775" y="1966913"/>
            <a:ext cx="3676650" cy="1385887"/>
          </a:xfrm>
          <a:prstGeom prst="rect">
            <a:avLst/>
          </a:prstGeom>
          <a:solidFill>
            <a:srgbClr val="FFCCFF"/>
          </a:solidFill>
          <a:ln w="76200" cmpd="tri">
            <a:solidFill>
              <a:srgbClr val="333399"/>
            </a:solidFill>
            <a:miter lim="800000"/>
            <a:headEnd/>
            <a:tailEnd/>
          </a:ln>
        </p:spPr>
        <p:txBody>
          <a:bodyPr lIns="91577" tIns="45789" rIns="91577" bIns="45789">
            <a:spAutoFit/>
          </a:bodyPr>
          <a:lstStyle/>
          <a:p>
            <a:pPr algn="ctr" eaLnBrk="0" hangingPunct="0"/>
            <a:r>
              <a:rPr kumimoji="1" lang="zh-CN" altLang="en-US" sz="2800">
                <a:solidFill>
                  <a:srgbClr val="333399"/>
                </a:solidFill>
                <a:latin typeface="黑体" pitchFamily="49" charset="-122"/>
                <a:ea typeface="黑体" pitchFamily="49" charset="-122"/>
              </a:rPr>
              <a:t>在结点交换机</a:t>
            </a:r>
            <a:r>
              <a:rPr kumimoji="1" lang="zh-CN" altLang="en-US" sz="1000">
                <a:solidFill>
                  <a:srgbClr val="333399"/>
                </a:solidFill>
                <a:latin typeface="黑体" pitchFamily="49" charset="-122"/>
                <a:ea typeface="黑体" pitchFamily="49" charset="-122"/>
              </a:rPr>
              <a:t> </a:t>
            </a:r>
            <a:r>
              <a:rPr kumimoji="1" lang="en-US" altLang="zh-CN" sz="2800">
                <a:solidFill>
                  <a:srgbClr val="333399"/>
                </a:solidFill>
                <a:latin typeface="Arial" pitchFamily="34" charset="0"/>
                <a:ea typeface="黑体" pitchFamily="49" charset="-122"/>
              </a:rPr>
              <a:t>E</a:t>
            </a:r>
            <a:r>
              <a:rPr kumimoji="1" lang="en-US" altLang="zh-CN" sz="1000">
                <a:solidFill>
                  <a:srgbClr val="333399"/>
                </a:solidFill>
                <a:latin typeface="黑体" pitchFamily="49" charset="-122"/>
                <a:ea typeface="黑体" pitchFamily="49" charset="-122"/>
              </a:rPr>
              <a:t> </a:t>
            </a:r>
            <a:r>
              <a:rPr kumimoji="1" lang="zh-CN" altLang="en-US" sz="2800">
                <a:solidFill>
                  <a:srgbClr val="333399"/>
                </a:solidFill>
                <a:latin typeface="黑体" pitchFamily="49" charset="-122"/>
                <a:ea typeface="黑体" pitchFamily="49" charset="-122"/>
              </a:rPr>
              <a:t>暂存</a:t>
            </a:r>
          </a:p>
          <a:p>
            <a:pPr algn="ctr" eaLnBrk="0" hangingPunct="0"/>
            <a:r>
              <a:rPr kumimoji="1" lang="zh-CN" altLang="en-US" sz="2800">
                <a:solidFill>
                  <a:srgbClr val="333399"/>
                </a:solidFill>
                <a:latin typeface="黑体" pitchFamily="49" charset="-122"/>
                <a:ea typeface="黑体" pitchFamily="49" charset="-122"/>
              </a:rPr>
              <a:t>查找转发表</a:t>
            </a:r>
          </a:p>
          <a:p>
            <a:pPr algn="ctr" eaLnBrk="0" hangingPunct="0"/>
            <a:r>
              <a:rPr kumimoji="1" lang="zh-CN" altLang="en-US" sz="2800">
                <a:solidFill>
                  <a:srgbClr val="333399"/>
                </a:solidFill>
                <a:latin typeface="黑体" pitchFamily="49" charset="-122"/>
                <a:ea typeface="黑体" pitchFamily="49" charset="-122"/>
              </a:rPr>
              <a:t>找到转发的端口</a:t>
            </a:r>
          </a:p>
        </p:txBody>
      </p:sp>
      <p:sp>
        <p:nvSpPr>
          <p:cNvPr id="65599" name="Rectangle 63"/>
          <p:cNvSpPr>
            <a:spLocks noChangeArrowheads="1"/>
          </p:cNvSpPr>
          <p:nvPr/>
        </p:nvSpPr>
        <p:spPr bwMode="auto">
          <a:xfrm>
            <a:off x="4929188" y="4275138"/>
            <a:ext cx="144462" cy="144462"/>
          </a:xfrm>
          <a:prstGeom prst="rect">
            <a:avLst/>
          </a:prstGeom>
          <a:solidFill>
            <a:srgbClr val="FF0000"/>
          </a:solidFill>
          <a:ln w="9525">
            <a:solidFill>
              <a:schemeClr val="hlink"/>
            </a:solidFill>
            <a:miter lim="800000"/>
            <a:headEnd/>
            <a:tailEnd/>
          </a:ln>
        </p:spPr>
        <p:txBody>
          <a:bodyPr wrap="none" lIns="91577" tIns="45789" rIns="91577" bIns="45789" anchor="ctr"/>
          <a:lstStyle/>
          <a:p>
            <a:pPr algn="ctr" eaLnBrk="0" hangingPunct="0"/>
            <a:endParaRPr lang="zh-CN" altLang="en-US"/>
          </a:p>
        </p:txBody>
      </p:sp>
      <p:sp>
        <p:nvSpPr>
          <p:cNvPr id="65600" name="Text Box 64"/>
          <p:cNvSpPr txBox="1">
            <a:spLocks noChangeArrowheads="1"/>
          </p:cNvSpPr>
          <p:nvPr/>
        </p:nvSpPr>
        <p:spPr bwMode="auto">
          <a:xfrm>
            <a:off x="1971675" y="1966913"/>
            <a:ext cx="3822700" cy="523875"/>
          </a:xfrm>
          <a:prstGeom prst="rect">
            <a:avLst/>
          </a:prstGeom>
          <a:solidFill>
            <a:srgbClr val="FFCCFF"/>
          </a:solidFill>
          <a:ln w="76200" cmpd="tri">
            <a:solidFill>
              <a:srgbClr val="333399"/>
            </a:solidFill>
            <a:miter lim="800000"/>
            <a:headEnd/>
            <a:tailEnd/>
          </a:ln>
        </p:spPr>
        <p:txBody>
          <a:bodyPr lIns="91577" tIns="45789" rIns="91577" bIns="45789">
            <a:spAutoFit/>
          </a:bodyPr>
          <a:lstStyle/>
          <a:p>
            <a:pPr algn="ctr" eaLnBrk="0" hangingPunct="0"/>
            <a:r>
              <a:rPr kumimoji="1" lang="zh-CN" altLang="en-US" sz="2800">
                <a:solidFill>
                  <a:srgbClr val="333399"/>
                </a:solidFill>
                <a:latin typeface="黑体" pitchFamily="49" charset="-122"/>
                <a:ea typeface="黑体" pitchFamily="49" charset="-122"/>
              </a:rPr>
              <a:t>最后到达目的主机</a:t>
            </a:r>
            <a:r>
              <a:rPr kumimoji="1" lang="zh-CN" altLang="en-US" sz="800">
                <a:solidFill>
                  <a:srgbClr val="333399"/>
                </a:solidFill>
                <a:latin typeface="黑体" pitchFamily="49" charset="-122"/>
                <a:ea typeface="黑体" pitchFamily="49" charset="-122"/>
              </a:rPr>
              <a:t> </a:t>
            </a:r>
            <a:r>
              <a:rPr kumimoji="1" lang="en-US" altLang="zh-CN" sz="2800">
                <a:solidFill>
                  <a:srgbClr val="333399"/>
                </a:solidFill>
                <a:latin typeface="Arial" pitchFamily="34" charset="0"/>
                <a:ea typeface="黑体" pitchFamily="49" charset="-122"/>
              </a:rPr>
              <a:t>H</a:t>
            </a:r>
            <a:r>
              <a:rPr kumimoji="1" lang="en-US" altLang="zh-CN" sz="2800" baseline="-25000">
                <a:solidFill>
                  <a:srgbClr val="333399"/>
                </a:solidFill>
                <a:latin typeface="Arial" pitchFamily="34" charset="0"/>
                <a:ea typeface="黑体" pitchFamily="49" charset="-122"/>
              </a:rPr>
              <a:t>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82"/>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grpId="1" nodeType="afterEffect">
                                  <p:stCondLst>
                                    <p:cond delay="0"/>
                                  </p:stCondLst>
                                  <p:childTnLst>
                                    <p:animMotion origin="layout" path="M 0.00365 -0.0074 L 0.09445 7.51445E-7 " pathEditMode="relative" rAng="0" ptsTypes="AA">
                                      <p:cBhvr>
                                        <p:cTn id="9" dur="2000" fill="hold"/>
                                        <p:tgtEl>
                                          <p:spTgt spid="65582"/>
                                        </p:tgtEl>
                                        <p:attrNameLst>
                                          <p:attrName>ppt_x</p:attrName>
                                          <p:attrName>ppt_y</p:attrName>
                                        </p:attrNameLst>
                                      </p:cBhvr>
                                      <p:rCtr x="45" y="4"/>
                                    </p:animMotion>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65590"/>
                                        </p:tgtEl>
                                        <p:attrNameLst>
                                          <p:attrName>style.visibility</p:attrName>
                                        </p:attrNameLst>
                                      </p:cBhvr>
                                      <p:to>
                                        <p:strVal val="visible"/>
                                      </p:to>
                                    </p:set>
                                  </p:childTnLst>
                                </p:cTn>
                              </p:par>
                            </p:childTnLst>
                          </p:cTn>
                        </p:par>
                        <p:par>
                          <p:cTn id="13" fill="hold">
                            <p:stCondLst>
                              <p:cond delay="2000"/>
                            </p:stCondLst>
                            <p:childTnLst>
                              <p:par>
                                <p:cTn id="14" presetID="6" presetClass="emph" presetSubtype="0" fill="hold" grpId="1" nodeType="afterEffect">
                                  <p:stCondLst>
                                    <p:cond delay="300"/>
                                  </p:stCondLst>
                                  <p:childTnLst>
                                    <p:animScale>
                                      <p:cBhvr>
                                        <p:cTn id="15" dur="1000" fill="hold"/>
                                        <p:tgtEl>
                                          <p:spTgt spid="65590"/>
                                        </p:tgtEl>
                                      </p:cBhvr>
                                      <p:by x="150000" y="150000"/>
                                    </p:animScale>
                                  </p:childTnLst>
                                </p:cTn>
                              </p:par>
                            </p:childTnLst>
                          </p:cTn>
                        </p:par>
                        <p:par>
                          <p:cTn id="16" fill="hold">
                            <p:stCondLst>
                              <p:cond delay="3300"/>
                            </p:stCondLst>
                            <p:childTnLst>
                              <p:par>
                                <p:cTn id="17" presetID="1" presetClass="exit" presetSubtype="0" fill="hold" grpId="2" nodeType="afterEffect">
                                  <p:stCondLst>
                                    <p:cond delay="2000"/>
                                  </p:stCondLst>
                                  <p:childTnLst>
                                    <p:set>
                                      <p:cBhvr>
                                        <p:cTn id="18" dur="1" fill="hold">
                                          <p:stCondLst>
                                            <p:cond delay="0"/>
                                          </p:stCondLst>
                                        </p:cTn>
                                        <p:tgtEl>
                                          <p:spTgt spid="65590"/>
                                        </p:tgtEl>
                                        <p:attrNameLst>
                                          <p:attrName>style.visibility</p:attrName>
                                        </p:attrNameLst>
                                      </p:cBhvr>
                                      <p:to>
                                        <p:strVal val="hidden"/>
                                      </p:to>
                                    </p:set>
                                  </p:childTnLst>
                                </p:cTn>
                              </p:par>
                            </p:childTnLst>
                          </p:cTn>
                        </p:par>
                        <p:par>
                          <p:cTn id="19" fill="hold">
                            <p:stCondLst>
                              <p:cond delay="5300"/>
                            </p:stCondLst>
                            <p:childTnLst>
                              <p:par>
                                <p:cTn id="20" presetID="1" presetClass="exit" presetSubtype="0" fill="hold" grpId="2" nodeType="afterEffect">
                                  <p:stCondLst>
                                    <p:cond delay="0"/>
                                  </p:stCondLst>
                                  <p:childTnLst>
                                    <p:set>
                                      <p:cBhvr>
                                        <p:cTn id="21" dur="1" fill="hold">
                                          <p:stCondLst>
                                            <p:cond delay="0"/>
                                          </p:stCondLst>
                                        </p:cTn>
                                        <p:tgtEl>
                                          <p:spTgt spid="65582"/>
                                        </p:tgtEl>
                                        <p:attrNameLst>
                                          <p:attrName>style.visibility</p:attrName>
                                        </p:attrNameLst>
                                      </p:cBhvr>
                                      <p:to>
                                        <p:strVal val="hidden"/>
                                      </p:to>
                                    </p:set>
                                  </p:childTnLst>
                                </p:cTn>
                              </p:par>
                            </p:childTnLst>
                          </p:cTn>
                        </p:par>
                        <p:par>
                          <p:cTn id="22" fill="hold">
                            <p:stCondLst>
                              <p:cond delay="5300"/>
                            </p:stCondLst>
                            <p:childTnLst>
                              <p:par>
                                <p:cTn id="23" presetID="1" presetClass="entr" presetSubtype="0" fill="hold" grpId="0" nodeType="afterEffect">
                                  <p:stCondLst>
                                    <p:cond delay="0"/>
                                  </p:stCondLst>
                                  <p:childTnLst>
                                    <p:set>
                                      <p:cBhvr>
                                        <p:cTn id="24" dur="1" fill="hold">
                                          <p:stCondLst>
                                            <p:cond delay="0"/>
                                          </p:stCondLst>
                                        </p:cTn>
                                        <p:tgtEl>
                                          <p:spTgt spid="65595"/>
                                        </p:tgtEl>
                                        <p:attrNameLst>
                                          <p:attrName>style.visibility</p:attrName>
                                        </p:attrNameLst>
                                      </p:cBhvr>
                                      <p:to>
                                        <p:strVal val="visible"/>
                                      </p:to>
                                    </p:set>
                                  </p:childTnLst>
                                </p:cTn>
                              </p:par>
                            </p:childTnLst>
                          </p:cTn>
                        </p:par>
                        <p:par>
                          <p:cTn id="25" fill="hold">
                            <p:stCondLst>
                              <p:cond delay="5300"/>
                            </p:stCondLst>
                            <p:childTnLst>
                              <p:par>
                                <p:cTn id="26" presetID="63" presetClass="path" presetSubtype="0" accel="50000" decel="50000" fill="hold" grpId="1" nodeType="afterEffect">
                                  <p:stCondLst>
                                    <p:cond delay="0"/>
                                  </p:stCondLst>
                                  <p:childTnLst>
                                    <p:animMotion origin="layout" path="M 3.61111E-6 1.44509E-6 L 0.18264 0.14381 " pathEditMode="relative" rAng="0" ptsTypes="AA">
                                      <p:cBhvr>
                                        <p:cTn id="27" dur="2000" fill="hold"/>
                                        <p:tgtEl>
                                          <p:spTgt spid="65595"/>
                                        </p:tgtEl>
                                        <p:attrNameLst>
                                          <p:attrName>ppt_x</p:attrName>
                                          <p:attrName>ppt_y</p:attrName>
                                        </p:attrNameLst>
                                      </p:cBhvr>
                                      <p:rCtr x="91" y="72"/>
                                    </p:animMotion>
                                  </p:childTnLst>
                                </p:cTn>
                              </p:par>
                            </p:childTnLst>
                          </p:cTn>
                        </p:par>
                        <p:par>
                          <p:cTn id="28" fill="hold">
                            <p:stCondLst>
                              <p:cond delay="7300"/>
                            </p:stCondLst>
                            <p:childTnLst>
                              <p:par>
                                <p:cTn id="29" presetID="1" presetClass="entr" presetSubtype="0" fill="hold" grpId="0" nodeType="afterEffect">
                                  <p:stCondLst>
                                    <p:cond delay="0"/>
                                  </p:stCondLst>
                                  <p:childTnLst>
                                    <p:set>
                                      <p:cBhvr>
                                        <p:cTn id="30" dur="1" fill="hold">
                                          <p:stCondLst>
                                            <p:cond delay="0"/>
                                          </p:stCondLst>
                                        </p:cTn>
                                        <p:tgtEl>
                                          <p:spTgt spid="65596"/>
                                        </p:tgtEl>
                                        <p:attrNameLst>
                                          <p:attrName>style.visibility</p:attrName>
                                        </p:attrNameLst>
                                      </p:cBhvr>
                                      <p:to>
                                        <p:strVal val="visible"/>
                                      </p:to>
                                    </p:set>
                                  </p:childTnLst>
                                </p:cTn>
                              </p:par>
                            </p:childTnLst>
                          </p:cTn>
                        </p:par>
                        <p:par>
                          <p:cTn id="31" fill="hold">
                            <p:stCondLst>
                              <p:cond delay="7300"/>
                            </p:stCondLst>
                            <p:childTnLst>
                              <p:par>
                                <p:cTn id="32" presetID="6" presetClass="emph" presetSubtype="0" fill="hold" grpId="1" nodeType="afterEffect">
                                  <p:stCondLst>
                                    <p:cond delay="0"/>
                                  </p:stCondLst>
                                  <p:childTnLst>
                                    <p:animScale>
                                      <p:cBhvr>
                                        <p:cTn id="33" dur="1000" fill="hold"/>
                                        <p:tgtEl>
                                          <p:spTgt spid="65596"/>
                                        </p:tgtEl>
                                      </p:cBhvr>
                                      <p:by x="150000" y="150000"/>
                                    </p:animScale>
                                  </p:childTnLst>
                                </p:cTn>
                              </p:par>
                            </p:childTnLst>
                          </p:cTn>
                        </p:par>
                        <p:par>
                          <p:cTn id="34" fill="hold">
                            <p:stCondLst>
                              <p:cond delay="8300"/>
                            </p:stCondLst>
                            <p:childTnLst>
                              <p:par>
                                <p:cTn id="35" presetID="1" presetClass="exit" presetSubtype="0" fill="hold" grpId="2" nodeType="afterEffect">
                                  <p:stCondLst>
                                    <p:cond delay="2000"/>
                                  </p:stCondLst>
                                  <p:childTnLst>
                                    <p:set>
                                      <p:cBhvr>
                                        <p:cTn id="36" dur="1" fill="hold">
                                          <p:stCondLst>
                                            <p:cond delay="0"/>
                                          </p:stCondLst>
                                        </p:cTn>
                                        <p:tgtEl>
                                          <p:spTgt spid="65596"/>
                                        </p:tgtEl>
                                        <p:attrNameLst>
                                          <p:attrName>style.visibility</p:attrName>
                                        </p:attrNameLst>
                                      </p:cBhvr>
                                      <p:to>
                                        <p:strVal val="hidden"/>
                                      </p:to>
                                    </p:set>
                                  </p:childTnLst>
                                </p:cTn>
                              </p:par>
                            </p:childTnLst>
                          </p:cTn>
                        </p:par>
                        <p:par>
                          <p:cTn id="37" fill="hold">
                            <p:stCondLst>
                              <p:cond delay="10300"/>
                            </p:stCondLst>
                            <p:childTnLst>
                              <p:par>
                                <p:cTn id="38" presetID="1" presetClass="exit" presetSubtype="0" fill="hold" grpId="2" nodeType="afterEffect">
                                  <p:stCondLst>
                                    <p:cond delay="0"/>
                                  </p:stCondLst>
                                  <p:childTnLst>
                                    <p:set>
                                      <p:cBhvr>
                                        <p:cTn id="39" dur="1" fill="hold">
                                          <p:stCondLst>
                                            <p:cond delay="0"/>
                                          </p:stCondLst>
                                        </p:cTn>
                                        <p:tgtEl>
                                          <p:spTgt spid="65595"/>
                                        </p:tgtEl>
                                        <p:attrNameLst>
                                          <p:attrName>style.visibility</p:attrName>
                                        </p:attrNameLst>
                                      </p:cBhvr>
                                      <p:to>
                                        <p:strVal val="hidden"/>
                                      </p:to>
                                    </p:set>
                                  </p:childTnLst>
                                </p:cTn>
                              </p:par>
                            </p:childTnLst>
                          </p:cTn>
                        </p:par>
                        <p:par>
                          <p:cTn id="40" fill="hold">
                            <p:stCondLst>
                              <p:cond delay="10300"/>
                            </p:stCondLst>
                            <p:childTnLst>
                              <p:par>
                                <p:cTn id="41" presetID="1" presetClass="entr" presetSubtype="0" fill="hold" grpId="0" nodeType="afterEffect">
                                  <p:stCondLst>
                                    <p:cond delay="0"/>
                                  </p:stCondLst>
                                  <p:childTnLst>
                                    <p:set>
                                      <p:cBhvr>
                                        <p:cTn id="42" dur="1" fill="hold">
                                          <p:stCondLst>
                                            <p:cond delay="0"/>
                                          </p:stCondLst>
                                        </p:cTn>
                                        <p:tgtEl>
                                          <p:spTgt spid="65597"/>
                                        </p:tgtEl>
                                        <p:attrNameLst>
                                          <p:attrName>style.visibility</p:attrName>
                                        </p:attrNameLst>
                                      </p:cBhvr>
                                      <p:to>
                                        <p:strVal val="visible"/>
                                      </p:to>
                                    </p:set>
                                  </p:childTnLst>
                                </p:cTn>
                              </p:par>
                            </p:childTnLst>
                          </p:cTn>
                        </p:par>
                        <p:par>
                          <p:cTn id="43" fill="hold">
                            <p:stCondLst>
                              <p:cond delay="10300"/>
                            </p:stCondLst>
                            <p:childTnLst>
                              <p:par>
                                <p:cTn id="44" presetID="63" presetClass="path" presetSubtype="0" accel="50000" decel="50000" fill="hold" grpId="1" nodeType="afterEffect">
                                  <p:stCondLst>
                                    <p:cond delay="0"/>
                                  </p:stCondLst>
                                  <p:childTnLst>
                                    <p:animMotion origin="layout" path="M 0.00729 -0.00185 L 0.14166 -0.17803 " pathEditMode="relative" rAng="0" ptsTypes="AA">
                                      <p:cBhvr>
                                        <p:cTn id="45" dur="2000" fill="hold"/>
                                        <p:tgtEl>
                                          <p:spTgt spid="65597"/>
                                        </p:tgtEl>
                                        <p:attrNameLst>
                                          <p:attrName>ppt_x</p:attrName>
                                          <p:attrName>ppt_y</p:attrName>
                                        </p:attrNameLst>
                                      </p:cBhvr>
                                      <p:rCtr x="67" y="-88"/>
                                    </p:animMotion>
                                  </p:childTnLst>
                                </p:cTn>
                              </p:par>
                            </p:childTnLst>
                          </p:cTn>
                        </p:par>
                        <p:par>
                          <p:cTn id="46" fill="hold">
                            <p:stCondLst>
                              <p:cond delay="12300"/>
                            </p:stCondLst>
                            <p:childTnLst>
                              <p:par>
                                <p:cTn id="47" presetID="1" presetClass="entr" presetSubtype="0" fill="hold" grpId="0" nodeType="afterEffect">
                                  <p:stCondLst>
                                    <p:cond delay="0"/>
                                  </p:stCondLst>
                                  <p:childTnLst>
                                    <p:set>
                                      <p:cBhvr>
                                        <p:cTn id="48" dur="1" fill="hold">
                                          <p:stCondLst>
                                            <p:cond delay="0"/>
                                          </p:stCondLst>
                                        </p:cTn>
                                        <p:tgtEl>
                                          <p:spTgt spid="65598"/>
                                        </p:tgtEl>
                                        <p:attrNameLst>
                                          <p:attrName>style.visibility</p:attrName>
                                        </p:attrNameLst>
                                      </p:cBhvr>
                                      <p:to>
                                        <p:strVal val="visible"/>
                                      </p:to>
                                    </p:set>
                                  </p:childTnLst>
                                </p:cTn>
                              </p:par>
                            </p:childTnLst>
                          </p:cTn>
                        </p:par>
                        <p:par>
                          <p:cTn id="49" fill="hold">
                            <p:stCondLst>
                              <p:cond delay="12300"/>
                            </p:stCondLst>
                            <p:childTnLst>
                              <p:par>
                                <p:cTn id="50" presetID="6" presetClass="emph" presetSubtype="0" fill="hold" grpId="1" nodeType="afterEffect">
                                  <p:stCondLst>
                                    <p:cond delay="0"/>
                                  </p:stCondLst>
                                  <p:childTnLst>
                                    <p:animScale>
                                      <p:cBhvr>
                                        <p:cTn id="51" dur="1000" fill="hold"/>
                                        <p:tgtEl>
                                          <p:spTgt spid="65598"/>
                                        </p:tgtEl>
                                      </p:cBhvr>
                                      <p:by x="150000" y="150000"/>
                                    </p:animScale>
                                  </p:childTnLst>
                                </p:cTn>
                              </p:par>
                            </p:childTnLst>
                          </p:cTn>
                        </p:par>
                        <p:par>
                          <p:cTn id="52" fill="hold">
                            <p:stCondLst>
                              <p:cond delay="13300"/>
                            </p:stCondLst>
                            <p:childTnLst>
                              <p:par>
                                <p:cTn id="53" presetID="1" presetClass="exit" presetSubtype="0" fill="hold" grpId="2" nodeType="afterEffect">
                                  <p:stCondLst>
                                    <p:cond delay="2000"/>
                                  </p:stCondLst>
                                  <p:childTnLst>
                                    <p:set>
                                      <p:cBhvr>
                                        <p:cTn id="54" dur="1" fill="hold">
                                          <p:stCondLst>
                                            <p:cond delay="0"/>
                                          </p:stCondLst>
                                        </p:cTn>
                                        <p:tgtEl>
                                          <p:spTgt spid="65598"/>
                                        </p:tgtEl>
                                        <p:attrNameLst>
                                          <p:attrName>style.visibility</p:attrName>
                                        </p:attrNameLst>
                                      </p:cBhvr>
                                      <p:to>
                                        <p:strVal val="hidden"/>
                                      </p:to>
                                    </p:set>
                                  </p:childTnLst>
                                </p:cTn>
                              </p:par>
                            </p:childTnLst>
                          </p:cTn>
                        </p:par>
                        <p:par>
                          <p:cTn id="55" fill="hold">
                            <p:stCondLst>
                              <p:cond delay="15300"/>
                            </p:stCondLst>
                            <p:childTnLst>
                              <p:par>
                                <p:cTn id="56" presetID="1" presetClass="exit" presetSubtype="0" fill="hold" grpId="2" nodeType="afterEffect">
                                  <p:stCondLst>
                                    <p:cond delay="0"/>
                                  </p:stCondLst>
                                  <p:childTnLst>
                                    <p:set>
                                      <p:cBhvr>
                                        <p:cTn id="57" dur="1" fill="hold">
                                          <p:stCondLst>
                                            <p:cond delay="0"/>
                                          </p:stCondLst>
                                        </p:cTn>
                                        <p:tgtEl>
                                          <p:spTgt spid="65597"/>
                                        </p:tgtEl>
                                        <p:attrNameLst>
                                          <p:attrName>style.visibility</p:attrName>
                                        </p:attrNameLst>
                                      </p:cBhvr>
                                      <p:to>
                                        <p:strVal val="hidden"/>
                                      </p:to>
                                    </p:set>
                                  </p:childTnLst>
                                </p:cTn>
                              </p:par>
                            </p:childTnLst>
                          </p:cTn>
                        </p:par>
                        <p:par>
                          <p:cTn id="58" fill="hold">
                            <p:stCondLst>
                              <p:cond delay="15300"/>
                            </p:stCondLst>
                            <p:childTnLst>
                              <p:par>
                                <p:cTn id="59" presetID="1" presetClass="entr" presetSubtype="0" fill="hold" grpId="0" nodeType="afterEffect">
                                  <p:stCondLst>
                                    <p:cond delay="0"/>
                                  </p:stCondLst>
                                  <p:childTnLst>
                                    <p:set>
                                      <p:cBhvr>
                                        <p:cTn id="60" dur="1" fill="hold">
                                          <p:stCondLst>
                                            <p:cond delay="0"/>
                                          </p:stCondLst>
                                        </p:cTn>
                                        <p:tgtEl>
                                          <p:spTgt spid="65599"/>
                                        </p:tgtEl>
                                        <p:attrNameLst>
                                          <p:attrName>style.visibility</p:attrName>
                                        </p:attrNameLst>
                                      </p:cBhvr>
                                      <p:to>
                                        <p:strVal val="visible"/>
                                      </p:to>
                                    </p:set>
                                  </p:childTnLst>
                                </p:cTn>
                              </p:par>
                            </p:childTnLst>
                          </p:cTn>
                        </p:par>
                        <p:par>
                          <p:cTn id="61" fill="hold">
                            <p:stCondLst>
                              <p:cond delay="15300"/>
                            </p:stCondLst>
                            <p:childTnLst>
                              <p:par>
                                <p:cTn id="62" presetID="63" presetClass="path" presetSubtype="0" accel="50000" decel="50000" fill="hold" grpId="1" nodeType="afterEffect">
                                  <p:stCondLst>
                                    <p:cond delay="0"/>
                                  </p:stCondLst>
                                  <p:childTnLst>
                                    <p:animMotion origin="layout" path="M 0.02205 0.00671 L 0.08664 0.14705 " pathEditMode="relative" rAng="0" ptsTypes="AA">
                                      <p:cBhvr>
                                        <p:cTn id="63" dur="2000" fill="hold"/>
                                        <p:tgtEl>
                                          <p:spTgt spid="65599"/>
                                        </p:tgtEl>
                                        <p:attrNameLst>
                                          <p:attrName>ppt_x</p:attrName>
                                          <p:attrName>ppt_y</p:attrName>
                                        </p:attrNameLst>
                                      </p:cBhvr>
                                      <p:rCtr x="32" y="70"/>
                                    </p:animMotion>
                                  </p:childTnLst>
                                </p:cTn>
                              </p:par>
                            </p:childTnLst>
                          </p:cTn>
                        </p:par>
                        <p:par>
                          <p:cTn id="64" fill="hold">
                            <p:stCondLst>
                              <p:cond delay="17300"/>
                            </p:stCondLst>
                            <p:childTnLst>
                              <p:par>
                                <p:cTn id="65" presetID="1" presetClass="entr" presetSubtype="0" fill="hold" grpId="0" nodeType="afterEffect">
                                  <p:stCondLst>
                                    <p:cond delay="0"/>
                                  </p:stCondLst>
                                  <p:childTnLst>
                                    <p:set>
                                      <p:cBhvr>
                                        <p:cTn id="66" dur="1" fill="hold">
                                          <p:stCondLst>
                                            <p:cond delay="0"/>
                                          </p:stCondLst>
                                        </p:cTn>
                                        <p:tgtEl>
                                          <p:spTgt spid="65600"/>
                                        </p:tgtEl>
                                        <p:attrNameLst>
                                          <p:attrName>style.visibility</p:attrName>
                                        </p:attrNameLst>
                                      </p:cBhvr>
                                      <p:to>
                                        <p:strVal val="visible"/>
                                      </p:to>
                                    </p:set>
                                  </p:childTnLst>
                                </p:cTn>
                              </p:par>
                            </p:childTnLst>
                          </p:cTn>
                        </p:par>
                        <p:par>
                          <p:cTn id="67" fill="hold">
                            <p:stCondLst>
                              <p:cond delay="17300"/>
                            </p:stCondLst>
                            <p:childTnLst>
                              <p:par>
                                <p:cTn id="68" presetID="6" presetClass="emph" presetSubtype="0" fill="hold" grpId="1" nodeType="afterEffect">
                                  <p:stCondLst>
                                    <p:cond delay="0"/>
                                  </p:stCondLst>
                                  <p:childTnLst>
                                    <p:animScale>
                                      <p:cBhvr>
                                        <p:cTn id="69" dur="1000" fill="hold"/>
                                        <p:tgtEl>
                                          <p:spTgt spid="6560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82" grpId="0" animBg="1"/>
      <p:bldP spid="65582" grpId="1" animBg="1"/>
      <p:bldP spid="65582" grpId="2" animBg="1"/>
      <p:bldP spid="65590" grpId="0" animBg="1"/>
      <p:bldP spid="65590" grpId="1" animBg="1"/>
      <p:bldP spid="65590" grpId="2" animBg="1"/>
      <p:bldP spid="65595" grpId="0" animBg="1"/>
      <p:bldP spid="65595" grpId="1" animBg="1"/>
      <p:bldP spid="65595" grpId="2" animBg="1"/>
      <p:bldP spid="65596" grpId="0" animBg="1"/>
      <p:bldP spid="65596" grpId="1" animBg="1"/>
      <p:bldP spid="65596" grpId="2" animBg="1"/>
      <p:bldP spid="65597" grpId="0" animBg="1"/>
      <p:bldP spid="65597" grpId="1" animBg="1"/>
      <p:bldP spid="65597" grpId="2" animBg="1"/>
      <p:bldP spid="65598" grpId="0" animBg="1"/>
      <p:bldP spid="65598" grpId="1" animBg="1"/>
      <p:bldP spid="65598" grpId="2" animBg="1"/>
      <p:bldP spid="65599" grpId="0" animBg="1"/>
      <p:bldP spid="65599" grpId="1" animBg="1"/>
      <p:bldP spid="65600" grpId="0" animBg="1"/>
      <p:bldP spid="65600"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311150" y="228600"/>
            <a:ext cx="8005763" cy="1146175"/>
          </a:xfrm>
        </p:spPr>
        <p:txBody>
          <a:bodyPr/>
          <a:lstStyle/>
          <a:p>
            <a:r>
              <a:rPr lang="en-US" altLang="zh-CN" dirty="0" smtClean="0">
                <a:latin typeface="Times New Roman" pitchFamily="18" charset="0"/>
                <a:ea typeface="Arial Unicode MS" pitchFamily="34" charset="-122"/>
                <a:cs typeface="Times New Roman" pitchFamily="18" charset="0"/>
              </a:rPr>
              <a:t>VANET</a:t>
            </a:r>
            <a:r>
              <a:rPr lang="zh-CN" altLang="en-US" dirty="0" smtClean="0">
                <a:latin typeface="宋体" pitchFamily="2" charset="-122"/>
                <a:ea typeface="宋体" pitchFamily="2" charset="-122"/>
                <a:cs typeface="Times New Roman" pitchFamily="18" charset="0"/>
              </a:rPr>
              <a:t>研究场景建模</a:t>
            </a:r>
            <a:endParaRPr lang="zh-CN" altLang="en-US" dirty="0" smtClean="0">
              <a:latin typeface="宋体" pitchFamily="2" charset="-122"/>
              <a:ea typeface="宋体" pitchFamily="2" charset="-122"/>
            </a:endParaRPr>
          </a:p>
        </p:txBody>
      </p:sp>
      <p:sp>
        <p:nvSpPr>
          <p:cNvPr id="6148" name="Rectangle 3"/>
          <p:cNvSpPr>
            <a:spLocks noGrp="1" noChangeArrowheads="1"/>
          </p:cNvSpPr>
          <p:nvPr>
            <p:ph type="body" idx="1"/>
          </p:nvPr>
        </p:nvSpPr>
        <p:spPr>
          <a:xfrm>
            <a:off x="234950" y="1377950"/>
            <a:ext cx="8464550" cy="4870450"/>
          </a:xfrm>
        </p:spPr>
        <p:txBody>
          <a:bodyPr/>
          <a:lstStyle/>
          <a:p>
            <a:pPr>
              <a:lnSpc>
                <a:spcPct val="120000"/>
              </a:lnSpc>
            </a:pPr>
            <a:r>
              <a:rPr lang="zh-CN" altLang="en-US" sz="3000" smtClean="0">
                <a:latin typeface="宋体" pitchFamily="2" charset="-122"/>
                <a:ea typeface="宋体" pitchFamily="2" charset="-122"/>
              </a:rPr>
              <a:t>城市环境中的道路拥塞监控</a:t>
            </a:r>
          </a:p>
        </p:txBody>
      </p:sp>
      <p:graphicFrame>
        <p:nvGraphicFramePr>
          <p:cNvPr id="6146" name="Object 2"/>
          <p:cNvGraphicFramePr>
            <a:graphicFrameLocks noChangeAspect="1"/>
          </p:cNvGraphicFramePr>
          <p:nvPr/>
        </p:nvGraphicFramePr>
        <p:xfrm>
          <a:off x="-723900" y="920750"/>
          <a:ext cx="10587038" cy="6929438"/>
        </p:xfrm>
        <a:graphic>
          <a:graphicData uri="http://schemas.openxmlformats.org/presentationml/2006/ole">
            <p:oleObj spid="_x0000_s6146" name="Visio" r:id="rId3" imgW="12424791" imgH="8128635" progId="Visio.Drawing.11">
              <p:embed/>
            </p:oleObj>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a:srcRect/>
          <a:stretch>
            <a:fillRect/>
          </a:stretch>
        </p:blipFill>
        <p:spPr bwMode="auto">
          <a:xfrm>
            <a:off x="0" y="7033"/>
            <a:ext cx="9156700" cy="68675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xit" presetSubtype="10" fill="hold" nodeType="afterEffect">
                                  <p:stCondLst>
                                    <p:cond delay="8000"/>
                                  </p:stCondLst>
                                  <p:childTnLst>
                                    <p:animEffect transition="out" filter="checkerboard(across)">
                                      <p:cBhvr>
                                        <p:cTn id="6" dur="1000"/>
                                        <p:tgtEl>
                                          <p:spTgt spid="4"/>
                                        </p:tgtEl>
                                      </p:cBhvr>
                                    </p:animEffect>
                                    <p:set>
                                      <p:cBhvr>
                                        <p:cTn id="7"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9750" y="311150"/>
            <a:ext cx="7315200" cy="990600"/>
          </a:xfrm>
        </p:spPr>
        <p:txBody>
          <a:bodyPr/>
          <a:lstStyle/>
          <a:p>
            <a:pPr eaLnBrk="1" hangingPunct="1"/>
            <a:r>
              <a:rPr lang="en-US" altLang="zh-CN" smtClean="0">
                <a:latin typeface="Times New Roman" pitchFamily="18" charset="0"/>
                <a:ea typeface="宋体" pitchFamily="2" charset="-122"/>
              </a:rPr>
              <a:t>TCP/IP</a:t>
            </a:r>
            <a:r>
              <a:rPr lang="zh-CN" altLang="en-US" smtClean="0">
                <a:latin typeface="Times New Roman" pitchFamily="18" charset="0"/>
                <a:ea typeface="宋体" pitchFamily="2" charset="-122"/>
              </a:rPr>
              <a:t>协议设计</a:t>
            </a:r>
            <a:endParaRPr lang="en-US" altLang="zh-CN" smtClean="0">
              <a:latin typeface="Times New Roman" pitchFamily="18" charset="0"/>
              <a:ea typeface="宋体" pitchFamily="2" charset="-122"/>
            </a:endParaRPr>
          </a:p>
        </p:txBody>
      </p:sp>
      <p:sp>
        <p:nvSpPr>
          <p:cNvPr id="14339" name="Rectangle 3"/>
          <p:cNvSpPr>
            <a:spLocks noGrp="1" noChangeArrowheads="1"/>
          </p:cNvSpPr>
          <p:nvPr>
            <p:ph type="body" idx="1"/>
          </p:nvPr>
        </p:nvSpPr>
        <p:spPr>
          <a:xfrm>
            <a:off x="234950" y="1454150"/>
            <a:ext cx="6553200" cy="5105400"/>
          </a:xfrm>
        </p:spPr>
        <p:txBody>
          <a:bodyPr/>
          <a:lstStyle/>
          <a:p>
            <a:pPr marL="342900" lvl="1" indent="-342900" eaLnBrk="1" hangingPunct="1">
              <a:lnSpc>
                <a:spcPct val="150000"/>
              </a:lnSpc>
              <a:buSzPct val="85000"/>
              <a:buFont typeface="Wingdings" pitchFamily="2" charset="2"/>
              <a:buChar char="n"/>
            </a:pPr>
            <a:r>
              <a:rPr lang="en-US" altLang="zh-CN" b="1" dirty="0" smtClean="0">
                <a:latin typeface="Times New Roman" pitchFamily="18" charset="0"/>
                <a:ea typeface="宋体" pitchFamily="2" charset="-122"/>
                <a:cs typeface="Times New Roman" pitchFamily="18" charset="0"/>
              </a:rPr>
              <a:t>TCP/IP</a:t>
            </a:r>
            <a:r>
              <a:rPr lang="zh-CN" altLang="en-US" b="1" dirty="0" smtClean="0">
                <a:latin typeface="Times New Roman" pitchFamily="18" charset="0"/>
                <a:ea typeface="宋体" pitchFamily="2" charset="-122"/>
                <a:cs typeface="Times New Roman" pitchFamily="18" charset="0"/>
              </a:rPr>
              <a:t>协议基于开放式的网络体系结构，它的</a:t>
            </a:r>
            <a:r>
              <a:rPr lang="zh-CN" altLang="en-US" b="1" dirty="0" smtClean="0">
                <a:solidFill>
                  <a:srgbClr val="FF0000"/>
                </a:solidFill>
                <a:latin typeface="黑体" pitchFamily="49" charset="-122"/>
                <a:ea typeface="黑体" pitchFamily="49" charset="-122"/>
                <a:cs typeface="Times New Roman" pitchFamily="18" charset="0"/>
              </a:rPr>
              <a:t>开放性、兼容性</a:t>
            </a:r>
            <a:r>
              <a:rPr lang="zh-CN" altLang="en-US" b="1" dirty="0" smtClean="0">
                <a:latin typeface="Times New Roman" pitchFamily="18" charset="0"/>
                <a:ea typeface="宋体" pitchFamily="2" charset="-122"/>
                <a:cs typeface="Times New Roman" pitchFamily="18" charset="0"/>
              </a:rPr>
              <a:t>对于国际互联网的顺利发展具有重要的意义，</a:t>
            </a:r>
            <a:r>
              <a:rPr lang="en-US" altLang="zh-CN" b="1" dirty="0" smtClean="0">
                <a:latin typeface="Times New Roman" pitchFamily="18" charset="0"/>
                <a:ea typeface="宋体" pitchFamily="2" charset="-122"/>
                <a:cs typeface="Times New Roman" pitchFamily="18" charset="0"/>
              </a:rPr>
              <a:t>TCP/IP</a:t>
            </a:r>
            <a:r>
              <a:rPr lang="zh-CN" altLang="en-US" b="1" dirty="0" smtClean="0">
                <a:solidFill>
                  <a:srgbClr val="FF0000"/>
                </a:solidFill>
                <a:latin typeface="黑体" pitchFamily="49" charset="-122"/>
                <a:ea typeface="黑体" pitchFamily="49" charset="-122"/>
                <a:cs typeface="Times New Roman" pitchFamily="18" charset="0"/>
              </a:rPr>
              <a:t>开放性理念</a:t>
            </a:r>
            <a:r>
              <a:rPr lang="zh-CN" altLang="en-US" b="1" dirty="0" smtClean="0">
                <a:latin typeface="Times New Roman" pitchFamily="18" charset="0"/>
                <a:ea typeface="宋体" pitchFamily="2" charset="-122"/>
                <a:cs typeface="Times New Roman" pitchFamily="18" charset="0"/>
              </a:rPr>
              <a:t>成为</a:t>
            </a:r>
            <a:r>
              <a:rPr lang="en-US" altLang="zh-CN" b="1" dirty="0" smtClean="0">
                <a:latin typeface="Times New Roman" pitchFamily="18" charset="0"/>
                <a:ea typeface="宋体" pitchFamily="2" charset="-122"/>
                <a:cs typeface="Times New Roman" pitchFamily="18" charset="0"/>
              </a:rPr>
              <a:t>Internet</a:t>
            </a:r>
            <a:r>
              <a:rPr lang="zh-CN" altLang="en-US" b="1" dirty="0" smtClean="0">
                <a:latin typeface="Times New Roman" pitchFamily="18" charset="0"/>
                <a:ea typeface="宋体" pitchFamily="2" charset="-122"/>
                <a:cs typeface="Times New Roman" pitchFamily="18" charset="0"/>
              </a:rPr>
              <a:t>成功的决定性因素</a:t>
            </a:r>
          </a:p>
          <a:p>
            <a:pPr marL="342900" lvl="1" indent="-342900" eaLnBrk="1" hangingPunct="1">
              <a:lnSpc>
                <a:spcPct val="150000"/>
              </a:lnSpc>
              <a:buSzPct val="85000"/>
              <a:buFont typeface="Wingdings" pitchFamily="2" charset="2"/>
              <a:buChar char="n"/>
            </a:pPr>
            <a:r>
              <a:rPr lang="en-US" altLang="zh-CN" b="1" dirty="0" smtClean="0">
                <a:latin typeface="Times New Roman" pitchFamily="18" charset="0"/>
                <a:ea typeface="宋体" pitchFamily="2" charset="-122"/>
                <a:cs typeface="Times New Roman" pitchFamily="18" charset="0"/>
              </a:rPr>
              <a:t>Vinton G. Cerf</a:t>
            </a:r>
            <a:r>
              <a:rPr lang="zh-CN" altLang="en-US" b="1" dirty="0" smtClean="0">
                <a:latin typeface="Times New Roman" pitchFamily="18" charset="0"/>
                <a:ea typeface="宋体" pitchFamily="2" charset="-122"/>
                <a:cs typeface="Times New Roman" pitchFamily="18" charset="0"/>
              </a:rPr>
              <a:t>和</a:t>
            </a:r>
            <a:r>
              <a:rPr lang="en-US" altLang="zh-CN" b="1" dirty="0" smtClean="0">
                <a:latin typeface="Times New Roman" pitchFamily="18" charset="0"/>
                <a:ea typeface="宋体" pitchFamily="2" charset="-122"/>
                <a:cs typeface="Times New Roman" pitchFamily="18" charset="0"/>
              </a:rPr>
              <a:t>Robert E. Kahn</a:t>
            </a:r>
            <a:r>
              <a:rPr lang="zh-CN" altLang="en-US" b="1" dirty="0" smtClean="0">
                <a:latin typeface="Times New Roman" pitchFamily="18" charset="0"/>
                <a:ea typeface="宋体" pitchFamily="2" charset="-122"/>
                <a:cs typeface="Times New Roman" pitchFamily="18" charset="0"/>
              </a:rPr>
              <a:t>为</a:t>
            </a:r>
            <a:r>
              <a:rPr lang="en-US" altLang="zh-CN" b="1" dirty="0" smtClean="0">
                <a:latin typeface="Times New Roman" pitchFamily="18" charset="0"/>
                <a:ea typeface="宋体" pitchFamily="2" charset="-122"/>
                <a:cs typeface="Times New Roman" pitchFamily="18" charset="0"/>
              </a:rPr>
              <a:t>2004</a:t>
            </a:r>
            <a:r>
              <a:rPr lang="zh-CN" altLang="en-US" b="1" dirty="0" smtClean="0">
                <a:latin typeface="Times New Roman" pitchFamily="18" charset="0"/>
                <a:ea typeface="宋体" pitchFamily="2" charset="-122"/>
                <a:cs typeface="Times New Roman" pitchFamily="18" charset="0"/>
              </a:rPr>
              <a:t>年图灵奖获得者</a:t>
            </a:r>
            <a:endParaRPr lang="en-US" altLang="zh-CN" b="1" dirty="0" smtClean="0">
              <a:ea typeface="宋体" pitchFamily="2" charset="-122"/>
              <a:cs typeface="Times New Roman" pitchFamily="18" charset="0"/>
            </a:endParaRPr>
          </a:p>
          <a:p>
            <a:pPr marL="342900" lvl="1" indent="-342900" eaLnBrk="1" hangingPunct="1">
              <a:lnSpc>
                <a:spcPct val="150000"/>
              </a:lnSpc>
              <a:buSzPct val="85000"/>
              <a:buFont typeface="Wingdings" pitchFamily="2" charset="2"/>
              <a:buChar char="n"/>
            </a:pPr>
            <a:r>
              <a:rPr lang="en-US" altLang="zh-CN" b="1" dirty="0" smtClean="0">
                <a:latin typeface="Times New Roman" pitchFamily="18" charset="0"/>
                <a:ea typeface="宋体" pitchFamily="2" charset="-122"/>
                <a:cs typeface="Times New Roman" pitchFamily="18" charset="0"/>
              </a:rPr>
              <a:t>Vinton G. Cerf </a:t>
            </a:r>
            <a:r>
              <a:rPr lang="zh-CN" altLang="en-US" b="1" dirty="0" smtClean="0">
                <a:latin typeface="Times New Roman" pitchFamily="18" charset="0"/>
                <a:ea typeface="宋体" pitchFamily="2" charset="-122"/>
                <a:cs typeface="Times New Roman" pitchFamily="18" charset="0"/>
              </a:rPr>
              <a:t>博士是</a:t>
            </a:r>
            <a:r>
              <a:rPr lang="en-US" altLang="zh-CN" b="1" dirty="0" smtClean="0">
                <a:latin typeface="Times New Roman" pitchFamily="18" charset="0"/>
                <a:ea typeface="宋体" pitchFamily="2" charset="-122"/>
                <a:cs typeface="Times New Roman" pitchFamily="18" charset="0"/>
              </a:rPr>
              <a:t>Google</a:t>
            </a:r>
            <a:r>
              <a:rPr lang="zh-CN" altLang="en-US" b="1" dirty="0" smtClean="0">
                <a:latin typeface="Times New Roman" pitchFamily="18" charset="0"/>
                <a:ea typeface="宋体" pitchFamily="2" charset="-122"/>
                <a:cs typeface="Times New Roman" pitchFamily="18" charset="0"/>
              </a:rPr>
              <a:t>（谷歌）公司副总裁兼首席互联网专家</a:t>
            </a:r>
          </a:p>
        </p:txBody>
      </p:sp>
      <p:pic>
        <p:nvPicPr>
          <p:cNvPr id="14340" name="Picture 7" descr="cerf照片（2）"/>
          <p:cNvPicPr>
            <a:picLocks noChangeAspect="1" noChangeArrowheads="1"/>
          </p:cNvPicPr>
          <p:nvPr/>
        </p:nvPicPr>
        <p:blipFill>
          <a:blip r:embed="rId2"/>
          <a:srcRect/>
          <a:stretch>
            <a:fillRect/>
          </a:stretch>
        </p:blipFill>
        <p:spPr bwMode="auto">
          <a:xfrm>
            <a:off x="7092950" y="1377950"/>
            <a:ext cx="1676400" cy="2082800"/>
          </a:xfrm>
          <a:prstGeom prst="rect">
            <a:avLst/>
          </a:prstGeom>
          <a:noFill/>
          <a:ln w="9525">
            <a:noFill/>
            <a:miter lim="800000"/>
            <a:headEnd/>
            <a:tailEnd/>
          </a:ln>
        </p:spPr>
      </p:pic>
      <p:sp>
        <p:nvSpPr>
          <p:cNvPr id="14341" name="TextBox 5"/>
          <p:cNvSpPr txBox="1">
            <a:spLocks noChangeArrowheads="1"/>
          </p:cNvSpPr>
          <p:nvPr/>
        </p:nvSpPr>
        <p:spPr bwMode="auto">
          <a:xfrm>
            <a:off x="6711950" y="3359150"/>
            <a:ext cx="2444750" cy="708025"/>
          </a:xfrm>
          <a:prstGeom prst="rect">
            <a:avLst/>
          </a:prstGeom>
          <a:noFill/>
          <a:ln w="9525">
            <a:noFill/>
            <a:miter lim="800000"/>
            <a:headEnd/>
            <a:tailEnd/>
          </a:ln>
        </p:spPr>
        <p:txBody>
          <a:bodyPr>
            <a:spAutoFit/>
          </a:bodyPr>
          <a:lstStyle/>
          <a:p>
            <a:pPr algn="ctr" eaLnBrk="0" hangingPunct="0"/>
            <a:r>
              <a:rPr lang="en-US" altLang="zh-CN" sz="2000" b="1"/>
              <a:t>Vinton G. Cerf</a:t>
            </a:r>
          </a:p>
          <a:p>
            <a:pPr algn="ctr" eaLnBrk="0" hangingPunct="0"/>
            <a:r>
              <a:rPr lang="zh-CN" altLang="en-US" sz="2000" b="1"/>
              <a:t>温顿·瑟夫</a:t>
            </a:r>
            <a:endParaRPr lang="en-US" altLang="zh-CN" sz="2000" b="1"/>
          </a:p>
        </p:txBody>
      </p:sp>
      <p:pic>
        <p:nvPicPr>
          <p:cNvPr id="14342" name="Picture 8" descr="Photo of Robert Kahn"/>
          <p:cNvPicPr>
            <a:picLocks noChangeAspect="1" noChangeArrowheads="1"/>
          </p:cNvPicPr>
          <p:nvPr/>
        </p:nvPicPr>
        <p:blipFill>
          <a:blip r:embed="rId3" r:link="rId4"/>
          <a:srcRect/>
          <a:stretch>
            <a:fillRect/>
          </a:stretch>
        </p:blipFill>
        <p:spPr bwMode="auto">
          <a:xfrm>
            <a:off x="7092950" y="4089400"/>
            <a:ext cx="1676400" cy="2089150"/>
          </a:xfrm>
          <a:prstGeom prst="rect">
            <a:avLst/>
          </a:prstGeom>
          <a:noFill/>
          <a:ln w="9525">
            <a:noFill/>
            <a:miter lim="800000"/>
            <a:headEnd/>
            <a:tailEnd/>
          </a:ln>
        </p:spPr>
      </p:pic>
      <p:sp>
        <p:nvSpPr>
          <p:cNvPr id="14343" name="TextBox 5"/>
          <p:cNvSpPr txBox="1">
            <a:spLocks noChangeArrowheads="1"/>
          </p:cNvSpPr>
          <p:nvPr/>
        </p:nvSpPr>
        <p:spPr bwMode="auto">
          <a:xfrm>
            <a:off x="6711950" y="6040438"/>
            <a:ext cx="2444750" cy="769937"/>
          </a:xfrm>
          <a:prstGeom prst="rect">
            <a:avLst/>
          </a:prstGeom>
          <a:noFill/>
          <a:ln w="9525">
            <a:noFill/>
            <a:miter lim="800000"/>
            <a:headEnd/>
            <a:tailEnd/>
          </a:ln>
        </p:spPr>
        <p:txBody>
          <a:bodyPr>
            <a:spAutoFit/>
          </a:bodyPr>
          <a:lstStyle/>
          <a:p>
            <a:pPr algn="ctr" eaLnBrk="0" hangingPunct="0"/>
            <a:r>
              <a:rPr lang="en-US" altLang="zh-CN" sz="2000" b="1"/>
              <a:t>Robert</a:t>
            </a:r>
            <a:r>
              <a:rPr lang="en-US" altLang="zh-CN" sz="2400" b="1">
                <a:latin typeface="Arial Unicode MS" pitchFamily="34" charset="-122"/>
                <a:ea typeface="Arial Unicode MS" pitchFamily="34" charset="-122"/>
                <a:cs typeface="Arial Unicode MS" pitchFamily="34" charset="-122"/>
              </a:rPr>
              <a:t> </a:t>
            </a:r>
            <a:r>
              <a:rPr lang="en-US" altLang="zh-CN" sz="2000" b="1"/>
              <a:t>E. Kahn</a:t>
            </a:r>
          </a:p>
          <a:p>
            <a:pPr algn="ctr" eaLnBrk="0" hangingPunct="0"/>
            <a:r>
              <a:rPr lang="zh-CN" altLang="en-US" sz="2000" b="1"/>
              <a:t>罗伯特·卡恩</a:t>
            </a:r>
            <a:endParaRPr lang="en-US" altLang="zh-CN" sz="2000" b="1"/>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AutoShape 2"/>
          <p:cNvSpPr>
            <a:spLocks noChangeArrowheads="1"/>
          </p:cNvSpPr>
          <p:nvPr/>
        </p:nvSpPr>
        <p:spPr bwMode="auto">
          <a:xfrm>
            <a:off x="1693863" y="3506788"/>
            <a:ext cx="7246937" cy="2813050"/>
          </a:xfrm>
          <a:prstGeom prst="triangle">
            <a:avLst>
              <a:gd name="adj" fmla="val 50000"/>
            </a:avLst>
          </a:prstGeom>
          <a:solidFill>
            <a:srgbClr val="CC99FF"/>
          </a:solidFill>
          <a:ln w="9525">
            <a:solidFill>
              <a:schemeClr val="tx1"/>
            </a:solidFill>
            <a:miter lim="800000"/>
            <a:headEnd/>
            <a:tailEnd/>
          </a:ln>
        </p:spPr>
        <p:txBody>
          <a:bodyPr wrap="none" lIns="91577" tIns="45789" rIns="91577" bIns="45789" anchor="ctr"/>
          <a:lstStyle/>
          <a:p>
            <a:pPr algn="ctr" eaLnBrk="0" hangingPunct="0"/>
            <a:endParaRPr lang="zh-CN" altLang="en-US"/>
          </a:p>
        </p:txBody>
      </p:sp>
      <p:sp>
        <p:nvSpPr>
          <p:cNvPr id="137219" name="AutoShape 3"/>
          <p:cNvSpPr>
            <a:spLocks noChangeArrowheads="1"/>
          </p:cNvSpPr>
          <p:nvPr/>
        </p:nvSpPr>
        <p:spPr bwMode="auto">
          <a:xfrm flipV="1">
            <a:off x="1693863" y="1992313"/>
            <a:ext cx="7246937" cy="3101975"/>
          </a:xfrm>
          <a:prstGeom prst="triangle">
            <a:avLst>
              <a:gd name="adj" fmla="val 50000"/>
            </a:avLst>
          </a:prstGeom>
          <a:solidFill>
            <a:srgbClr val="CC99FF"/>
          </a:solidFill>
          <a:ln w="9525">
            <a:solidFill>
              <a:schemeClr val="tx1"/>
            </a:solidFill>
            <a:miter lim="800000"/>
            <a:headEnd/>
            <a:tailEnd/>
          </a:ln>
        </p:spPr>
        <p:txBody>
          <a:bodyPr wrap="none" lIns="91577" tIns="45789" rIns="91577" bIns="45789" anchor="ctr"/>
          <a:lstStyle/>
          <a:p>
            <a:pPr algn="ctr" eaLnBrk="0" hangingPunct="0"/>
            <a:endParaRPr lang="zh-CN" altLang="en-US"/>
          </a:p>
        </p:txBody>
      </p:sp>
      <p:sp>
        <p:nvSpPr>
          <p:cNvPr id="15364" name="Rectangle 4"/>
          <p:cNvSpPr>
            <a:spLocks noGrp="1" noChangeArrowheads="1"/>
          </p:cNvSpPr>
          <p:nvPr>
            <p:ph type="title"/>
          </p:nvPr>
        </p:nvSpPr>
        <p:spPr>
          <a:xfrm>
            <a:off x="387350" y="214313"/>
            <a:ext cx="7620000" cy="1087437"/>
          </a:xfrm>
        </p:spPr>
        <p:txBody>
          <a:bodyPr/>
          <a:lstStyle/>
          <a:p>
            <a:r>
              <a:rPr lang="zh-CN" altLang="en-US" smtClean="0">
                <a:latin typeface="Times New Roman" pitchFamily="18" charset="0"/>
                <a:ea typeface="宋体" pitchFamily="2" charset="-122"/>
                <a:cs typeface="Times New Roman" pitchFamily="18" charset="0"/>
              </a:rPr>
              <a:t>沙漏计时器形状的</a:t>
            </a:r>
            <a:r>
              <a:rPr lang="en-US" altLang="zh-CN" smtClean="0">
                <a:latin typeface="Times New Roman" pitchFamily="18" charset="0"/>
                <a:ea typeface="宋体" pitchFamily="2" charset="-122"/>
                <a:cs typeface="Times New Roman" pitchFamily="18" charset="0"/>
              </a:rPr>
              <a:t>TCP/IP</a:t>
            </a:r>
            <a:r>
              <a:rPr lang="zh-CN" altLang="en-US" smtClean="0">
                <a:latin typeface="Times New Roman" pitchFamily="18" charset="0"/>
                <a:ea typeface="宋体" pitchFamily="2" charset="-122"/>
                <a:cs typeface="Times New Roman" pitchFamily="18" charset="0"/>
              </a:rPr>
              <a:t>协议族</a:t>
            </a:r>
          </a:p>
        </p:txBody>
      </p:sp>
      <p:sp>
        <p:nvSpPr>
          <p:cNvPr id="137221" name="Rectangle 5"/>
          <p:cNvSpPr>
            <a:spLocks noChangeArrowheads="1"/>
          </p:cNvSpPr>
          <p:nvPr/>
        </p:nvSpPr>
        <p:spPr bwMode="auto">
          <a:xfrm>
            <a:off x="2797175" y="2184400"/>
            <a:ext cx="815975"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lIns="91577" tIns="45789" rIns="91577" bIns="45789" anchor="ctr"/>
          <a:lstStyle/>
          <a:p>
            <a:pPr algn="ctr" eaLnBrk="0" hangingPunct="0">
              <a:defRPr/>
            </a:pPr>
            <a:r>
              <a:rPr kumimoji="1" lang="en-US" altLang="zh-CN" sz="2000" dirty="0">
                <a:solidFill>
                  <a:srgbClr val="333399"/>
                </a:solidFill>
                <a:latin typeface="Arial" pitchFamily="34" charset="0"/>
                <a:ea typeface="黑体" pitchFamily="2" charset="-122"/>
              </a:rPr>
              <a:t>HTTP</a:t>
            </a:r>
          </a:p>
        </p:txBody>
      </p:sp>
      <p:sp>
        <p:nvSpPr>
          <p:cNvPr id="137222" name="Rectangle 6"/>
          <p:cNvSpPr>
            <a:spLocks noChangeArrowheads="1"/>
          </p:cNvSpPr>
          <p:nvPr/>
        </p:nvSpPr>
        <p:spPr bwMode="auto">
          <a:xfrm>
            <a:off x="4348163" y="2184400"/>
            <a:ext cx="817562"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lIns="91577" tIns="45789" rIns="91577" bIns="45789" anchor="ctr"/>
          <a:lstStyle/>
          <a:p>
            <a:pPr algn="ctr" eaLnBrk="0" hangingPunct="0">
              <a:defRPr/>
            </a:pPr>
            <a:r>
              <a:rPr kumimoji="1" lang="en-US" altLang="zh-CN" sz="2000" dirty="0">
                <a:solidFill>
                  <a:srgbClr val="333399"/>
                </a:solidFill>
                <a:latin typeface="Arial" pitchFamily="34" charset="0"/>
                <a:ea typeface="黑体" pitchFamily="2" charset="-122"/>
              </a:rPr>
              <a:t>SMTP</a:t>
            </a:r>
          </a:p>
        </p:txBody>
      </p:sp>
      <p:sp>
        <p:nvSpPr>
          <p:cNvPr id="137223" name="Rectangle 7"/>
          <p:cNvSpPr>
            <a:spLocks noChangeArrowheads="1"/>
          </p:cNvSpPr>
          <p:nvPr/>
        </p:nvSpPr>
        <p:spPr bwMode="auto">
          <a:xfrm>
            <a:off x="5491163" y="2184400"/>
            <a:ext cx="815975"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lIns="91577" tIns="45789" rIns="91577" bIns="45789" anchor="ctr"/>
          <a:lstStyle/>
          <a:p>
            <a:pPr algn="ctr" eaLnBrk="0" hangingPunct="0">
              <a:defRPr/>
            </a:pPr>
            <a:r>
              <a:rPr kumimoji="1" lang="en-US" altLang="zh-CN" sz="2000" dirty="0">
                <a:solidFill>
                  <a:srgbClr val="333399"/>
                </a:solidFill>
                <a:latin typeface="Arial" pitchFamily="34" charset="0"/>
                <a:ea typeface="黑体" pitchFamily="2" charset="-122"/>
              </a:rPr>
              <a:t>DNS</a:t>
            </a:r>
          </a:p>
        </p:txBody>
      </p:sp>
      <p:sp>
        <p:nvSpPr>
          <p:cNvPr id="137224" name="Rectangle 8"/>
          <p:cNvSpPr>
            <a:spLocks noChangeArrowheads="1"/>
          </p:cNvSpPr>
          <p:nvPr/>
        </p:nvSpPr>
        <p:spPr bwMode="auto">
          <a:xfrm>
            <a:off x="7040563" y="2184400"/>
            <a:ext cx="817562"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lIns="91577" tIns="45789" rIns="91577" bIns="45789" anchor="ctr"/>
          <a:lstStyle/>
          <a:p>
            <a:pPr algn="ctr" eaLnBrk="0" hangingPunct="0">
              <a:defRPr/>
            </a:pPr>
            <a:r>
              <a:rPr kumimoji="1" lang="en-US" altLang="zh-CN" sz="2000" dirty="0">
                <a:solidFill>
                  <a:srgbClr val="333399"/>
                </a:solidFill>
                <a:latin typeface="Arial" pitchFamily="34" charset="0"/>
                <a:ea typeface="黑体" pitchFamily="2" charset="-122"/>
              </a:rPr>
              <a:t>RTP</a:t>
            </a:r>
          </a:p>
        </p:txBody>
      </p:sp>
      <p:sp>
        <p:nvSpPr>
          <p:cNvPr id="137225" name="Rectangle 9"/>
          <p:cNvSpPr>
            <a:spLocks noChangeArrowheads="1"/>
          </p:cNvSpPr>
          <p:nvPr/>
        </p:nvSpPr>
        <p:spPr bwMode="auto">
          <a:xfrm>
            <a:off x="3532188" y="3130550"/>
            <a:ext cx="815975" cy="3937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lIns="91577" tIns="45789" rIns="91577" bIns="45789" anchor="ctr"/>
          <a:lstStyle/>
          <a:p>
            <a:pPr algn="ctr" eaLnBrk="0" hangingPunct="0">
              <a:defRPr/>
            </a:pPr>
            <a:r>
              <a:rPr kumimoji="1" lang="en-US" altLang="zh-CN" sz="2000" dirty="0">
                <a:solidFill>
                  <a:srgbClr val="333399"/>
                </a:solidFill>
                <a:latin typeface="Arial" pitchFamily="34" charset="0"/>
                <a:ea typeface="黑体" pitchFamily="2" charset="-122"/>
              </a:rPr>
              <a:t>TCP</a:t>
            </a:r>
          </a:p>
        </p:txBody>
      </p:sp>
      <p:sp>
        <p:nvSpPr>
          <p:cNvPr id="137226" name="Rectangle 10"/>
          <p:cNvSpPr>
            <a:spLocks noChangeArrowheads="1"/>
          </p:cNvSpPr>
          <p:nvPr/>
        </p:nvSpPr>
        <p:spPr bwMode="auto">
          <a:xfrm>
            <a:off x="6307138" y="3130550"/>
            <a:ext cx="815975" cy="3937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lIns="91577" tIns="45789" rIns="91577" bIns="45789" anchor="ctr"/>
          <a:lstStyle/>
          <a:p>
            <a:pPr algn="ctr" eaLnBrk="0" hangingPunct="0">
              <a:defRPr/>
            </a:pPr>
            <a:r>
              <a:rPr kumimoji="1" lang="en-US" altLang="zh-CN" sz="2000" dirty="0">
                <a:solidFill>
                  <a:srgbClr val="333399"/>
                </a:solidFill>
                <a:latin typeface="Arial" pitchFamily="34" charset="0"/>
                <a:ea typeface="黑体" pitchFamily="2" charset="-122"/>
              </a:rPr>
              <a:t>UDP</a:t>
            </a:r>
          </a:p>
        </p:txBody>
      </p:sp>
      <p:sp>
        <p:nvSpPr>
          <p:cNvPr id="137227" name="Rectangle 11"/>
          <p:cNvSpPr>
            <a:spLocks noChangeArrowheads="1"/>
          </p:cNvSpPr>
          <p:nvPr/>
        </p:nvSpPr>
        <p:spPr bwMode="auto">
          <a:xfrm>
            <a:off x="4918075" y="4237038"/>
            <a:ext cx="817563" cy="393700"/>
          </a:xfrm>
          <a:prstGeom prst="rect">
            <a:avLst/>
          </a:prstGeom>
          <a:solidFill>
            <a:srgbClr val="FF99FF"/>
          </a:solidFill>
          <a:ln w="9525">
            <a:solidFill>
              <a:schemeClr val="tx1"/>
            </a:solidFill>
            <a:miter lim="800000"/>
            <a:headEnd/>
            <a:tailEnd/>
          </a:ln>
          <a:effectLst>
            <a:outerShdw dist="35921" dir="2700000" algn="ctr" rotWithShape="0">
              <a:schemeClr val="bg2"/>
            </a:outerShdw>
          </a:effectLst>
        </p:spPr>
        <p:txBody>
          <a:bodyPr wrap="none" lIns="91577" tIns="45789" rIns="91577" bIns="45789" anchor="ctr"/>
          <a:lstStyle/>
          <a:p>
            <a:pPr algn="ctr" eaLnBrk="0" hangingPunct="0">
              <a:defRPr/>
            </a:pPr>
            <a:r>
              <a:rPr kumimoji="1" lang="en-US" altLang="zh-CN" sz="2000" dirty="0">
                <a:solidFill>
                  <a:srgbClr val="333399"/>
                </a:solidFill>
                <a:latin typeface="Arial" pitchFamily="34" charset="0"/>
                <a:ea typeface="黑体" pitchFamily="2" charset="-122"/>
              </a:rPr>
              <a:t>IP</a:t>
            </a:r>
          </a:p>
        </p:txBody>
      </p:sp>
      <p:sp>
        <p:nvSpPr>
          <p:cNvPr id="137228" name="Rectangle 12"/>
          <p:cNvSpPr>
            <a:spLocks noChangeArrowheads="1"/>
          </p:cNvSpPr>
          <p:nvPr/>
        </p:nvSpPr>
        <p:spPr bwMode="auto">
          <a:xfrm>
            <a:off x="2797175" y="5518150"/>
            <a:ext cx="1308100" cy="550863"/>
          </a:xfrm>
          <a:prstGeom prst="rect">
            <a:avLst/>
          </a:prstGeom>
          <a:solidFill>
            <a:srgbClr val="99FF66"/>
          </a:solidFill>
          <a:ln w="9525">
            <a:solidFill>
              <a:schemeClr val="tx1"/>
            </a:solidFill>
            <a:miter lim="800000"/>
            <a:headEnd/>
            <a:tailEnd/>
          </a:ln>
          <a:effectLst>
            <a:outerShdw dist="35921" dir="2700000" algn="ctr" rotWithShape="0">
              <a:schemeClr val="bg2"/>
            </a:outerShdw>
          </a:effectLst>
        </p:spPr>
        <p:txBody>
          <a:bodyPr wrap="none" lIns="91577" tIns="45789" rIns="91577" bIns="45789" anchor="ctr"/>
          <a:lstStyle/>
          <a:p>
            <a:pPr algn="ctr" eaLnBrk="0" hangingPunct="0">
              <a:defRPr/>
            </a:pPr>
            <a:endParaRPr kumimoji="1" lang="zh-CN" altLang="zh-CN" sz="1600"/>
          </a:p>
        </p:txBody>
      </p:sp>
      <p:sp>
        <p:nvSpPr>
          <p:cNvPr id="137229" name="Rectangle 13"/>
          <p:cNvSpPr>
            <a:spLocks noChangeArrowheads="1"/>
          </p:cNvSpPr>
          <p:nvPr/>
        </p:nvSpPr>
        <p:spPr bwMode="auto">
          <a:xfrm>
            <a:off x="4511675" y="5518150"/>
            <a:ext cx="1304925" cy="550863"/>
          </a:xfrm>
          <a:prstGeom prst="rect">
            <a:avLst/>
          </a:prstGeom>
          <a:solidFill>
            <a:srgbClr val="99FF66"/>
          </a:solidFill>
          <a:ln w="9525">
            <a:solidFill>
              <a:schemeClr val="tx1"/>
            </a:solidFill>
            <a:miter lim="800000"/>
            <a:headEnd/>
            <a:tailEnd/>
          </a:ln>
          <a:effectLst>
            <a:outerShdw dist="35921" dir="2700000" algn="ctr" rotWithShape="0">
              <a:schemeClr val="bg2"/>
            </a:outerShdw>
          </a:effectLst>
        </p:spPr>
        <p:txBody>
          <a:bodyPr wrap="none" lIns="91577" tIns="45789" rIns="91577" bIns="45789" anchor="ctr"/>
          <a:lstStyle/>
          <a:p>
            <a:pPr algn="ctr" eaLnBrk="0" hangingPunct="0">
              <a:defRPr/>
            </a:pPr>
            <a:endParaRPr kumimoji="1" lang="zh-CN" altLang="zh-CN" sz="1600"/>
          </a:p>
        </p:txBody>
      </p:sp>
      <p:sp>
        <p:nvSpPr>
          <p:cNvPr id="137230" name="Rectangle 14"/>
          <p:cNvSpPr>
            <a:spLocks noChangeArrowheads="1"/>
          </p:cNvSpPr>
          <p:nvPr/>
        </p:nvSpPr>
        <p:spPr bwMode="auto">
          <a:xfrm>
            <a:off x="6553200" y="5518150"/>
            <a:ext cx="1304925" cy="550863"/>
          </a:xfrm>
          <a:prstGeom prst="rect">
            <a:avLst/>
          </a:prstGeom>
          <a:solidFill>
            <a:srgbClr val="99FF66"/>
          </a:solidFill>
          <a:ln w="9525">
            <a:solidFill>
              <a:schemeClr val="tx1"/>
            </a:solidFill>
            <a:miter lim="800000"/>
            <a:headEnd/>
            <a:tailEnd/>
          </a:ln>
          <a:effectLst>
            <a:outerShdw dist="35921" dir="2700000" algn="ctr" rotWithShape="0">
              <a:schemeClr val="bg2"/>
            </a:outerShdw>
          </a:effectLst>
        </p:spPr>
        <p:txBody>
          <a:bodyPr wrap="none" lIns="91577" tIns="45789" rIns="91577" bIns="45789" anchor="ctr"/>
          <a:lstStyle/>
          <a:p>
            <a:pPr algn="ctr" eaLnBrk="0" hangingPunct="0">
              <a:defRPr/>
            </a:pPr>
            <a:endParaRPr kumimoji="1" lang="zh-CN" altLang="zh-CN" sz="1600"/>
          </a:p>
        </p:txBody>
      </p:sp>
      <p:sp>
        <p:nvSpPr>
          <p:cNvPr id="15375" name="Line 15"/>
          <p:cNvSpPr>
            <a:spLocks noChangeShapeType="1"/>
          </p:cNvSpPr>
          <p:nvPr/>
        </p:nvSpPr>
        <p:spPr bwMode="auto">
          <a:xfrm>
            <a:off x="839788" y="4948238"/>
            <a:ext cx="7343775" cy="0"/>
          </a:xfrm>
          <a:prstGeom prst="line">
            <a:avLst/>
          </a:prstGeom>
          <a:noFill/>
          <a:ln w="9525">
            <a:solidFill>
              <a:schemeClr val="tx1"/>
            </a:solidFill>
            <a:prstDash val="dash"/>
            <a:round/>
            <a:headEnd/>
            <a:tailEnd/>
          </a:ln>
        </p:spPr>
        <p:txBody>
          <a:bodyPr lIns="91577" tIns="45789" rIns="91577" bIns="45789"/>
          <a:lstStyle/>
          <a:p>
            <a:endParaRPr lang="zh-CN" altLang="en-US"/>
          </a:p>
        </p:txBody>
      </p:sp>
      <p:sp>
        <p:nvSpPr>
          <p:cNvPr id="15376" name="Line 16"/>
          <p:cNvSpPr>
            <a:spLocks noChangeShapeType="1"/>
          </p:cNvSpPr>
          <p:nvPr/>
        </p:nvSpPr>
        <p:spPr bwMode="auto">
          <a:xfrm>
            <a:off x="839788" y="3922713"/>
            <a:ext cx="7343775" cy="0"/>
          </a:xfrm>
          <a:prstGeom prst="line">
            <a:avLst/>
          </a:prstGeom>
          <a:noFill/>
          <a:ln w="9525">
            <a:solidFill>
              <a:schemeClr val="tx1"/>
            </a:solidFill>
            <a:prstDash val="dash"/>
            <a:round/>
            <a:headEnd/>
            <a:tailEnd/>
          </a:ln>
        </p:spPr>
        <p:txBody>
          <a:bodyPr lIns="91577" tIns="45789" rIns="91577" bIns="45789"/>
          <a:lstStyle/>
          <a:p>
            <a:endParaRPr lang="zh-CN" altLang="en-US"/>
          </a:p>
        </p:txBody>
      </p:sp>
      <p:sp>
        <p:nvSpPr>
          <p:cNvPr id="15377" name="Line 17"/>
          <p:cNvSpPr>
            <a:spLocks noChangeShapeType="1"/>
          </p:cNvSpPr>
          <p:nvPr/>
        </p:nvSpPr>
        <p:spPr bwMode="auto">
          <a:xfrm>
            <a:off x="839788" y="2892425"/>
            <a:ext cx="7343775" cy="0"/>
          </a:xfrm>
          <a:prstGeom prst="line">
            <a:avLst/>
          </a:prstGeom>
          <a:noFill/>
          <a:ln w="9525">
            <a:solidFill>
              <a:schemeClr val="tx1"/>
            </a:solidFill>
            <a:prstDash val="dash"/>
            <a:round/>
            <a:headEnd/>
            <a:tailEnd/>
          </a:ln>
        </p:spPr>
        <p:txBody>
          <a:bodyPr lIns="91577" tIns="45789" rIns="91577" bIns="45789"/>
          <a:lstStyle/>
          <a:p>
            <a:endParaRPr lang="zh-CN" altLang="en-US"/>
          </a:p>
        </p:txBody>
      </p:sp>
      <p:sp>
        <p:nvSpPr>
          <p:cNvPr id="15378" name="Text Box 18"/>
          <p:cNvSpPr txBox="1">
            <a:spLocks noChangeArrowheads="1"/>
          </p:cNvSpPr>
          <p:nvPr/>
        </p:nvSpPr>
        <p:spPr bwMode="auto">
          <a:xfrm>
            <a:off x="1082675" y="4192588"/>
            <a:ext cx="954088" cy="400050"/>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Arial" pitchFamily="34" charset="0"/>
                <a:ea typeface="黑体" pitchFamily="49" charset="-122"/>
              </a:rPr>
              <a:t>互连层</a:t>
            </a:r>
          </a:p>
        </p:txBody>
      </p:sp>
      <p:sp>
        <p:nvSpPr>
          <p:cNvPr id="15379" name="Text Box 19"/>
          <p:cNvSpPr txBox="1">
            <a:spLocks noChangeArrowheads="1"/>
          </p:cNvSpPr>
          <p:nvPr/>
        </p:nvSpPr>
        <p:spPr bwMode="auto">
          <a:xfrm>
            <a:off x="828675" y="5454650"/>
            <a:ext cx="1455738" cy="398463"/>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Arial" pitchFamily="34" charset="0"/>
                <a:ea typeface="黑体" pitchFamily="49" charset="-122"/>
              </a:rPr>
              <a:t>网络接口层</a:t>
            </a:r>
          </a:p>
        </p:txBody>
      </p:sp>
      <p:sp>
        <p:nvSpPr>
          <p:cNvPr id="15380" name="Text Box 20"/>
          <p:cNvSpPr txBox="1">
            <a:spLocks noChangeArrowheads="1"/>
          </p:cNvSpPr>
          <p:nvPr/>
        </p:nvSpPr>
        <p:spPr bwMode="auto">
          <a:xfrm>
            <a:off x="1084263" y="3182938"/>
            <a:ext cx="947737" cy="396875"/>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Arial" pitchFamily="34" charset="0"/>
                <a:ea typeface="黑体" pitchFamily="49" charset="-122"/>
              </a:rPr>
              <a:t>运输层</a:t>
            </a:r>
          </a:p>
        </p:txBody>
      </p:sp>
      <p:sp>
        <p:nvSpPr>
          <p:cNvPr id="15381" name="Text Box 21"/>
          <p:cNvSpPr txBox="1">
            <a:spLocks noChangeArrowheads="1"/>
          </p:cNvSpPr>
          <p:nvPr/>
        </p:nvSpPr>
        <p:spPr bwMode="auto">
          <a:xfrm>
            <a:off x="1136650" y="2173288"/>
            <a:ext cx="947738" cy="396875"/>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Arial" pitchFamily="34" charset="0"/>
                <a:ea typeface="黑体" pitchFamily="49" charset="-122"/>
              </a:rPr>
              <a:t>应用层</a:t>
            </a:r>
          </a:p>
        </p:txBody>
      </p:sp>
      <p:sp>
        <p:nvSpPr>
          <p:cNvPr id="15382" name="Text Box 22"/>
          <p:cNvSpPr txBox="1">
            <a:spLocks noChangeArrowheads="1"/>
          </p:cNvSpPr>
          <p:nvPr/>
        </p:nvSpPr>
        <p:spPr bwMode="auto">
          <a:xfrm>
            <a:off x="3740150" y="2098675"/>
            <a:ext cx="439738" cy="398463"/>
          </a:xfrm>
          <a:prstGeom prst="rect">
            <a:avLst/>
          </a:prstGeom>
          <a:noFill/>
          <a:ln w="9525">
            <a:noFill/>
            <a:miter lim="800000"/>
            <a:headEnd/>
            <a:tailEnd/>
          </a:ln>
        </p:spPr>
        <p:txBody>
          <a:bodyPr wrap="none" lIns="91577" tIns="45789" rIns="91577" bIns="45789">
            <a:spAutoFit/>
          </a:bodyPr>
          <a:lstStyle/>
          <a:p>
            <a:pPr algn="ctr" eaLnBrk="0" hangingPunct="0"/>
            <a:r>
              <a:rPr kumimoji="1" lang="en-US" altLang="zh-CN" sz="2000" b="1">
                <a:solidFill>
                  <a:srgbClr val="333399"/>
                </a:solidFill>
                <a:ea typeface="黑体" pitchFamily="49" charset="-122"/>
              </a:rPr>
              <a:t>…</a:t>
            </a:r>
          </a:p>
        </p:txBody>
      </p:sp>
      <p:sp>
        <p:nvSpPr>
          <p:cNvPr id="15383" name="Text Box 23"/>
          <p:cNvSpPr txBox="1">
            <a:spLocks noChangeArrowheads="1"/>
          </p:cNvSpPr>
          <p:nvPr/>
        </p:nvSpPr>
        <p:spPr bwMode="auto">
          <a:xfrm>
            <a:off x="6440488" y="2098675"/>
            <a:ext cx="438150" cy="398463"/>
          </a:xfrm>
          <a:prstGeom prst="rect">
            <a:avLst/>
          </a:prstGeom>
          <a:noFill/>
          <a:ln w="9525">
            <a:noFill/>
            <a:miter lim="800000"/>
            <a:headEnd/>
            <a:tailEnd/>
          </a:ln>
        </p:spPr>
        <p:txBody>
          <a:bodyPr wrap="none" lIns="91577" tIns="45789" rIns="91577" bIns="45789">
            <a:spAutoFit/>
          </a:bodyPr>
          <a:lstStyle/>
          <a:p>
            <a:pPr algn="ctr" eaLnBrk="0" hangingPunct="0"/>
            <a:r>
              <a:rPr kumimoji="1" lang="en-US" altLang="zh-CN" sz="2000" b="1">
                <a:solidFill>
                  <a:srgbClr val="333399"/>
                </a:solidFill>
                <a:ea typeface="黑体" pitchFamily="49" charset="-122"/>
              </a:rPr>
              <a:t>…</a:t>
            </a:r>
          </a:p>
        </p:txBody>
      </p:sp>
      <p:sp>
        <p:nvSpPr>
          <p:cNvPr id="15384" name="Text Box 24"/>
          <p:cNvSpPr txBox="1">
            <a:spLocks noChangeArrowheads="1"/>
          </p:cNvSpPr>
          <p:nvPr/>
        </p:nvSpPr>
        <p:spPr bwMode="auto">
          <a:xfrm>
            <a:off x="5984875" y="5502275"/>
            <a:ext cx="388938" cy="338138"/>
          </a:xfrm>
          <a:prstGeom prst="rect">
            <a:avLst/>
          </a:prstGeom>
          <a:noFill/>
          <a:ln w="9525">
            <a:noFill/>
            <a:miter lim="800000"/>
            <a:headEnd/>
            <a:tailEnd/>
          </a:ln>
        </p:spPr>
        <p:txBody>
          <a:bodyPr wrap="none" lIns="91577" tIns="45789" rIns="91577" bIns="45789">
            <a:spAutoFit/>
          </a:bodyPr>
          <a:lstStyle/>
          <a:p>
            <a:pPr algn="ctr" eaLnBrk="0" hangingPunct="0"/>
            <a:r>
              <a:rPr kumimoji="1" lang="en-US" altLang="zh-CN" sz="1600" b="1"/>
              <a:t>…</a:t>
            </a:r>
          </a:p>
        </p:txBody>
      </p:sp>
      <p:sp>
        <p:nvSpPr>
          <p:cNvPr id="15385" name="Line 25"/>
          <p:cNvSpPr>
            <a:spLocks noChangeShapeType="1"/>
          </p:cNvSpPr>
          <p:nvPr/>
        </p:nvSpPr>
        <p:spPr bwMode="auto">
          <a:xfrm>
            <a:off x="3194050" y="2605088"/>
            <a:ext cx="509588" cy="549275"/>
          </a:xfrm>
          <a:prstGeom prst="line">
            <a:avLst/>
          </a:prstGeom>
          <a:noFill/>
          <a:ln w="28575">
            <a:solidFill>
              <a:srgbClr val="333399"/>
            </a:solidFill>
            <a:round/>
            <a:headEnd type="triangle" w="med" len="lg"/>
            <a:tailEnd type="triangle" w="med" len="lg"/>
          </a:ln>
        </p:spPr>
        <p:txBody>
          <a:bodyPr lIns="91577" tIns="45789" rIns="91577" bIns="45789"/>
          <a:lstStyle/>
          <a:p>
            <a:endParaRPr lang="zh-CN" altLang="en-US"/>
          </a:p>
        </p:txBody>
      </p:sp>
      <p:sp>
        <p:nvSpPr>
          <p:cNvPr id="15386" name="Line 26"/>
          <p:cNvSpPr>
            <a:spLocks noChangeShapeType="1"/>
          </p:cNvSpPr>
          <p:nvPr/>
        </p:nvSpPr>
        <p:spPr bwMode="auto">
          <a:xfrm>
            <a:off x="5881688" y="2622550"/>
            <a:ext cx="588962" cy="496888"/>
          </a:xfrm>
          <a:prstGeom prst="line">
            <a:avLst/>
          </a:prstGeom>
          <a:noFill/>
          <a:ln w="28575">
            <a:solidFill>
              <a:srgbClr val="333399"/>
            </a:solidFill>
            <a:round/>
            <a:headEnd type="triangle" w="med" len="lg"/>
            <a:tailEnd type="triangle" w="med" len="lg"/>
          </a:ln>
        </p:spPr>
        <p:txBody>
          <a:bodyPr lIns="91577" tIns="45789" rIns="91577" bIns="45789"/>
          <a:lstStyle/>
          <a:p>
            <a:endParaRPr lang="zh-CN" altLang="en-US"/>
          </a:p>
        </p:txBody>
      </p:sp>
      <p:sp>
        <p:nvSpPr>
          <p:cNvPr id="15387" name="Line 27"/>
          <p:cNvSpPr>
            <a:spLocks noChangeShapeType="1"/>
          </p:cNvSpPr>
          <p:nvPr/>
        </p:nvSpPr>
        <p:spPr bwMode="auto">
          <a:xfrm flipH="1">
            <a:off x="4157663" y="2606675"/>
            <a:ext cx="584200" cy="522288"/>
          </a:xfrm>
          <a:prstGeom prst="line">
            <a:avLst/>
          </a:prstGeom>
          <a:noFill/>
          <a:ln w="28575">
            <a:solidFill>
              <a:srgbClr val="333399"/>
            </a:solidFill>
            <a:round/>
            <a:headEnd type="triangle" w="med" len="lg"/>
            <a:tailEnd type="triangle" w="med" len="lg"/>
          </a:ln>
        </p:spPr>
        <p:txBody>
          <a:bodyPr lIns="91577" tIns="45789" rIns="91577" bIns="45789"/>
          <a:lstStyle/>
          <a:p>
            <a:endParaRPr lang="zh-CN" altLang="en-US"/>
          </a:p>
        </p:txBody>
      </p:sp>
      <p:sp>
        <p:nvSpPr>
          <p:cNvPr id="15388" name="Line 28"/>
          <p:cNvSpPr>
            <a:spLocks noChangeShapeType="1"/>
          </p:cNvSpPr>
          <p:nvPr/>
        </p:nvSpPr>
        <p:spPr bwMode="auto">
          <a:xfrm flipH="1">
            <a:off x="6875463" y="2606675"/>
            <a:ext cx="574675" cy="528638"/>
          </a:xfrm>
          <a:prstGeom prst="line">
            <a:avLst/>
          </a:prstGeom>
          <a:noFill/>
          <a:ln w="28575">
            <a:solidFill>
              <a:srgbClr val="333399"/>
            </a:solidFill>
            <a:round/>
            <a:headEnd type="triangle" w="med" len="lg"/>
            <a:tailEnd type="triangle" w="med" len="lg"/>
          </a:ln>
        </p:spPr>
        <p:txBody>
          <a:bodyPr lIns="91577" tIns="45789" rIns="91577" bIns="45789"/>
          <a:lstStyle/>
          <a:p>
            <a:endParaRPr lang="zh-CN" altLang="en-US"/>
          </a:p>
        </p:txBody>
      </p:sp>
      <p:sp>
        <p:nvSpPr>
          <p:cNvPr id="15389" name="Line 29"/>
          <p:cNvSpPr>
            <a:spLocks noChangeShapeType="1"/>
          </p:cNvSpPr>
          <p:nvPr/>
        </p:nvSpPr>
        <p:spPr bwMode="auto">
          <a:xfrm>
            <a:off x="3935413" y="3556000"/>
            <a:ext cx="1150937" cy="663575"/>
          </a:xfrm>
          <a:prstGeom prst="line">
            <a:avLst/>
          </a:prstGeom>
          <a:noFill/>
          <a:ln w="28575">
            <a:solidFill>
              <a:srgbClr val="333399"/>
            </a:solidFill>
            <a:round/>
            <a:headEnd type="triangle" w="med" len="lg"/>
            <a:tailEnd type="triangle" w="med" len="lg"/>
          </a:ln>
        </p:spPr>
        <p:txBody>
          <a:bodyPr lIns="91577" tIns="45789" rIns="91577" bIns="45789"/>
          <a:lstStyle/>
          <a:p>
            <a:endParaRPr lang="zh-CN" altLang="en-US"/>
          </a:p>
        </p:txBody>
      </p:sp>
      <p:sp>
        <p:nvSpPr>
          <p:cNvPr id="15390" name="Line 30"/>
          <p:cNvSpPr>
            <a:spLocks noChangeShapeType="1"/>
          </p:cNvSpPr>
          <p:nvPr/>
        </p:nvSpPr>
        <p:spPr bwMode="auto">
          <a:xfrm flipH="1">
            <a:off x="5572125" y="3571875"/>
            <a:ext cx="1154113" cy="649288"/>
          </a:xfrm>
          <a:prstGeom prst="line">
            <a:avLst/>
          </a:prstGeom>
          <a:noFill/>
          <a:ln w="28575">
            <a:solidFill>
              <a:srgbClr val="333399"/>
            </a:solidFill>
            <a:round/>
            <a:headEnd type="triangle" w="med" len="lg"/>
            <a:tailEnd type="triangle" w="med" len="lg"/>
          </a:ln>
        </p:spPr>
        <p:txBody>
          <a:bodyPr lIns="91577" tIns="45789" rIns="91577" bIns="45789"/>
          <a:lstStyle/>
          <a:p>
            <a:endParaRPr lang="zh-CN" altLang="en-US"/>
          </a:p>
        </p:txBody>
      </p:sp>
      <p:sp>
        <p:nvSpPr>
          <p:cNvPr id="15391" name="Line 31"/>
          <p:cNvSpPr>
            <a:spLocks noChangeShapeType="1"/>
          </p:cNvSpPr>
          <p:nvPr/>
        </p:nvSpPr>
        <p:spPr bwMode="auto">
          <a:xfrm>
            <a:off x="5616575" y="4684713"/>
            <a:ext cx="1628775" cy="841375"/>
          </a:xfrm>
          <a:prstGeom prst="line">
            <a:avLst/>
          </a:prstGeom>
          <a:noFill/>
          <a:ln w="28575">
            <a:solidFill>
              <a:srgbClr val="333399"/>
            </a:solidFill>
            <a:round/>
            <a:headEnd type="triangle" w="med" len="lg"/>
            <a:tailEnd type="triangle" w="med" len="lg"/>
          </a:ln>
        </p:spPr>
        <p:txBody>
          <a:bodyPr lIns="91577" tIns="45789" rIns="91577" bIns="45789"/>
          <a:lstStyle/>
          <a:p>
            <a:endParaRPr lang="zh-CN" altLang="en-US"/>
          </a:p>
        </p:txBody>
      </p:sp>
      <p:sp>
        <p:nvSpPr>
          <p:cNvPr id="15392" name="Line 32"/>
          <p:cNvSpPr>
            <a:spLocks noChangeShapeType="1"/>
          </p:cNvSpPr>
          <p:nvPr/>
        </p:nvSpPr>
        <p:spPr bwMode="auto">
          <a:xfrm flipH="1">
            <a:off x="3352800" y="4675188"/>
            <a:ext cx="1647825" cy="850900"/>
          </a:xfrm>
          <a:prstGeom prst="line">
            <a:avLst/>
          </a:prstGeom>
          <a:noFill/>
          <a:ln w="28575">
            <a:solidFill>
              <a:srgbClr val="333399"/>
            </a:solidFill>
            <a:round/>
            <a:headEnd type="triangle" w="med" len="lg"/>
            <a:tailEnd type="triangle" w="med" len="lg"/>
          </a:ln>
        </p:spPr>
        <p:txBody>
          <a:bodyPr lIns="91577" tIns="45789" rIns="91577" bIns="45789"/>
          <a:lstStyle/>
          <a:p>
            <a:endParaRPr lang="zh-CN" altLang="en-US"/>
          </a:p>
        </p:txBody>
      </p:sp>
      <p:sp>
        <p:nvSpPr>
          <p:cNvPr id="15393" name="Line 33"/>
          <p:cNvSpPr>
            <a:spLocks noChangeShapeType="1"/>
          </p:cNvSpPr>
          <p:nvPr/>
        </p:nvSpPr>
        <p:spPr bwMode="auto">
          <a:xfrm flipH="1">
            <a:off x="5083175" y="4630738"/>
            <a:ext cx="246063" cy="895350"/>
          </a:xfrm>
          <a:prstGeom prst="line">
            <a:avLst/>
          </a:prstGeom>
          <a:noFill/>
          <a:ln w="28575">
            <a:solidFill>
              <a:srgbClr val="333399"/>
            </a:solidFill>
            <a:round/>
            <a:headEnd type="triangle" w="med" len="lg"/>
            <a:tailEnd type="triangle" w="med" len="lg"/>
          </a:ln>
        </p:spPr>
        <p:txBody>
          <a:bodyPr lIns="91577" tIns="45789" rIns="91577" bIns="45789"/>
          <a:lstStyle/>
          <a:p>
            <a:endParaRPr lang="zh-CN" altLang="en-US"/>
          </a:p>
        </p:txBody>
      </p:sp>
      <p:sp>
        <p:nvSpPr>
          <p:cNvPr id="15394" name="Text Box 34"/>
          <p:cNvSpPr txBox="1">
            <a:spLocks noChangeArrowheads="1"/>
          </p:cNvSpPr>
          <p:nvPr/>
        </p:nvSpPr>
        <p:spPr bwMode="auto">
          <a:xfrm>
            <a:off x="2751138" y="5616575"/>
            <a:ext cx="1379537" cy="396875"/>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Arial" pitchFamily="34" charset="0"/>
                <a:ea typeface="黑体" pitchFamily="49" charset="-122"/>
              </a:rPr>
              <a:t>网络接口</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1</a:t>
            </a:r>
          </a:p>
        </p:txBody>
      </p:sp>
      <p:sp>
        <p:nvSpPr>
          <p:cNvPr id="15395" name="Text Box 35"/>
          <p:cNvSpPr txBox="1">
            <a:spLocks noChangeArrowheads="1"/>
          </p:cNvSpPr>
          <p:nvPr/>
        </p:nvSpPr>
        <p:spPr bwMode="auto">
          <a:xfrm>
            <a:off x="4471988" y="5584825"/>
            <a:ext cx="1377950" cy="396875"/>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Arial" pitchFamily="34" charset="0"/>
                <a:ea typeface="黑体" pitchFamily="49" charset="-122"/>
              </a:rPr>
              <a:t>网络接口</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2</a:t>
            </a:r>
          </a:p>
        </p:txBody>
      </p:sp>
      <p:sp>
        <p:nvSpPr>
          <p:cNvPr id="15396" name="Text Box 36"/>
          <p:cNvSpPr txBox="1">
            <a:spLocks noChangeArrowheads="1"/>
          </p:cNvSpPr>
          <p:nvPr/>
        </p:nvSpPr>
        <p:spPr bwMode="auto">
          <a:xfrm>
            <a:off x="6526213" y="5562600"/>
            <a:ext cx="1377950" cy="398463"/>
          </a:xfrm>
          <a:prstGeom prst="rect">
            <a:avLst/>
          </a:prstGeom>
          <a:noFill/>
          <a:ln w="9525">
            <a:noFill/>
            <a:miter lim="800000"/>
            <a:headEnd/>
            <a:tailEnd/>
          </a:ln>
        </p:spPr>
        <p:txBody>
          <a:bodyPr wrap="none" lIns="91577" tIns="45789" rIns="91577" bIns="45789">
            <a:spAutoFit/>
          </a:bodyPr>
          <a:lstStyle/>
          <a:p>
            <a:pPr algn="ctr" eaLnBrk="0" hangingPunct="0"/>
            <a:r>
              <a:rPr kumimoji="1" lang="zh-CN" altLang="en-US" sz="2000">
                <a:solidFill>
                  <a:srgbClr val="333399"/>
                </a:solidFill>
                <a:latin typeface="Arial" pitchFamily="34" charset="0"/>
                <a:ea typeface="黑体" pitchFamily="49" charset="-122"/>
              </a:rPr>
              <a:t>网络接口</a:t>
            </a:r>
            <a:r>
              <a:rPr kumimoji="1" lang="zh-CN" altLang="en-US" sz="10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3</a:t>
            </a:r>
          </a:p>
        </p:txBody>
      </p:sp>
      <p:sp>
        <p:nvSpPr>
          <p:cNvPr id="137253" name="Text Box 37"/>
          <p:cNvSpPr txBox="1">
            <a:spLocks noChangeArrowheads="1"/>
          </p:cNvSpPr>
          <p:nvPr/>
        </p:nvSpPr>
        <p:spPr bwMode="auto">
          <a:xfrm>
            <a:off x="463550" y="387350"/>
            <a:ext cx="7269163" cy="1262063"/>
          </a:xfrm>
          <a:prstGeom prst="rect">
            <a:avLst/>
          </a:prstGeom>
          <a:solidFill>
            <a:srgbClr val="FFFFCC"/>
          </a:solidFill>
          <a:ln w="9525">
            <a:noFill/>
            <a:miter lim="800000"/>
            <a:headEnd/>
            <a:tailEnd/>
          </a:ln>
        </p:spPr>
        <p:txBody>
          <a:bodyPr lIns="91577" tIns="45789" rIns="91577" bIns="45789">
            <a:spAutoFit/>
          </a:bodyPr>
          <a:lstStyle/>
          <a:p>
            <a:pPr algn="ctr" eaLnBrk="0" hangingPunct="0">
              <a:lnSpc>
                <a:spcPct val="120000"/>
              </a:lnSpc>
            </a:pPr>
            <a:r>
              <a:rPr lang="en-US" altLang="zh-CN" sz="3200">
                <a:solidFill>
                  <a:srgbClr val="333399"/>
                </a:solidFill>
                <a:latin typeface="Arial" pitchFamily="34" charset="0"/>
                <a:ea typeface="黑体" pitchFamily="49" charset="-122"/>
              </a:rPr>
              <a:t>Everything over IP </a:t>
            </a:r>
          </a:p>
          <a:p>
            <a:pPr algn="ctr" eaLnBrk="0" hangingPunct="0">
              <a:lnSpc>
                <a:spcPct val="120000"/>
              </a:lnSpc>
            </a:pPr>
            <a:r>
              <a:rPr lang="en-US" altLang="zh-CN" sz="3200">
                <a:solidFill>
                  <a:srgbClr val="333399"/>
                </a:solidFill>
                <a:latin typeface="Arial" pitchFamily="34" charset="0"/>
                <a:ea typeface="黑体" pitchFamily="49" charset="-122"/>
              </a:rPr>
              <a:t>IP</a:t>
            </a:r>
            <a:r>
              <a:rPr lang="en-US" altLang="zh-CN" sz="1600">
                <a:solidFill>
                  <a:srgbClr val="333399"/>
                </a:solidFill>
                <a:latin typeface="Arial" pitchFamily="34" charset="0"/>
                <a:ea typeface="黑体" pitchFamily="49" charset="-122"/>
              </a:rPr>
              <a:t> </a:t>
            </a:r>
            <a:r>
              <a:rPr lang="zh-CN" altLang="en-US" sz="3200">
                <a:solidFill>
                  <a:srgbClr val="333399"/>
                </a:solidFill>
                <a:latin typeface="Arial" pitchFamily="34" charset="0"/>
                <a:ea typeface="黑体" pitchFamily="49" charset="-122"/>
              </a:rPr>
              <a:t>可为各式各样的应用程序提供服务</a:t>
            </a:r>
          </a:p>
        </p:txBody>
      </p:sp>
      <p:sp>
        <p:nvSpPr>
          <p:cNvPr id="137254" name="Text Box 38"/>
          <p:cNvSpPr txBox="1">
            <a:spLocks noChangeArrowheads="1"/>
          </p:cNvSpPr>
          <p:nvPr/>
        </p:nvSpPr>
        <p:spPr bwMode="auto">
          <a:xfrm>
            <a:off x="463550" y="387350"/>
            <a:ext cx="7269163" cy="1262063"/>
          </a:xfrm>
          <a:prstGeom prst="rect">
            <a:avLst/>
          </a:prstGeom>
          <a:solidFill>
            <a:srgbClr val="CCFFCC"/>
          </a:solidFill>
          <a:ln w="9525">
            <a:noFill/>
            <a:miter lim="800000"/>
            <a:headEnd/>
            <a:tailEnd/>
          </a:ln>
        </p:spPr>
        <p:txBody>
          <a:bodyPr lIns="91577" tIns="45789" rIns="91577" bIns="45789">
            <a:spAutoFit/>
          </a:bodyPr>
          <a:lstStyle/>
          <a:p>
            <a:pPr algn="ctr" eaLnBrk="0" hangingPunct="0">
              <a:lnSpc>
                <a:spcPct val="120000"/>
              </a:lnSpc>
            </a:pPr>
            <a:r>
              <a:rPr lang="en-US" altLang="zh-CN" sz="3200">
                <a:solidFill>
                  <a:srgbClr val="333399"/>
                </a:solidFill>
                <a:latin typeface="Arial" pitchFamily="34" charset="0"/>
                <a:ea typeface="黑体" pitchFamily="49" charset="-122"/>
              </a:rPr>
              <a:t>IP over Everything </a:t>
            </a:r>
          </a:p>
          <a:p>
            <a:pPr algn="ctr" eaLnBrk="0" hangingPunct="0">
              <a:lnSpc>
                <a:spcPct val="120000"/>
              </a:lnSpc>
            </a:pPr>
            <a:r>
              <a:rPr lang="en-US" altLang="zh-CN" sz="3200">
                <a:solidFill>
                  <a:srgbClr val="333399"/>
                </a:solidFill>
                <a:latin typeface="Arial" pitchFamily="34" charset="0"/>
                <a:ea typeface="黑体" pitchFamily="49" charset="-122"/>
              </a:rPr>
              <a:t>IP</a:t>
            </a:r>
            <a:r>
              <a:rPr lang="en-US" altLang="zh-CN" sz="1200">
                <a:solidFill>
                  <a:srgbClr val="333399"/>
                </a:solidFill>
                <a:latin typeface="Arial" pitchFamily="34" charset="0"/>
                <a:ea typeface="黑体" pitchFamily="49" charset="-122"/>
              </a:rPr>
              <a:t> </a:t>
            </a:r>
            <a:r>
              <a:rPr lang="zh-CN" altLang="en-US" sz="3200">
                <a:solidFill>
                  <a:srgbClr val="333399"/>
                </a:solidFill>
                <a:latin typeface="Arial" pitchFamily="34" charset="0"/>
                <a:ea typeface="黑体" pitchFamily="49" charset="-122"/>
              </a:rPr>
              <a:t>可应用到各式各样的网络上</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25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37219"/>
                                        </p:tgtEl>
                                        <p:attrNameLst>
                                          <p:attrName>style.visibility</p:attrName>
                                        </p:attrNameLst>
                                      </p:cBhvr>
                                      <p:to>
                                        <p:strVal val="visible"/>
                                      </p:to>
                                    </p:set>
                                  </p:childTnLst>
                                </p:cTn>
                              </p:par>
                            </p:childTnLst>
                          </p:cTn>
                        </p:par>
                        <p:par>
                          <p:cTn id="10" fill="hold">
                            <p:stCondLst>
                              <p:cond delay="0"/>
                            </p:stCondLst>
                            <p:childTnLst>
                              <p:par>
                                <p:cTn id="11" presetID="35" presetClass="emph" presetSubtype="0" repeatCount="3000" fill="hold" grpId="0" nodeType="afterEffect">
                                  <p:stCondLst>
                                    <p:cond delay="0"/>
                                  </p:stCondLst>
                                  <p:childTnLst>
                                    <p:anim calcmode="discrete" valueType="str">
                                      <p:cBhvr>
                                        <p:cTn id="12" dur="1000" fill="hold"/>
                                        <p:tgtEl>
                                          <p:spTgt spid="137227"/>
                                        </p:tgtEl>
                                        <p:attrNameLst>
                                          <p:attrName>style.visibility</p:attrName>
                                        </p:attrNameLst>
                                      </p:cBhvr>
                                      <p:tavLst>
                                        <p:tav tm="0">
                                          <p:val>
                                            <p:strVal val="hidden"/>
                                          </p:val>
                                        </p:tav>
                                        <p:tav tm="50000">
                                          <p:val>
                                            <p:strVal val="visible"/>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7254"/>
                                        </p:tgtEl>
                                        <p:attrNameLst>
                                          <p:attrName>style.visibility</p:attrName>
                                        </p:attrNameLst>
                                      </p:cBhvr>
                                      <p:to>
                                        <p:strVal val="visible"/>
                                      </p:to>
                                    </p:set>
                                  </p:childTnLst>
                                </p:cTn>
                              </p:par>
                            </p:childTnLst>
                          </p:cTn>
                        </p:par>
                        <p:par>
                          <p:cTn id="17" fill="hold">
                            <p:stCondLst>
                              <p:cond delay="0"/>
                            </p:stCondLst>
                            <p:childTnLst>
                              <p:par>
                                <p:cTn id="18" presetID="1" presetClass="exit" presetSubtype="0" fill="hold" grpId="1" nodeType="afterEffect">
                                  <p:stCondLst>
                                    <p:cond delay="0"/>
                                  </p:stCondLst>
                                  <p:childTnLst>
                                    <p:set>
                                      <p:cBhvr>
                                        <p:cTn id="19" dur="1" fill="hold">
                                          <p:stCondLst>
                                            <p:cond delay="0"/>
                                          </p:stCondLst>
                                        </p:cTn>
                                        <p:tgtEl>
                                          <p:spTgt spid="137219"/>
                                        </p:tgtEl>
                                        <p:attrNameLst>
                                          <p:attrName>style.visibility</p:attrName>
                                        </p:attrNameLst>
                                      </p:cBhvr>
                                      <p:to>
                                        <p:strVal val="hidden"/>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137218"/>
                                        </p:tgtEl>
                                        <p:attrNameLst>
                                          <p:attrName>style.visibility</p:attrName>
                                        </p:attrNameLst>
                                      </p:cBhvr>
                                      <p:to>
                                        <p:strVal val="visible"/>
                                      </p:to>
                                    </p:set>
                                  </p:childTnLst>
                                </p:cTn>
                              </p:par>
                            </p:childTnLst>
                          </p:cTn>
                        </p:par>
                        <p:par>
                          <p:cTn id="23" fill="hold">
                            <p:stCondLst>
                              <p:cond delay="0"/>
                            </p:stCondLst>
                            <p:childTnLst>
                              <p:par>
                                <p:cTn id="24" presetID="35" presetClass="emph" presetSubtype="0" repeatCount="3000" fill="hold" grpId="1" nodeType="afterEffect">
                                  <p:stCondLst>
                                    <p:cond delay="0"/>
                                  </p:stCondLst>
                                  <p:childTnLst>
                                    <p:anim calcmode="discrete" valueType="str">
                                      <p:cBhvr>
                                        <p:cTn id="25" dur="1000" fill="hold"/>
                                        <p:tgtEl>
                                          <p:spTgt spid="13722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8" grpId="0" animBg="1"/>
      <p:bldP spid="137219" grpId="0" animBg="1"/>
      <p:bldP spid="137219" grpId="1" animBg="1"/>
      <p:bldP spid="137227" grpId="0" animBg="1"/>
      <p:bldP spid="137227" grpId="1" animBg="1"/>
      <p:bldP spid="137253" grpId="0" animBg="1"/>
      <p:bldP spid="137254" grpId="0" animBg="1"/>
    </p:bldLst>
  </p:timing>
</p:sld>
</file>

<file path=ppt/theme/theme1.xml><?xml version="1.0" encoding="utf-8"?>
<a:theme xmlns:a="http://schemas.openxmlformats.org/drawingml/2006/main" name="1_Kurose">
  <a:themeElements>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Kuros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5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Kuro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Kuro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Kuro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Kuro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Kuro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Kuro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Kuro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CPSC633a</Template>
  <TotalTime>9649</TotalTime>
  <Pages>23</Pages>
  <Words>3252</Words>
  <Application>Microsoft PowerPoint 4.0</Application>
  <PresentationFormat>自定义</PresentationFormat>
  <Paragraphs>857</Paragraphs>
  <Slides>71</Slides>
  <Notes>2</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71</vt:i4>
      </vt:variant>
    </vt:vector>
  </HeadingPairs>
  <TitlesOfParts>
    <vt:vector size="74" baseType="lpstr">
      <vt:lpstr>1_Kurose</vt:lpstr>
      <vt:lpstr>VISIO</vt:lpstr>
      <vt:lpstr>Visio</vt:lpstr>
      <vt:lpstr>Computer Networks</vt:lpstr>
      <vt:lpstr>互联网星光灿烂</vt:lpstr>
      <vt:lpstr>互联网发展的重要里程碑</vt:lpstr>
      <vt:lpstr>分组交换理论</vt:lpstr>
      <vt:lpstr>电路交换-电话网</vt:lpstr>
      <vt:lpstr>分组交换-数据网</vt:lpstr>
      <vt:lpstr>分组的存储转发过程</vt:lpstr>
      <vt:lpstr>TCP/IP协议设计</vt:lpstr>
      <vt:lpstr>沙漏计时器形状的TCP/IP协议族</vt:lpstr>
      <vt:lpstr>World Wide Web技术</vt:lpstr>
      <vt:lpstr>因特网发展的第一阶段</vt:lpstr>
      <vt:lpstr>因特网发展的第二阶段</vt:lpstr>
      <vt:lpstr>三级结构的因特网</vt:lpstr>
      <vt:lpstr>三级结构的因特网</vt:lpstr>
      <vt:lpstr>因特网发展的第三阶段</vt:lpstr>
      <vt:lpstr>多级结构的因特网</vt:lpstr>
      <vt:lpstr>今日的多级结构的因特网</vt:lpstr>
      <vt:lpstr>AS level Internet Graph</vt:lpstr>
      <vt:lpstr>划分层次的概念举例 </vt:lpstr>
      <vt:lpstr>两个计算机交换文件 </vt:lpstr>
      <vt:lpstr>再设计一个通信服务模块 </vt:lpstr>
      <vt:lpstr>再设计一个网络接入模块 </vt:lpstr>
      <vt:lpstr>计算机网络的体系结构 </vt:lpstr>
      <vt:lpstr>五层协议的体系结构 </vt:lpstr>
      <vt:lpstr>五层协议的体系结构 </vt:lpstr>
      <vt:lpstr>计算机 1 向计算机 2 发送数据 </vt:lpstr>
      <vt:lpstr>计算机 1 向计算机 2 发送数据 </vt:lpstr>
      <vt:lpstr>计算机 1 向计算机 2 发送数据 </vt:lpstr>
      <vt:lpstr>计算机 1 向计算机 2 发送数据 </vt:lpstr>
      <vt:lpstr>计算机 1 向计算机 2 发送数据 </vt:lpstr>
      <vt:lpstr>计算机 1 向计算机 2 发送数据 </vt:lpstr>
      <vt:lpstr>计算机 1 向计算机 2 发送数据 </vt:lpstr>
      <vt:lpstr>计算机 1 向计算机 2 发送数据 </vt:lpstr>
      <vt:lpstr>计算机 1 向计算机 2 发送数据 </vt:lpstr>
      <vt:lpstr>计算机 1 向计算机 2 发送数据 </vt:lpstr>
      <vt:lpstr>计算机 1 向计算机 2 发送数据 </vt:lpstr>
      <vt:lpstr>计算机 1 向计算机 2 发送数据 </vt:lpstr>
      <vt:lpstr>计算机 1 向计算机 2 发送数据 </vt:lpstr>
      <vt:lpstr>计算机 1 向计算机 2 发送数据 </vt:lpstr>
      <vt:lpstr>计算机 1 向计算机 2 发送数据 </vt:lpstr>
      <vt:lpstr>计算机 1 向计算机 2 发送数据 </vt:lpstr>
      <vt:lpstr>计算机 1 向计算机 2 发送数据 </vt:lpstr>
      <vt:lpstr>计算机 1 向计算机 2 发送数据 </vt:lpstr>
      <vt:lpstr>计算机 1 向计算机 2 发送数据 </vt:lpstr>
      <vt:lpstr>协议很复杂 </vt:lpstr>
      <vt:lpstr>OSI 与 TCP/IP体系结构的比较 </vt:lpstr>
      <vt:lpstr>TCP/IP 四层协议的表示方法举例 </vt:lpstr>
      <vt:lpstr>沙漏计时器形状的TCP/IP协议族</vt:lpstr>
      <vt:lpstr>应用层的客户-服务器方式</vt:lpstr>
      <vt:lpstr>客户进程和服务器进程 使用 TCP/IP 协议进行通信</vt:lpstr>
      <vt:lpstr>关于因特网的标准化工作</vt:lpstr>
      <vt:lpstr>互联网的理念</vt:lpstr>
      <vt:lpstr>互联网的开放理念</vt:lpstr>
      <vt:lpstr>互联网的自组织理念</vt:lpstr>
      <vt:lpstr>互联网的分享理念</vt:lpstr>
      <vt:lpstr>物联网（Internet of Things）</vt:lpstr>
      <vt:lpstr>物联网结构</vt:lpstr>
      <vt:lpstr>物联网应用领域</vt:lpstr>
      <vt:lpstr>车联网发展背景</vt:lpstr>
      <vt:lpstr>车联网发展背景</vt:lpstr>
      <vt:lpstr>车联网为智能交通的重要组成</vt:lpstr>
      <vt:lpstr>车联网为智能交通的重要组成</vt:lpstr>
      <vt:lpstr>车联网为智能交通的重要组成</vt:lpstr>
      <vt:lpstr>车联网功能</vt:lpstr>
      <vt:lpstr>车联网信息采集、传输、处理</vt:lpstr>
      <vt:lpstr>VANET的通信问题</vt:lpstr>
      <vt:lpstr>VANET的通信类型</vt:lpstr>
      <vt:lpstr>VANET研究选择</vt:lpstr>
      <vt:lpstr>真实场景示意图</vt:lpstr>
      <vt:lpstr>VANET研究场景建模</vt:lpstr>
      <vt:lpstr>幻灯片 71</vt:lpstr>
    </vt:vector>
  </TitlesOfParts>
  <Company>Yale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Yang Richard Yang</dc:creator>
  <cp:lastModifiedBy>Apple</cp:lastModifiedBy>
  <cp:revision>901</cp:revision>
  <cp:lastPrinted>1999-09-08T01:06:16Z</cp:lastPrinted>
  <dcterms:created xsi:type="dcterms:W3CDTF">1997-02-16T14:02:43Z</dcterms:created>
  <dcterms:modified xsi:type="dcterms:W3CDTF">2015-11-08T12:44:29Z</dcterms:modified>
</cp:coreProperties>
</file>